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69420F-1B9D-C345-A3CD-4F5C159353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61">
          <p15:clr>
            <a:srgbClr val="A4A3A4"/>
          </p15:clr>
        </p15:guide>
        <p15:guide id="2" orient="horz" pos="3239">
          <p15:clr>
            <a:srgbClr val="A4A3A4"/>
          </p15:clr>
        </p15:guide>
        <p15:guide id="3" orient="horz" pos="3146">
          <p15:clr>
            <a:srgbClr val="A4A3A4"/>
          </p15:clr>
        </p15:guide>
        <p15:guide id="4" orient="horz" pos="545">
          <p15:clr>
            <a:srgbClr val="A4A3A4"/>
          </p15:clr>
        </p15:guide>
        <p15:guide id="5" orient="horz" pos="1733" userDrawn="1">
          <p15:clr>
            <a:srgbClr val="A4A3A4"/>
          </p15:clr>
        </p15:guide>
        <p15:guide id="6" orient="horz" pos="2666">
          <p15:clr>
            <a:srgbClr val="A4A3A4"/>
          </p15:clr>
        </p15:guide>
        <p15:guide id="7" orient="horz" pos="305" userDrawn="1">
          <p15:clr>
            <a:srgbClr val="A4A3A4"/>
          </p15:clr>
        </p15:guide>
        <p15:guide id="8" orient="horz" pos="1212" userDrawn="1">
          <p15:clr>
            <a:srgbClr val="A4A3A4"/>
          </p15:clr>
        </p15:guide>
        <p15:guide id="9" pos="3152" userDrawn="1">
          <p15:clr>
            <a:srgbClr val="A4A3A4"/>
          </p15:clr>
        </p15:guide>
        <p15:guide id="10" pos="2996">
          <p15:clr>
            <a:srgbClr val="A4A3A4"/>
          </p15:clr>
        </p15:guide>
        <p15:guide id="11" pos="5470">
          <p15:clr>
            <a:srgbClr val="A4A3A4"/>
          </p15:clr>
        </p15:guide>
        <p15:guide id="12" pos="431">
          <p15:clr>
            <a:srgbClr val="A4A3A4"/>
          </p15:clr>
        </p15:guide>
        <p15:guide id="13" pos="3220" userDrawn="1">
          <p15:clr>
            <a:srgbClr val="A4A3A4"/>
          </p15:clr>
        </p15:guide>
        <p15:guide id="1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B8BE"/>
    <a:srgbClr val="4ACBD6"/>
    <a:srgbClr val="A7A9AC"/>
    <a:srgbClr val="97989C"/>
    <a:srgbClr val="FFCC08"/>
    <a:srgbClr val="28353A"/>
    <a:srgbClr val="3FB8BE"/>
    <a:srgbClr val="77C2D2"/>
    <a:srgbClr val="36444B"/>
    <a:srgbClr val="BA1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690" autoAdjust="0"/>
  </p:normalViewPr>
  <p:slideViewPr>
    <p:cSldViewPr snapToGrid="0" snapToObjects="1">
      <p:cViewPr varScale="1">
        <p:scale>
          <a:sx n="139" d="100"/>
          <a:sy n="139" d="100"/>
        </p:scale>
        <p:origin x="348" y="108"/>
      </p:cViewPr>
      <p:guideLst>
        <p:guide orient="horz" pos="2961"/>
        <p:guide orient="horz" pos="3239"/>
        <p:guide orient="horz" pos="3146"/>
        <p:guide orient="horz" pos="545"/>
        <p:guide orient="horz" pos="1733"/>
        <p:guide orient="horz" pos="2666"/>
        <p:guide orient="horz" pos="305"/>
        <p:guide orient="horz" pos="1212"/>
        <p:guide pos="3152"/>
        <p:guide pos="2996"/>
        <p:guide pos="5470"/>
        <p:guide pos="431"/>
        <p:guide pos="3220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88105" y="2395685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8105" y="3417457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88105" y="1613530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592336" y="2633421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592336" y="3662419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30" y="1381692"/>
            <a:ext cx="79940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9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8" name="Picture 17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5" y="1370886"/>
            <a:ext cx="422729" cy="313084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99041" y="4071125"/>
            <a:ext cx="422729" cy="3130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2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2" name="Picture 21" descr="TP-LINK_Logo-final_gray30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24579"/>
          <a:stretch/>
        </p:blipFill>
        <p:spPr>
          <a:xfrm>
            <a:off x="0" y="-125847"/>
            <a:ext cx="9269106" cy="5341918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7" name="Picture 6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11" name="Picture 10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2446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687320" y="22319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4ACBD6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pic>
        <p:nvPicPr>
          <p:cNvPr id="15" name="Picture 14" descr="whitelogo-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sp>
        <p:nvSpPr>
          <p:cNvPr id="2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festyle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PLINK_LIFE_LR_0003-v7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80027" cy="5143499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pic>
        <p:nvPicPr>
          <p:cNvPr id="14" name="Picture 13" descr="whitelogo-0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71" y="2251730"/>
            <a:ext cx="3944307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41" y="2251730"/>
            <a:ext cx="3876675" cy="2132479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6" name="Picture 5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4" name="Picture 1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88470" y="2650333"/>
            <a:ext cx="8098330" cy="16787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8095523" cy="11069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88105" y="2795552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8105" y="1613530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92336" y="3033288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98" r:id="rId2"/>
    <p:sldLayoutId id="2147493534" r:id="rId3"/>
    <p:sldLayoutId id="2147493541" r:id="rId4"/>
    <p:sldLayoutId id="2147493504" r:id="rId5"/>
    <p:sldLayoutId id="2147493483" r:id="rId6"/>
    <p:sldLayoutId id="2147493484" r:id="rId7"/>
    <p:sldLayoutId id="2147493508" r:id="rId8"/>
    <p:sldLayoutId id="2147493510" r:id="rId9"/>
    <p:sldLayoutId id="2147493511" r:id="rId10"/>
    <p:sldLayoutId id="2147493522" r:id="rId11"/>
    <p:sldLayoutId id="2147493507" r:id="rId12"/>
    <p:sldLayoutId id="2147493543" r:id="rId13"/>
    <p:sldLayoutId id="2147493544" r:id="rId14"/>
    <p:sldLayoutId id="2147493459" r:id="rId15"/>
    <p:sldLayoutId id="2147493513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研发联席会</a:t>
            </a:r>
            <a:r>
              <a:rPr lang="en-US" altLang="zh-CN" dirty="0"/>
              <a:t>2020</a:t>
            </a:r>
            <a:r>
              <a:rPr lang="zh-CN" altLang="en-US" dirty="0"/>
              <a:t>届转正答辩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2020/10/24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7285" y="2546992"/>
            <a:ext cx="3340598" cy="670596"/>
          </a:xfrm>
        </p:spPr>
        <p:txBody>
          <a:bodyPr/>
          <a:lstStyle/>
          <a:p>
            <a:r>
              <a:rPr lang="zh-CN" altLang="en-US" dirty="0" smtClean="0"/>
              <a:t>岗位</a:t>
            </a:r>
            <a:r>
              <a:rPr lang="en-US" altLang="zh-CN" dirty="0" smtClean="0"/>
              <a:t>: </a:t>
            </a:r>
            <a:r>
              <a:rPr lang="zh-CN" altLang="en-US" dirty="0" smtClean="0"/>
              <a:t>智能与服务中心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课题</a:t>
            </a:r>
            <a:r>
              <a:rPr lang="en-US" altLang="zh-CN" dirty="0" smtClean="0"/>
              <a:t>: </a:t>
            </a:r>
            <a:r>
              <a:rPr lang="en-US" altLang="zh-CN" dirty="0"/>
              <a:t>UI</a:t>
            </a:r>
            <a:r>
              <a:rPr lang="zh-CN" altLang="zh-CN" dirty="0"/>
              <a:t>通用优化</a:t>
            </a:r>
            <a:r>
              <a:rPr lang="zh-CN" altLang="zh-CN" dirty="0" smtClean="0"/>
              <a:t>工具</a:t>
            </a:r>
            <a:endParaRPr lang="zh-CN" altLang="en-US" dirty="0" smtClean="0"/>
          </a:p>
          <a:p>
            <a:r>
              <a:rPr lang="zh-CN" altLang="en-US" dirty="0" smtClean="0"/>
              <a:t>导师</a:t>
            </a:r>
            <a:r>
              <a:rPr lang="en-US" altLang="zh-CN" dirty="0" smtClean="0"/>
              <a:t>: </a:t>
            </a:r>
            <a:r>
              <a:rPr lang="zh-CN" altLang="en-US" dirty="0" smtClean="0"/>
              <a:t>韦仁焱  答辩人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王显淼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17648" y="1655276"/>
            <a:ext cx="1551775" cy="1543166"/>
            <a:chOff x="1512226" y="1948265"/>
            <a:chExt cx="2608126" cy="2608126"/>
          </a:xfrm>
          <a:solidFill>
            <a:srgbClr val="4ACBD6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  <a:grpFill/>
          </p:grpSpPr>
          <p:sp>
            <p:nvSpPr>
              <p:cNvPr id="11" name="椭圆 10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pFill/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grpFill/>
              <a:effectLst/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grpFill/>
                <a:ln w="3810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2044694" y="2767361"/>
              <a:ext cx="1600263" cy="1072210"/>
              <a:chOff x="3512094" y="-880147"/>
              <a:chExt cx="2619299" cy="1754985"/>
            </a:xfrm>
            <a:grpFill/>
          </p:grpSpPr>
          <p:sp>
            <p:nvSpPr>
              <p:cNvPr id="9" name="文本框 8"/>
              <p:cNvSpPr txBox="1"/>
              <p:nvPr/>
            </p:nvSpPr>
            <p:spPr>
              <a:xfrm>
                <a:off x="3531283" y="-880147"/>
                <a:ext cx="2580434" cy="1171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512094" y="63897"/>
                <a:ext cx="2619299" cy="81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CONTENTS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574263" y="935026"/>
            <a:ext cx="3399259" cy="653195"/>
            <a:chOff x="4385985" y="949005"/>
            <a:chExt cx="5713258" cy="1103972"/>
          </a:xfrm>
        </p:grpSpPr>
        <p:sp>
          <p:nvSpPr>
            <p:cNvPr id="17" name="圆角矩形 16"/>
            <p:cNvSpPr/>
            <p:nvPr/>
          </p:nvSpPr>
          <p:spPr>
            <a:xfrm>
              <a:off x="5047269" y="1193780"/>
              <a:ext cx="5051974" cy="647226"/>
            </a:xfrm>
            <a:prstGeom prst="roundRect">
              <a:avLst>
                <a:gd name="adj" fmla="val 26862"/>
              </a:avLst>
            </a:prstGeom>
            <a:solidFill>
              <a:srgbClr val="4ACBD6"/>
            </a:solidFill>
            <a:ln w="15875" cap="flat" cmpd="sng" algn="ctr">
              <a:gradFill flip="none" rotWithShape="1">
                <a:gsLst>
                  <a:gs pos="0">
                    <a:srgbClr val="C9C9C9"/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90085" y="1208603"/>
              <a:ext cx="4308971" cy="6055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01 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课题需求分析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385985" y="949005"/>
              <a:ext cx="1280311" cy="1103972"/>
              <a:chOff x="540674" y="2478267"/>
              <a:chExt cx="1205922" cy="1039829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 cap="flat" cmpd="sng" algn="ctr">
                <a:gradFill>
                  <a:gsLst>
                    <a:gs pos="89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7200000" scaled="0"/>
                </a:gradFill>
                <a:prstDash val="solid"/>
                <a:miter lim="800000"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六边形 2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4ACBD6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836506" y="1267420"/>
              <a:ext cx="479630" cy="449916"/>
              <a:chOff x="3108756" y="2110160"/>
              <a:chExt cx="745081" cy="698920"/>
            </a:xfrm>
            <a:solidFill>
              <a:sysClr val="window" lastClr="FFFFFF"/>
            </a:solidFill>
          </p:grpSpPr>
          <p:sp>
            <p:nvSpPr>
              <p:cNvPr id="21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3575164" y="1715950"/>
            <a:ext cx="3475487" cy="653195"/>
            <a:chOff x="4257869" y="2221099"/>
            <a:chExt cx="5841381" cy="1103973"/>
          </a:xfrm>
        </p:grpSpPr>
        <p:sp>
          <p:nvSpPr>
            <p:cNvPr id="32" name="圆角矩形 31"/>
            <p:cNvSpPr/>
            <p:nvPr/>
          </p:nvSpPr>
          <p:spPr>
            <a:xfrm>
              <a:off x="5047272" y="248973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4ACBD6"/>
            </a:solidFill>
            <a:ln w="15875" cap="flat" cmpd="sng" algn="ctr">
              <a:gradFill flip="none" rotWithShape="1">
                <a:gsLst>
                  <a:gs pos="0">
                    <a:srgbClr val="C9C9C9"/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63667" y="2489730"/>
              <a:ext cx="4435583" cy="605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02 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课题实现过程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>
              <a:off x="4257869" y="2221099"/>
              <a:ext cx="1280312" cy="1103973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  <a:miter lim="800000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4387503" y="2346526"/>
              <a:ext cx="1021045" cy="880416"/>
            </a:xfrm>
            <a:prstGeom prst="hexagon">
              <a:avLst/>
            </a:prstGeom>
            <a:solidFill>
              <a:srgbClr val="4ACBD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KSO_Shape"/>
            <p:cNvSpPr>
              <a:spLocks/>
            </p:cNvSpPr>
            <p:nvPr/>
          </p:nvSpPr>
          <p:spPr bwMode="auto">
            <a:xfrm>
              <a:off x="4791034" y="2589642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3967712" y="2659103"/>
            <a:ext cx="3005810" cy="382949"/>
          </a:xfrm>
          <a:prstGeom prst="roundRect">
            <a:avLst>
              <a:gd name="adj" fmla="val 26862"/>
            </a:avLst>
          </a:prstGeom>
          <a:solidFill>
            <a:srgbClr val="4ACBD6"/>
          </a:solidFill>
          <a:ln w="15875" cap="flat" cmpd="sng" algn="ctr">
            <a:gradFill flip="none" rotWithShape="1">
              <a:gsLst>
                <a:gs pos="0">
                  <a:srgbClr val="C9C9C9"/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39438" y="2681177"/>
            <a:ext cx="2574476" cy="358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/>
            <a:r>
              <a:rPr lang="en-US" altLang="zh-CN" sz="1600" dirty="0">
                <a:solidFill>
                  <a:prstClr val="white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1600" dirty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03  </a:t>
            </a:r>
            <a:r>
              <a:rPr lang="zh-CN" altLang="en-US" sz="1600" dirty="0" smtClean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课题结果展示</a:t>
            </a:r>
            <a:endParaRPr lang="zh-CN" altLang="en-US" sz="1600" dirty="0">
              <a:solidFill>
                <a:prstClr val="white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3574263" y="2527579"/>
            <a:ext cx="761756" cy="653195"/>
          </a:xfrm>
          <a:prstGeom prst="hexagon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3651392" y="2601791"/>
            <a:ext cx="607498" cy="520921"/>
          </a:xfrm>
          <a:prstGeom prst="hexagon">
            <a:avLst/>
          </a:prstGeom>
          <a:solidFill>
            <a:srgbClr val="4ACBD6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583"/>
          <p:cNvSpPr>
            <a:spLocks/>
          </p:cNvSpPr>
          <p:nvPr/>
        </p:nvSpPr>
        <p:spPr bwMode="auto">
          <a:xfrm>
            <a:off x="3844262" y="2754686"/>
            <a:ext cx="228322" cy="87470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Freeform 584"/>
          <p:cNvSpPr>
            <a:spLocks/>
          </p:cNvSpPr>
          <p:nvPr/>
        </p:nvSpPr>
        <p:spPr bwMode="auto">
          <a:xfrm>
            <a:off x="3989968" y="2798217"/>
            <a:ext cx="59392" cy="14489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Freeform 585"/>
          <p:cNvSpPr>
            <a:spLocks/>
          </p:cNvSpPr>
          <p:nvPr/>
        </p:nvSpPr>
        <p:spPr bwMode="auto">
          <a:xfrm>
            <a:off x="3918246" y="2836843"/>
            <a:ext cx="51377" cy="106272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Freeform 586"/>
          <p:cNvSpPr>
            <a:spLocks/>
          </p:cNvSpPr>
          <p:nvPr/>
        </p:nvSpPr>
        <p:spPr bwMode="auto">
          <a:xfrm>
            <a:off x="3844262" y="2848492"/>
            <a:ext cx="54049" cy="94624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67712" y="3492541"/>
            <a:ext cx="3005810" cy="382949"/>
          </a:xfrm>
          <a:prstGeom prst="roundRect">
            <a:avLst>
              <a:gd name="adj" fmla="val 26862"/>
            </a:avLst>
          </a:prstGeom>
          <a:solidFill>
            <a:srgbClr val="4ACBD6"/>
          </a:solidFill>
          <a:ln w="15875" cap="flat" cmpd="sng" algn="ctr">
            <a:gradFill flip="none" rotWithShape="1">
              <a:gsLst>
                <a:gs pos="0">
                  <a:srgbClr val="C9C9C9"/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47038" y="3500883"/>
            <a:ext cx="2566876" cy="358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/>
            <a:r>
              <a:rPr lang="en-US" altLang="zh-CN" sz="1600" dirty="0">
                <a:solidFill>
                  <a:prstClr val="white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1600" dirty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04  </a:t>
            </a:r>
            <a:r>
              <a:rPr lang="zh-CN" altLang="en-US" sz="1600" dirty="0" smtClean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课题总结</a:t>
            </a:r>
            <a:endParaRPr lang="zh-CN" altLang="en-US" sz="1600" dirty="0">
              <a:solidFill>
                <a:prstClr val="white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74263" y="3339208"/>
            <a:ext cx="761756" cy="653195"/>
            <a:chOff x="540674" y="2465412"/>
            <a:chExt cx="1205922" cy="1039829"/>
          </a:xfrm>
        </p:grpSpPr>
        <p:sp>
          <p:nvSpPr>
            <p:cNvPr id="48" name="六边形 47"/>
            <p:cNvSpPr/>
            <p:nvPr/>
          </p:nvSpPr>
          <p:spPr>
            <a:xfrm>
              <a:off x="540674" y="2465412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  <a:miter lim="800000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六边形 48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rgbClr val="4ACBD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05832" y="3576027"/>
            <a:ext cx="273549" cy="213416"/>
            <a:chOff x="4172643" y="3997027"/>
            <a:chExt cx="736426" cy="577745"/>
          </a:xfrm>
          <a:solidFill>
            <a:sysClr val="window" lastClr="FFFFFF"/>
          </a:solidFill>
        </p:grpSpPr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2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9493" y="1553130"/>
            <a:ext cx="3944307" cy="741839"/>
          </a:xfrm>
        </p:spPr>
        <p:txBody>
          <a:bodyPr/>
          <a:lstStyle/>
          <a:p>
            <a:r>
              <a:rPr lang="en-US" altLang="zh-CN" sz="2400" dirty="0" smtClean="0"/>
              <a:t>PART 01: </a:t>
            </a:r>
            <a:r>
              <a:rPr lang="zh-CN" altLang="en-US" sz="2400" dirty="0" smtClean="0"/>
              <a:t>课题需求分析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00672" y="1456877"/>
            <a:ext cx="3876675" cy="2132479"/>
          </a:xfrm>
        </p:spPr>
        <p:txBody>
          <a:bodyPr/>
          <a:lstStyle/>
          <a:p>
            <a:r>
              <a:rPr lang="zh-CN" altLang="en-US" sz="1800" dirty="0" smtClean="0"/>
              <a:t>课题背景及内容</a:t>
            </a:r>
            <a:endParaRPr lang="en-US" altLang="zh-CN" sz="1800" dirty="0" smtClean="0"/>
          </a:p>
          <a:p>
            <a:r>
              <a:rPr lang="zh-CN" altLang="en-US" sz="1800" dirty="0" smtClean="0"/>
              <a:t>课题内容分析</a:t>
            </a:r>
            <a:endParaRPr lang="en-US" altLang="zh-CN" sz="1800" dirty="0" smtClean="0"/>
          </a:p>
          <a:p>
            <a:r>
              <a:rPr lang="zh-CN" altLang="en-US" sz="1800" dirty="0" smtClean="0"/>
              <a:t>冗余对象分析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761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1526511" y="1266962"/>
            <a:ext cx="1526758" cy="3162287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21591" y="1266962"/>
            <a:ext cx="2593999" cy="83718"/>
            <a:chOff x="3904783" y="1674310"/>
            <a:chExt cx="3519256" cy="109703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4" name="椭圆 4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46730" y="2807907"/>
            <a:ext cx="1574514" cy="83718"/>
            <a:chOff x="5287909" y="1674310"/>
            <a:chExt cx="2136130" cy="10970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2" name="椭圆 4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70172" y="1025255"/>
            <a:ext cx="604378" cy="554576"/>
            <a:chOff x="3295850" y="2263220"/>
            <a:chExt cx="2643765" cy="2343151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 rot="10800000">
            <a:off x="806821" y="2093451"/>
            <a:ext cx="1579164" cy="14490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48853" y="1110674"/>
            <a:ext cx="64591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ACBD6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ACBD6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42352" y="2545695"/>
            <a:ext cx="604378" cy="554576"/>
            <a:chOff x="3295850" y="2263222"/>
            <a:chExt cx="2643765" cy="234315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621586" y="2618326"/>
            <a:ext cx="64591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ACBD6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ACBD6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70172" y="3934922"/>
            <a:ext cx="604378" cy="554576"/>
            <a:chOff x="3295850" y="2263222"/>
            <a:chExt cx="2643765" cy="2343151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49406" y="4022661"/>
            <a:ext cx="64591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ACBD6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ACBD6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6048" y="25871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需求展示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36199" y="2419831"/>
            <a:ext cx="3393343" cy="1248706"/>
            <a:chOff x="7075182" y="1628001"/>
            <a:chExt cx="3906874" cy="1636292"/>
          </a:xfrm>
        </p:grpSpPr>
        <p:sp>
          <p:nvSpPr>
            <p:cNvPr id="33" name="矩形 32"/>
            <p:cNvSpPr/>
            <p:nvPr/>
          </p:nvSpPr>
          <p:spPr>
            <a:xfrm>
              <a:off x="7075562" y="1628001"/>
              <a:ext cx="1275674" cy="48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课题内容</a:t>
              </a:r>
              <a:endPara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24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实现一个独立的工具，可以对不论新旧的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UI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代码进行更进一步的代码冗余清除，清除内容包括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CSS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、多余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文案以及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。开发者可以根据需求去配置所需清除内容。清除完成后生成一份报告提供开发者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检查。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36199" y="3873119"/>
            <a:ext cx="3423581" cy="644829"/>
            <a:chOff x="7091339" y="1744868"/>
            <a:chExt cx="4644743" cy="844977"/>
          </a:xfrm>
        </p:grpSpPr>
        <p:sp>
          <p:nvSpPr>
            <p:cNvPr id="31" name="矩形 30"/>
            <p:cNvSpPr/>
            <p:nvPr/>
          </p:nvSpPr>
          <p:spPr>
            <a:xfrm>
              <a:off x="7091339" y="1744868"/>
              <a:ext cx="1503207" cy="48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指标要求</a:t>
              </a:r>
              <a:endPara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7"/>
            <p:cNvSpPr>
              <a:spLocks noChangeArrowheads="1"/>
            </p:cNvSpPr>
            <p:nvPr/>
          </p:nvSpPr>
          <p:spPr bwMode="auto">
            <a:xfrm>
              <a:off x="7091786" y="2208552"/>
              <a:ext cx="4644296" cy="38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实现相应工具，并且可以验证工具无误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85320" y="4172935"/>
            <a:ext cx="2593999" cy="83718"/>
            <a:chOff x="3904783" y="1674310"/>
            <a:chExt cx="3519256" cy="109703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0" name="椭圆 29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21245" y="872771"/>
            <a:ext cx="3393343" cy="1688827"/>
            <a:chOff x="7075182" y="1628001"/>
            <a:chExt cx="3906874" cy="2213021"/>
          </a:xfrm>
        </p:grpSpPr>
        <p:sp>
          <p:nvSpPr>
            <p:cNvPr id="27" name="矩形 26"/>
            <p:cNvSpPr/>
            <p:nvPr/>
          </p:nvSpPr>
          <p:spPr>
            <a:xfrm>
              <a:off x="7075562" y="1628001"/>
              <a:ext cx="1275674" cy="48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82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目前维护的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UI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时间跨度大，机型功能类似，会有很多代码直接在复用基础上添加功能，导致过多冗余，造成页面加载慢。并且各套代码使用不同构建，在原先基础上做修改过于繁杂。故而需要提供一个独立的工具可以供每套代码做精简工作。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11" name="文本框 10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课题背景及内容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59" name="组合 58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63" name="六边形 62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六边形 63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组合 59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61" name="六边形 60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六边形 61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88106" y="1375703"/>
            <a:ext cx="2471354" cy="3008506"/>
          </a:xfrm>
        </p:spPr>
        <p:txBody>
          <a:bodyPr/>
          <a:lstStyle/>
          <a:p>
            <a:r>
              <a:rPr lang="zh-CN" altLang="en-US" sz="1800" dirty="0" smtClean="0"/>
              <a:t>对象分析</a:t>
            </a:r>
            <a:endParaRPr lang="en-US" altLang="zh-CN" sz="1800" dirty="0" smtClean="0"/>
          </a:p>
          <a:p>
            <a:r>
              <a:rPr lang="zh-CN" altLang="en-US" sz="1400" dirty="0" smtClean="0"/>
              <a:t>根据对课题内容和实验项目的分析</a:t>
            </a:r>
            <a:r>
              <a:rPr lang="en-US" altLang="zh-CN" sz="1400" dirty="0"/>
              <a:t>,</a:t>
            </a:r>
            <a:r>
              <a:rPr lang="zh-CN" altLang="en-US" sz="1400" dirty="0"/>
              <a:t>进行冗余消除的代码主要为</a:t>
            </a:r>
            <a:r>
              <a:rPr lang="en-US" altLang="zh-CN" sz="1400" dirty="0"/>
              <a:t>SU</a:t>
            </a:r>
            <a:r>
              <a:rPr lang="zh-CN" altLang="en-US" sz="1400" dirty="0"/>
              <a:t>框架的项目但</a:t>
            </a:r>
            <a:r>
              <a:rPr lang="en-US" altLang="zh-CN" sz="1400" dirty="0"/>
              <a:t>SU1.0</a:t>
            </a:r>
            <a:r>
              <a:rPr lang="zh-CN" altLang="en-US" sz="1400" dirty="0"/>
              <a:t>框架和</a:t>
            </a:r>
            <a:r>
              <a:rPr lang="en-US" altLang="zh-CN" sz="1400" dirty="0"/>
              <a:t>SU2.0</a:t>
            </a:r>
            <a:r>
              <a:rPr lang="zh-CN" altLang="en-US" sz="1400" dirty="0"/>
              <a:t>框架组织结构不同</a:t>
            </a:r>
            <a:r>
              <a:rPr lang="en-US" altLang="zh-CN" sz="1400" dirty="0"/>
              <a:t>,</a:t>
            </a:r>
            <a:r>
              <a:rPr lang="zh-CN" altLang="en-US" sz="1400" dirty="0"/>
              <a:t>所以需要区分清除。根据课题内容</a:t>
            </a:r>
            <a:r>
              <a:rPr lang="en-US" altLang="zh-CN" sz="1400" dirty="0"/>
              <a:t>,</a:t>
            </a:r>
            <a:r>
              <a:rPr lang="zh-CN" altLang="en-US" sz="1400" dirty="0"/>
              <a:t>清除冗余的内容包括</a:t>
            </a:r>
            <a:r>
              <a:rPr lang="en-US" altLang="zh-CN" sz="1400" dirty="0"/>
              <a:t>JS,CSS</a:t>
            </a:r>
            <a:r>
              <a:rPr lang="zh-CN" altLang="en-US" sz="1400" dirty="0"/>
              <a:t>和文案。因此</a:t>
            </a:r>
            <a:r>
              <a:rPr lang="en-US" altLang="zh-CN" sz="1400" dirty="0"/>
              <a:t>,</a:t>
            </a:r>
            <a:r>
              <a:rPr lang="zh-CN" altLang="en-US" sz="1400" dirty="0"/>
              <a:t>冗余清除对象为</a:t>
            </a:r>
            <a:r>
              <a:rPr lang="en-US" altLang="zh-CN" sz="1400" dirty="0"/>
              <a:t>SU1.0</a:t>
            </a:r>
            <a:r>
              <a:rPr lang="zh-CN" altLang="en-US" sz="1400" dirty="0"/>
              <a:t>和</a:t>
            </a:r>
            <a:r>
              <a:rPr lang="en-US" altLang="zh-CN" sz="1400" dirty="0"/>
              <a:t>2.0</a:t>
            </a:r>
            <a:r>
              <a:rPr lang="zh-CN" altLang="en-US" sz="1400" dirty="0"/>
              <a:t>项目中的</a:t>
            </a:r>
            <a:r>
              <a:rPr lang="en-US" altLang="zh-CN" sz="1400" dirty="0"/>
              <a:t>JS,CSS</a:t>
            </a:r>
            <a:r>
              <a:rPr lang="zh-CN" altLang="en-US" sz="1400" dirty="0"/>
              <a:t>和文案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6228146" y="1375703"/>
            <a:ext cx="2471354" cy="300850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457200" rtl="0" eaLnBrk="1" latinLnBrk="0" hangingPunct="1">
              <a:spcBef>
                <a:spcPts val="800"/>
              </a:spcBef>
              <a:buSzPct val="100000"/>
              <a:buFont typeface="Lucida Grande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可行性分析</a:t>
            </a:r>
          </a:p>
          <a:p>
            <a:r>
              <a:rPr lang="zh-CN" altLang="en-US" sz="1400" dirty="0"/>
              <a:t>虽然每个项目内容不同，项目间具有差异性，但是</a:t>
            </a:r>
            <a:r>
              <a:rPr lang="en-US" altLang="zh-CN" sz="1400" dirty="0"/>
              <a:t>SU</a:t>
            </a:r>
            <a:r>
              <a:rPr lang="zh-CN" altLang="en-US" sz="1400" dirty="0"/>
              <a:t>框架的使用方法是较为固定的，因此以</a:t>
            </a:r>
            <a:r>
              <a:rPr lang="en-US" altLang="zh-CN" sz="1400" dirty="0"/>
              <a:t>SU</a:t>
            </a:r>
            <a:r>
              <a:rPr lang="zh-CN" altLang="en-US" sz="1400" dirty="0"/>
              <a:t>框架为核心搭建的项目在冗余清理方面大同小异，再搭配自定义配置项，可以对大多数项目进行冗余清理而不影响项目的稳定性。</a:t>
            </a:r>
          </a:p>
          <a:p>
            <a:r>
              <a:rPr lang="zh-CN" altLang="en-US" sz="1400" dirty="0"/>
              <a:t>综上，该课题是可行的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3406008" y="1375703"/>
            <a:ext cx="2471354" cy="300850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457200" rtl="0" eaLnBrk="1" latinLnBrk="0" hangingPunct="1">
              <a:spcBef>
                <a:spcPts val="800"/>
              </a:spcBef>
              <a:buSzPct val="100000"/>
              <a:buFont typeface="Lucida Grande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自定义配置项分析</a:t>
            </a:r>
          </a:p>
          <a:p>
            <a:r>
              <a:rPr lang="zh-CN" altLang="en-US" sz="1400" dirty="0"/>
              <a:t>每一个项目的具体情况不同，需要清除的内容就不同，所以</a:t>
            </a:r>
            <a:r>
              <a:rPr lang="en-US" altLang="zh-CN" sz="1400" dirty="0"/>
              <a:t>JS,CSS,</a:t>
            </a:r>
            <a:r>
              <a:rPr lang="zh-CN" altLang="en-US" sz="1400" dirty="0"/>
              <a:t>文案都需要可以根据使用者的需求去自定义清理冗余</a:t>
            </a:r>
            <a:r>
              <a:rPr lang="en-US" altLang="zh-CN" sz="1400" dirty="0"/>
              <a:t>.</a:t>
            </a:r>
            <a:r>
              <a:rPr lang="zh-CN" altLang="en-US" sz="1400" dirty="0"/>
              <a:t>如</a:t>
            </a:r>
            <a:r>
              <a:rPr lang="en-US" altLang="zh-CN" sz="1400" dirty="0"/>
              <a:t>:</a:t>
            </a:r>
            <a:r>
              <a:rPr lang="zh-CN" altLang="en-US" sz="1400" dirty="0"/>
              <a:t>可配置参与冗余清理的文件，用于筛选冗余的文件，忽略不处理的文件，以及是否需要对输出文件进行压缩等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19" name="文本框 18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</a:t>
              </a:r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内容分析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22" name="组合 21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26" name="六边形 25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六边形 26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24" name="六边形 23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六边形 24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86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6" name="文本框 5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冗余对象分析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9" name="组合 8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13" name="六边形 12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4" name="六边形 13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11" name="六边形 10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六边形 11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3" name="组合 22"/>
          <p:cNvGrpSpPr/>
          <p:nvPr/>
        </p:nvGrpSpPr>
        <p:grpSpPr>
          <a:xfrm>
            <a:off x="700664" y="1052615"/>
            <a:ext cx="1992727" cy="3358945"/>
            <a:chOff x="700664" y="1052615"/>
            <a:chExt cx="1992727" cy="3358945"/>
          </a:xfrm>
        </p:grpSpPr>
        <p:grpSp>
          <p:nvGrpSpPr>
            <p:cNvPr id="15" name="组合 14"/>
            <p:cNvGrpSpPr/>
            <p:nvPr/>
          </p:nvGrpSpPr>
          <p:grpSpPr>
            <a:xfrm>
              <a:off x="700664" y="1052615"/>
              <a:ext cx="1992727" cy="3358945"/>
              <a:chOff x="1542966" y="1650071"/>
              <a:chExt cx="2823301" cy="4623729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542966" y="2955338"/>
                <a:ext cx="2823301" cy="3318462"/>
              </a:xfrm>
              <a:prstGeom prst="roundRect">
                <a:avLst>
                  <a:gd name="adj" fmla="val 9450"/>
                </a:avLst>
              </a:prstGeom>
              <a:noFill/>
              <a:ln w="12700">
                <a:solidFill>
                  <a:srgbClr val="3EB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2096223" y="1650071"/>
                <a:ext cx="1669163" cy="1669163"/>
                <a:chOff x="2096223" y="1650071"/>
                <a:chExt cx="1669163" cy="1669163"/>
              </a:xfrm>
            </p:grpSpPr>
            <p:sp>
              <p:nvSpPr>
                <p:cNvPr id="20" name="同心圆 19"/>
                <p:cNvSpPr/>
                <p:nvPr/>
              </p:nvSpPr>
              <p:spPr>
                <a:xfrm>
                  <a:off x="2096223" y="1650071"/>
                  <a:ext cx="1669163" cy="1669163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2132653" y="1686501"/>
                  <a:ext cx="1596302" cy="1596302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椭圆 17"/>
              <p:cNvSpPr/>
              <p:nvPr/>
            </p:nvSpPr>
            <p:spPr>
              <a:xfrm>
                <a:off x="3369436" y="2740090"/>
                <a:ext cx="430494" cy="430494"/>
              </a:xfrm>
              <a:prstGeom prst="ellipse">
                <a:avLst/>
              </a:prstGeom>
              <a:solidFill>
                <a:srgbClr val="4ACBD6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33315" y="2231689"/>
                <a:ext cx="594981" cy="50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JS</a:t>
                </a:r>
                <a:endParaRPr lang="zh-CN" altLang="en-US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2" name="TextBox 20"/>
            <p:cNvSpPr txBox="1"/>
            <p:nvPr/>
          </p:nvSpPr>
          <p:spPr>
            <a:xfrm>
              <a:off x="854394" y="2313573"/>
              <a:ext cx="1685265" cy="1980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SU1.0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主要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处理部分为项目的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组件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，未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使用的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即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冗余，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需要被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剔除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SU2.0:SU2.0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项目结构更加复杂，需要进行筛选的部分更多，包括</a:t>
              </a:r>
              <a:r>
                <a:rPr lang="en-US" altLang="zh-CN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widget,service,model,module,store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52362" y="1052615"/>
            <a:ext cx="1992727" cy="3358945"/>
            <a:chOff x="700664" y="1052615"/>
            <a:chExt cx="1992727" cy="335894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0664" y="1052615"/>
              <a:ext cx="1992727" cy="3358945"/>
              <a:chOff x="1542966" y="1650071"/>
              <a:chExt cx="2823301" cy="462372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1542966" y="2955338"/>
                <a:ext cx="2823301" cy="3318462"/>
              </a:xfrm>
              <a:prstGeom prst="roundRect">
                <a:avLst>
                  <a:gd name="adj" fmla="val 9450"/>
                </a:avLst>
              </a:prstGeom>
              <a:noFill/>
              <a:ln w="12700">
                <a:solidFill>
                  <a:srgbClr val="3EB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096223" y="1650071"/>
                <a:ext cx="1669163" cy="1669163"/>
                <a:chOff x="2096223" y="1650071"/>
                <a:chExt cx="1669163" cy="1669163"/>
              </a:xfrm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096223" y="1650071"/>
                  <a:ext cx="1669163" cy="1669163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132653" y="1686501"/>
                  <a:ext cx="1596302" cy="1596302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3369436" y="2740090"/>
                <a:ext cx="430494" cy="430494"/>
              </a:xfrm>
              <a:prstGeom prst="ellipse">
                <a:avLst/>
              </a:prstGeom>
              <a:solidFill>
                <a:srgbClr val="4ACBD6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33315" y="2231689"/>
                <a:ext cx="594981" cy="50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JS</a:t>
                </a:r>
                <a:endParaRPr lang="zh-CN" altLang="en-US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6" name="TextBox 20"/>
            <p:cNvSpPr txBox="1"/>
            <p:nvPr/>
          </p:nvSpPr>
          <p:spPr>
            <a:xfrm>
              <a:off x="854394" y="2313573"/>
              <a:ext cx="1685265" cy="1980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SU1.0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主要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处理部分为项目的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组件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，未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使用的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即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冗余，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需要被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剔除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SU2.0:SU2.0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项目结构更加复杂，需要进行筛选的部分更多，包括</a:t>
              </a:r>
              <a:r>
                <a:rPr lang="en-US" altLang="zh-CN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widget,service,model,module,store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1897" y="1079080"/>
            <a:ext cx="1992727" cy="3358945"/>
            <a:chOff x="700664" y="1052615"/>
            <a:chExt cx="1992727" cy="3358945"/>
          </a:xfrm>
        </p:grpSpPr>
        <p:grpSp>
          <p:nvGrpSpPr>
            <p:cNvPr id="34" name="组合 33"/>
            <p:cNvGrpSpPr/>
            <p:nvPr/>
          </p:nvGrpSpPr>
          <p:grpSpPr>
            <a:xfrm>
              <a:off x="700664" y="1052615"/>
              <a:ext cx="1992727" cy="3358945"/>
              <a:chOff x="1542966" y="1650071"/>
              <a:chExt cx="2823301" cy="4623729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542966" y="2955338"/>
                <a:ext cx="2823301" cy="3318462"/>
              </a:xfrm>
              <a:prstGeom prst="roundRect">
                <a:avLst>
                  <a:gd name="adj" fmla="val 9450"/>
                </a:avLst>
              </a:prstGeom>
              <a:noFill/>
              <a:ln w="12700">
                <a:solidFill>
                  <a:srgbClr val="3EB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096223" y="1650071"/>
                <a:ext cx="1669163" cy="1669163"/>
                <a:chOff x="2096223" y="1650071"/>
                <a:chExt cx="1669163" cy="1669163"/>
              </a:xfrm>
            </p:grpSpPr>
            <p:sp>
              <p:nvSpPr>
                <p:cNvPr id="40" name="同心圆 39"/>
                <p:cNvSpPr/>
                <p:nvPr/>
              </p:nvSpPr>
              <p:spPr>
                <a:xfrm>
                  <a:off x="2096223" y="1650071"/>
                  <a:ext cx="1669163" cy="1669163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132653" y="1686501"/>
                  <a:ext cx="1596302" cy="1596302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3369436" y="2740090"/>
                <a:ext cx="430494" cy="430494"/>
              </a:xfrm>
              <a:prstGeom prst="ellipse">
                <a:avLst/>
              </a:prstGeom>
              <a:solidFill>
                <a:srgbClr val="4ACBD6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80371" y="2187854"/>
                <a:ext cx="949639" cy="50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CS</a:t>
                </a:r>
                <a:r>
                  <a:rPr lang="en-US" altLang="zh-CN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S</a:t>
                </a:r>
                <a:endParaRPr lang="zh-CN" altLang="en-US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5" name="TextBox 20"/>
            <p:cNvSpPr txBox="1"/>
            <p:nvPr/>
          </p:nvSpPr>
          <p:spPr>
            <a:xfrm>
              <a:off x="854394" y="2313573"/>
              <a:ext cx="1685265" cy="1980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SU1.0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主要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处理部分为项目的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组件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，未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使用的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即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冗余，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需要被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剔除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SU2.0:SU2.0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项目结构更加复杂，需要进行筛选的部分更多，包括</a:t>
              </a:r>
              <a:r>
                <a:rPr lang="en-US" altLang="zh-CN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widget,service,model,module,store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1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9493" y="1553130"/>
            <a:ext cx="3944307" cy="741839"/>
          </a:xfrm>
        </p:spPr>
        <p:txBody>
          <a:bodyPr/>
          <a:lstStyle/>
          <a:p>
            <a:r>
              <a:rPr lang="en-US" altLang="zh-CN" sz="2400" dirty="0" smtClean="0"/>
              <a:t>PART 02: </a:t>
            </a:r>
            <a:r>
              <a:rPr lang="zh-CN" altLang="en-US" sz="2400" dirty="0" smtClean="0"/>
              <a:t>课题实现过程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00672" y="1456877"/>
            <a:ext cx="3876675" cy="2132479"/>
          </a:xfrm>
        </p:spPr>
        <p:txBody>
          <a:bodyPr/>
          <a:lstStyle/>
          <a:p>
            <a:r>
              <a:rPr lang="zh-CN" altLang="en-US" sz="1800" dirty="0" smtClean="0"/>
              <a:t>课题设计</a:t>
            </a:r>
            <a:r>
              <a:rPr lang="zh-CN" altLang="en-US" sz="1800" dirty="0"/>
              <a:t>思路</a:t>
            </a:r>
            <a:endParaRPr lang="en-US" altLang="zh-CN" sz="1800" dirty="0" smtClean="0"/>
          </a:p>
          <a:p>
            <a:r>
              <a:rPr lang="zh-CN" altLang="en-US" sz="1800" dirty="0" smtClean="0"/>
              <a:t>课题具体实现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47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48828" y="879682"/>
            <a:ext cx="4296717" cy="3371848"/>
            <a:chOff x="2010444" y="709936"/>
            <a:chExt cx="7426794" cy="5772129"/>
          </a:xfrm>
        </p:grpSpPr>
        <p:grpSp>
          <p:nvGrpSpPr>
            <p:cNvPr id="6" name="组合 5"/>
            <p:cNvGrpSpPr/>
            <p:nvPr/>
          </p:nvGrpSpPr>
          <p:grpSpPr>
            <a:xfrm>
              <a:off x="2010444" y="1197604"/>
              <a:ext cx="7426794" cy="5284461"/>
              <a:chOff x="2010444" y="1197604"/>
              <a:chExt cx="7426794" cy="528446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307237" y="4420708"/>
                <a:ext cx="1840512" cy="1628561"/>
                <a:chOff x="2795121" y="2838380"/>
                <a:chExt cx="1128251" cy="998323"/>
              </a:xfrm>
            </p:grpSpPr>
            <p:sp>
              <p:nvSpPr>
                <p:cNvPr id="33" name="Freeform 9"/>
                <p:cNvSpPr>
                  <a:spLocks/>
                </p:cNvSpPr>
                <p:nvPr/>
              </p:nvSpPr>
              <p:spPr bwMode="auto">
                <a:xfrm>
                  <a:off x="2795121" y="2838380"/>
                  <a:ext cx="1128251" cy="998323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gradFill rotWithShape="1">
                  <a:gsLst>
                    <a:gs pos="93000">
                      <a:srgbClr val="ECECEC"/>
                    </a:gs>
                    <a:gs pos="60000">
                      <a:srgbClr val="F9F9F9"/>
                    </a:gs>
                    <a:gs pos="0">
                      <a:srgbClr val="DBDBDB"/>
                    </a:gs>
                  </a:gsLst>
                  <a:lin ang="7800000" scaled="0"/>
                </a:gra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78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34" name="Freeform 9"/>
                <p:cNvSpPr>
                  <a:spLocks/>
                </p:cNvSpPr>
                <p:nvPr/>
              </p:nvSpPr>
              <p:spPr bwMode="auto">
                <a:xfrm>
                  <a:off x="2928007" y="2955963"/>
                  <a:ext cx="862479" cy="763157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solidFill>
                  <a:srgbClr val="4ACBD6"/>
                </a:soli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42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2531757" y="4975739"/>
                <a:ext cx="1391476" cy="579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第一步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4185698" y="5975552"/>
                <a:ext cx="3547661" cy="505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4" tIns="45718" rIns="91434" bIns="45718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读取待清理文件和筛选文件</a:t>
                </a: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968922" y="3481585"/>
                <a:ext cx="1840512" cy="1628561"/>
                <a:chOff x="2795121" y="2838380"/>
                <a:chExt cx="1128251" cy="998323"/>
              </a:xfrm>
            </p:grpSpPr>
            <p:sp>
              <p:nvSpPr>
                <p:cNvPr id="31" name="Freeform 9"/>
                <p:cNvSpPr>
                  <a:spLocks/>
                </p:cNvSpPr>
                <p:nvPr/>
              </p:nvSpPr>
              <p:spPr bwMode="auto">
                <a:xfrm>
                  <a:off x="2795121" y="2838380"/>
                  <a:ext cx="1128251" cy="998323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gradFill rotWithShape="1">
                  <a:gsLst>
                    <a:gs pos="93000">
                      <a:srgbClr val="ECECEC"/>
                    </a:gs>
                    <a:gs pos="60000">
                      <a:srgbClr val="F9F9F9"/>
                    </a:gs>
                    <a:gs pos="0">
                      <a:srgbClr val="DBDBDB"/>
                    </a:gs>
                  </a:gsLst>
                  <a:lin ang="7800000" scaled="0"/>
                </a:gra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78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32" name="Freeform 9"/>
                <p:cNvSpPr>
                  <a:spLocks/>
                </p:cNvSpPr>
                <p:nvPr/>
              </p:nvSpPr>
              <p:spPr bwMode="auto">
                <a:xfrm>
                  <a:off x="2928007" y="2955963"/>
                  <a:ext cx="862479" cy="763157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solidFill>
                  <a:srgbClr val="4ACBD6"/>
                </a:soli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42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chemeClr val="accent2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4193441" y="4006087"/>
                <a:ext cx="1391477" cy="579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第二步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圆角矩形 6"/>
              <p:cNvSpPr/>
              <p:nvPr/>
            </p:nvSpPr>
            <p:spPr>
              <a:xfrm rot="5400000" flipV="1">
                <a:off x="5339960" y="4233270"/>
                <a:ext cx="527973" cy="3969618"/>
              </a:xfrm>
              <a:custGeom>
                <a:avLst/>
                <a:gdLst>
                  <a:gd name="connsiteX0" fmla="*/ 0 w 670708"/>
                  <a:gd name="connsiteY0" fmla="*/ 112518 h 1095765"/>
                  <a:gd name="connsiteX1" fmla="*/ 112518 w 670708"/>
                  <a:gd name="connsiteY1" fmla="*/ 0 h 1095765"/>
                  <a:gd name="connsiteX2" fmla="*/ 558190 w 670708"/>
                  <a:gd name="connsiteY2" fmla="*/ 0 h 1095765"/>
                  <a:gd name="connsiteX3" fmla="*/ 670708 w 670708"/>
                  <a:gd name="connsiteY3" fmla="*/ 112518 h 1095765"/>
                  <a:gd name="connsiteX4" fmla="*/ 670708 w 670708"/>
                  <a:gd name="connsiteY4" fmla="*/ 983247 h 1095765"/>
                  <a:gd name="connsiteX5" fmla="*/ 558190 w 670708"/>
                  <a:gd name="connsiteY5" fmla="*/ 1095765 h 1095765"/>
                  <a:gd name="connsiteX6" fmla="*/ 112518 w 670708"/>
                  <a:gd name="connsiteY6" fmla="*/ 1095765 h 1095765"/>
                  <a:gd name="connsiteX7" fmla="*/ 0 w 670708"/>
                  <a:gd name="connsiteY7" fmla="*/ 983247 h 1095765"/>
                  <a:gd name="connsiteX8" fmla="*/ 0 w 670708"/>
                  <a:gd name="connsiteY8" fmla="*/ 112518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8" fmla="*/ 91440 w 670708"/>
                  <a:gd name="connsiteY8" fmla="*/ 1074687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0" fmla="*/ 0 w 670708"/>
                  <a:gd name="connsiteY0" fmla="*/ 983247 h 983247"/>
                  <a:gd name="connsiteX1" fmla="*/ 0 w 670708"/>
                  <a:gd name="connsiteY1" fmla="*/ 112518 h 983247"/>
                  <a:gd name="connsiteX2" fmla="*/ 112518 w 670708"/>
                  <a:gd name="connsiteY2" fmla="*/ 0 h 983247"/>
                  <a:gd name="connsiteX3" fmla="*/ 558190 w 670708"/>
                  <a:gd name="connsiteY3" fmla="*/ 0 h 983247"/>
                  <a:gd name="connsiteX4" fmla="*/ 670708 w 670708"/>
                  <a:gd name="connsiteY4" fmla="*/ 112518 h 983247"/>
                  <a:gd name="connsiteX5" fmla="*/ 670708 w 670708"/>
                  <a:gd name="connsiteY5" fmla="*/ 983247 h 983247"/>
                  <a:gd name="connsiteX0" fmla="*/ 0 w 670708"/>
                  <a:gd name="connsiteY0" fmla="*/ 112518 h 983247"/>
                  <a:gd name="connsiteX1" fmla="*/ 112518 w 670708"/>
                  <a:gd name="connsiteY1" fmla="*/ 0 h 983247"/>
                  <a:gd name="connsiteX2" fmla="*/ 558190 w 670708"/>
                  <a:gd name="connsiteY2" fmla="*/ 0 h 983247"/>
                  <a:gd name="connsiteX3" fmla="*/ 670708 w 670708"/>
                  <a:gd name="connsiteY3" fmla="*/ 112518 h 983247"/>
                  <a:gd name="connsiteX4" fmla="*/ 670708 w 670708"/>
                  <a:gd name="connsiteY4" fmla="*/ 983247 h 983247"/>
                  <a:gd name="connsiteX0" fmla="*/ 0 w 558190"/>
                  <a:gd name="connsiteY0" fmla="*/ 0 h 983247"/>
                  <a:gd name="connsiteX1" fmla="*/ 445672 w 558190"/>
                  <a:gd name="connsiteY1" fmla="*/ 0 h 983247"/>
                  <a:gd name="connsiteX2" fmla="*/ 558190 w 558190"/>
                  <a:gd name="connsiteY2" fmla="*/ 112518 h 983247"/>
                  <a:gd name="connsiteX3" fmla="*/ 558190 w 558190"/>
                  <a:gd name="connsiteY3" fmla="*/ 983247 h 983247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33931"/>
                  <a:gd name="connsiteY0" fmla="*/ 0 h 1379865"/>
                  <a:gd name="connsiteX1" fmla="*/ 518280 w 633931"/>
                  <a:gd name="connsiteY1" fmla="*/ 374934 h 1379865"/>
                  <a:gd name="connsiteX2" fmla="*/ 633931 w 633931"/>
                  <a:gd name="connsiteY2" fmla="*/ 571477 h 1379865"/>
                  <a:gd name="connsiteX3" fmla="*/ 627665 w 633931"/>
                  <a:gd name="connsiteY3" fmla="*/ 1379865 h 1379865"/>
                  <a:gd name="connsiteX0" fmla="*/ 0 w 634110"/>
                  <a:gd name="connsiteY0" fmla="*/ 0 h 1379865"/>
                  <a:gd name="connsiteX1" fmla="*/ 518280 w 634110"/>
                  <a:gd name="connsiteY1" fmla="*/ 374934 h 1379865"/>
                  <a:gd name="connsiteX2" fmla="*/ 633931 w 634110"/>
                  <a:gd name="connsiteY2" fmla="*/ 571477 h 1379865"/>
                  <a:gd name="connsiteX3" fmla="*/ 627665 w 634110"/>
                  <a:gd name="connsiteY3" fmla="*/ 1379865 h 1379865"/>
                  <a:gd name="connsiteX0" fmla="*/ 0 w 628268"/>
                  <a:gd name="connsiteY0" fmla="*/ 0 h 1379865"/>
                  <a:gd name="connsiteX1" fmla="*/ 518280 w 628268"/>
                  <a:gd name="connsiteY1" fmla="*/ 374934 h 1379865"/>
                  <a:gd name="connsiteX2" fmla="*/ 627666 w 628268"/>
                  <a:gd name="connsiteY2" fmla="*/ 568769 h 1379865"/>
                  <a:gd name="connsiteX3" fmla="*/ 627665 w 628268"/>
                  <a:gd name="connsiteY3" fmla="*/ 1379865 h 1379865"/>
                  <a:gd name="connsiteX0" fmla="*/ 0 w 628268"/>
                  <a:gd name="connsiteY0" fmla="*/ 0 h 2425419"/>
                  <a:gd name="connsiteX1" fmla="*/ 518280 w 628268"/>
                  <a:gd name="connsiteY1" fmla="*/ 374934 h 2425419"/>
                  <a:gd name="connsiteX2" fmla="*/ 627666 w 628268"/>
                  <a:gd name="connsiteY2" fmla="*/ 568769 h 2425419"/>
                  <a:gd name="connsiteX3" fmla="*/ 627665 w 628268"/>
                  <a:gd name="connsiteY3" fmla="*/ 2425419 h 2425419"/>
                  <a:gd name="connsiteX0" fmla="*/ 0 w 628268"/>
                  <a:gd name="connsiteY0" fmla="*/ 0 h 4241765"/>
                  <a:gd name="connsiteX1" fmla="*/ 518280 w 628268"/>
                  <a:gd name="connsiteY1" fmla="*/ 374934 h 4241765"/>
                  <a:gd name="connsiteX2" fmla="*/ 627666 w 628268"/>
                  <a:gd name="connsiteY2" fmla="*/ 568769 h 4241765"/>
                  <a:gd name="connsiteX3" fmla="*/ 627665 w 628268"/>
                  <a:gd name="connsiteY3" fmla="*/ 4241765 h 4241765"/>
                  <a:gd name="connsiteX0" fmla="*/ 0 w 632800"/>
                  <a:gd name="connsiteY0" fmla="*/ 0 h 4241765"/>
                  <a:gd name="connsiteX1" fmla="*/ 518280 w 632800"/>
                  <a:gd name="connsiteY1" fmla="*/ 374934 h 4241765"/>
                  <a:gd name="connsiteX2" fmla="*/ 632615 w 632800"/>
                  <a:gd name="connsiteY2" fmla="*/ 919487 h 4241765"/>
                  <a:gd name="connsiteX3" fmla="*/ 627665 w 632800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3936"/>
                  <a:gd name="connsiteY0" fmla="*/ 0 h 4241765"/>
                  <a:gd name="connsiteX1" fmla="*/ 572676 w 633936"/>
                  <a:gd name="connsiteY1" fmla="*/ 644389 h 4241765"/>
                  <a:gd name="connsiteX2" fmla="*/ 632615 w 633936"/>
                  <a:gd name="connsiteY2" fmla="*/ 919487 h 4241765"/>
                  <a:gd name="connsiteX3" fmla="*/ 627665 w 633936"/>
                  <a:gd name="connsiteY3" fmla="*/ 4241765 h 4241765"/>
                  <a:gd name="connsiteX0" fmla="*/ 0 w 632828"/>
                  <a:gd name="connsiteY0" fmla="*/ 0 h 4241765"/>
                  <a:gd name="connsiteX1" fmla="*/ 538065 w 632828"/>
                  <a:gd name="connsiteY1" fmla="*/ 605899 h 4241765"/>
                  <a:gd name="connsiteX2" fmla="*/ 632615 w 632828"/>
                  <a:gd name="connsiteY2" fmla="*/ 919487 h 4241765"/>
                  <a:gd name="connsiteX3" fmla="*/ 627665 w 632828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2827" h="4241765">
                    <a:moveTo>
                      <a:pt x="0" y="0"/>
                    </a:moveTo>
                    <a:lnTo>
                      <a:pt x="538065" y="605899"/>
                    </a:lnTo>
                    <a:cubicBezTo>
                      <a:pt x="604178" y="691617"/>
                      <a:pt x="635752" y="766511"/>
                      <a:pt x="632615" y="919487"/>
                    </a:cubicBezTo>
                    <a:cubicBezTo>
                      <a:pt x="630526" y="1188950"/>
                      <a:pt x="629754" y="3972302"/>
                      <a:pt x="627665" y="4241765"/>
                    </a:cubicBezTo>
                  </a:path>
                </a:pathLst>
              </a:custGeom>
              <a:ln w="12700">
                <a:solidFill>
                  <a:srgbClr val="3EB8BE">
                    <a:alpha val="80000"/>
                  </a:srgbClr>
                </a:solidFill>
                <a:prstDash val="solid"/>
                <a:headEnd type="oval" w="lg" len="lg"/>
                <a:tailEnd type="non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6"/>
              <p:cNvSpPr/>
              <p:nvPr/>
            </p:nvSpPr>
            <p:spPr>
              <a:xfrm rot="5400000" flipV="1">
                <a:off x="7031421" y="3291586"/>
                <a:ext cx="501489" cy="3948258"/>
              </a:xfrm>
              <a:custGeom>
                <a:avLst/>
                <a:gdLst>
                  <a:gd name="connsiteX0" fmla="*/ 0 w 670708"/>
                  <a:gd name="connsiteY0" fmla="*/ 112518 h 1095765"/>
                  <a:gd name="connsiteX1" fmla="*/ 112518 w 670708"/>
                  <a:gd name="connsiteY1" fmla="*/ 0 h 1095765"/>
                  <a:gd name="connsiteX2" fmla="*/ 558190 w 670708"/>
                  <a:gd name="connsiteY2" fmla="*/ 0 h 1095765"/>
                  <a:gd name="connsiteX3" fmla="*/ 670708 w 670708"/>
                  <a:gd name="connsiteY3" fmla="*/ 112518 h 1095765"/>
                  <a:gd name="connsiteX4" fmla="*/ 670708 w 670708"/>
                  <a:gd name="connsiteY4" fmla="*/ 983247 h 1095765"/>
                  <a:gd name="connsiteX5" fmla="*/ 558190 w 670708"/>
                  <a:gd name="connsiteY5" fmla="*/ 1095765 h 1095765"/>
                  <a:gd name="connsiteX6" fmla="*/ 112518 w 670708"/>
                  <a:gd name="connsiteY6" fmla="*/ 1095765 h 1095765"/>
                  <a:gd name="connsiteX7" fmla="*/ 0 w 670708"/>
                  <a:gd name="connsiteY7" fmla="*/ 983247 h 1095765"/>
                  <a:gd name="connsiteX8" fmla="*/ 0 w 670708"/>
                  <a:gd name="connsiteY8" fmla="*/ 112518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8" fmla="*/ 91440 w 670708"/>
                  <a:gd name="connsiteY8" fmla="*/ 1074687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0" fmla="*/ 0 w 670708"/>
                  <a:gd name="connsiteY0" fmla="*/ 983247 h 983247"/>
                  <a:gd name="connsiteX1" fmla="*/ 0 w 670708"/>
                  <a:gd name="connsiteY1" fmla="*/ 112518 h 983247"/>
                  <a:gd name="connsiteX2" fmla="*/ 112518 w 670708"/>
                  <a:gd name="connsiteY2" fmla="*/ 0 h 983247"/>
                  <a:gd name="connsiteX3" fmla="*/ 558190 w 670708"/>
                  <a:gd name="connsiteY3" fmla="*/ 0 h 983247"/>
                  <a:gd name="connsiteX4" fmla="*/ 670708 w 670708"/>
                  <a:gd name="connsiteY4" fmla="*/ 112518 h 983247"/>
                  <a:gd name="connsiteX5" fmla="*/ 670708 w 670708"/>
                  <a:gd name="connsiteY5" fmla="*/ 983247 h 983247"/>
                  <a:gd name="connsiteX0" fmla="*/ 0 w 670708"/>
                  <a:gd name="connsiteY0" fmla="*/ 112518 h 983247"/>
                  <a:gd name="connsiteX1" fmla="*/ 112518 w 670708"/>
                  <a:gd name="connsiteY1" fmla="*/ 0 h 983247"/>
                  <a:gd name="connsiteX2" fmla="*/ 558190 w 670708"/>
                  <a:gd name="connsiteY2" fmla="*/ 0 h 983247"/>
                  <a:gd name="connsiteX3" fmla="*/ 670708 w 670708"/>
                  <a:gd name="connsiteY3" fmla="*/ 112518 h 983247"/>
                  <a:gd name="connsiteX4" fmla="*/ 670708 w 670708"/>
                  <a:gd name="connsiteY4" fmla="*/ 983247 h 983247"/>
                  <a:gd name="connsiteX0" fmla="*/ 0 w 558190"/>
                  <a:gd name="connsiteY0" fmla="*/ 0 h 983247"/>
                  <a:gd name="connsiteX1" fmla="*/ 445672 w 558190"/>
                  <a:gd name="connsiteY1" fmla="*/ 0 h 983247"/>
                  <a:gd name="connsiteX2" fmla="*/ 558190 w 558190"/>
                  <a:gd name="connsiteY2" fmla="*/ 112518 h 983247"/>
                  <a:gd name="connsiteX3" fmla="*/ 558190 w 558190"/>
                  <a:gd name="connsiteY3" fmla="*/ 983247 h 983247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33931"/>
                  <a:gd name="connsiteY0" fmla="*/ 0 h 1379865"/>
                  <a:gd name="connsiteX1" fmla="*/ 518280 w 633931"/>
                  <a:gd name="connsiteY1" fmla="*/ 374934 h 1379865"/>
                  <a:gd name="connsiteX2" fmla="*/ 633931 w 633931"/>
                  <a:gd name="connsiteY2" fmla="*/ 571477 h 1379865"/>
                  <a:gd name="connsiteX3" fmla="*/ 627665 w 633931"/>
                  <a:gd name="connsiteY3" fmla="*/ 1379865 h 1379865"/>
                  <a:gd name="connsiteX0" fmla="*/ 0 w 634110"/>
                  <a:gd name="connsiteY0" fmla="*/ 0 h 1379865"/>
                  <a:gd name="connsiteX1" fmla="*/ 518280 w 634110"/>
                  <a:gd name="connsiteY1" fmla="*/ 374934 h 1379865"/>
                  <a:gd name="connsiteX2" fmla="*/ 633931 w 634110"/>
                  <a:gd name="connsiteY2" fmla="*/ 571477 h 1379865"/>
                  <a:gd name="connsiteX3" fmla="*/ 627665 w 634110"/>
                  <a:gd name="connsiteY3" fmla="*/ 1379865 h 1379865"/>
                  <a:gd name="connsiteX0" fmla="*/ 0 w 628268"/>
                  <a:gd name="connsiteY0" fmla="*/ 0 h 1379865"/>
                  <a:gd name="connsiteX1" fmla="*/ 518280 w 628268"/>
                  <a:gd name="connsiteY1" fmla="*/ 374934 h 1379865"/>
                  <a:gd name="connsiteX2" fmla="*/ 627666 w 628268"/>
                  <a:gd name="connsiteY2" fmla="*/ 568769 h 1379865"/>
                  <a:gd name="connsiteX3" fmla="*/ 627665 w 628268"/>
                  <a:gd name="connsiteY3" fmla="*/ 1379865 h 1379865"/>
                  <a:gd name="connsiteX0" fmla="*/ 0 w 628268"/>
                  <a:gd name="connsiteY0" fmla="*/ 0 h 2425419"/>
                  <a:gd name="connsiteX1" fmla="*/ 518280 w 628268"/>
                  <a:gd name="connsiteY1" fmla="*/ 374934 h 2425419"/>
                  <a:gd name="connsiteX2" fmla="*/ 627666 w 628268"/>
                  <a:gd name="connsiteY2" fmla="*/ 568769 h 2425419"/>
                  <a:gd name="connsiteX3" fmla="*/ 627665 w 628268"/>
                  <a:gd name="connsiteY3" fmla="*/ 2425419 h 2425419"/>
                  <a:gd name="connsiteX0" fmla="*/ 0 w 628268"/>
                  <a:gd name="connsiteY0" fmla="*/ 0 h 4241765"/>
                  <a:gd name="connsiteX1" fmla="*/ 518280 w 628268"/>
                  <a:gd name="connsiteY1" fmla="*/ 374934 h 4241765"/>
                  <a:gd name="connsiteX2" fmla="*/ 627666 w 628268"/>
                  <a:gd name="connsiteY2" fmla="*/ 568769 h 4241765"/>
                  <a:gd name="connsiteX3" fmla="*/ 627665 w 628268"/>
                  <a:gd name="connsiteY3" fmla="*/ 4241765 h 4241765"/>
                  <a:gd name="connsiteX0" fmla="*/ 0 w 632800"/>
                  <a:gd name="connsiteY0" fmla="*/ 0 h 4241765"/>
                  <a:gd name="connsiteX1" fmla="*/ 518280 w 632800"/>
                  <a:gd name="connsiteY1" fmla="*/ 374934 h 4241765"/>
                  <a:gd name="connsiteX2" fmla="*/ 632615 w 632800"/>
                  <a:gd name="connsiteY2" fmla="*/ 919487 h 4241765"/>
                  <a:gd name="connsiteX3" fmla="*/ 627665 w 632800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3936"/>
                  <a:gd name="connsiteY0" fmla="*/ 0 h 4241765"/>
                  <a:gd name="connsiteX1" fmla="*/ 572676 w 633936"/>
                  <a:gd name="connsiteY1" fmla="*/ 644389 h 4241765"/>
                  <a:gd name="connsiteX2" fmla="*/ 632615 w 633936"/>
                  <a:gd name="connsiteY2" fmla="*/ 919487 h 4241765"/>
                  <a:gd name="connsiteX3" fmla="*/ 627665 w 633936"/>
                  <a:gd name="connsiteY3" fmla="*/ 4241765 h 4241765"/>
                  <a:gd name="connsiteX0" fmla="*/ 0 w 632828"/>
                  <a:gd name="connsiteY0" fmla="*/ 0 h 4241765"/>
                  <a:gd name="connsiteX1" fmla="*/ 538065 w 632828"/>
                  <a:gd name="connsiteY1" fmla="*/ 605899 h 4241765"/>
                  <a:gd name="connsiteX2" fmla="*/ 632615 w 632828"/>
                  <a:gd name="connsiteY2" fmla="*/ 919487 h 4241765"/>
                  <a:gd name="connsiteX3" fmla="*/ 627665 w 632828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2827" h="4241765">
                    <a:moveTo>
                      <a:pt x="0" y="0"/>
                    </a:moveTo>
                    <a:lnTo>
                      <a:pt x="538065" y="605899"/>
                    </a:lnTo>
                    <a:cubicBezTo>
                      <a:pt x="604178" y="691617"/>
                      <a:pt x="635752" y="766511"/>
                      <a:pt x="632615" y="919487"/>
                    </a:cubicBezTo>
                    <a:cubicBezTo>
                      <a:pt x="630526" y="1188950"/>
                      <a:pt x="629754" y="3972302"/>
                      <a:pt x="627665" y="4241765"/>
                    </a:cubicBezTo>
                  </a:path>
                </a:pathLst>
              </a:custGeom>
              <a:ln w="12700">
                <a:solidFill>
                  <a:srgbClr val="3EB8BE">
                    <a:alpha val="80000"/>
                  </a:srgbClr>
                </a:solidFill>
                <a:prstDash val="solid"/>
                <a:headEnd type="oval" w="lg" len="lg"/>
                <a:tailEnd type="non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47"/>
              <p:cNvSpPr>
                <a:spLocks noChangeArrowheads="1"/>
              </p:cNvSpPr>
              <p:nvPr/>
            </p:nvSpPr>
            <p:spPr bwMode="auto">
              <a:xfrm>
                <a:off x="5850714" y="4658605"/>
                <a:ext cx="3586524" cy="916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4" tIns="45718" rIns="91434" bIns="45718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提取文件中相应的关键词用于后续冗余筛选与删除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5630607" y="2542463"/>
                <a:ext cx="1840512" cy="1628561"/>
                <a:chOff x="2795121" y="2838380"/>
                <a:chExt cx="1128251" cy="998323"/>
              </a:xfrm>
            </p:grpSpPr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2795121" y="2838380"/>
                  <a:ext cx="1128251" cy="998323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gradFill rotWithShape="1">
                  <a:gsLst>
                    <a:gs pos="93000">
                      <a:srgbClr val="ECECEC"/>
                    </a:gs>
                    <a:gs pos="60000">
                      <a:srgbClr val="F9F9F9"/>
                    </a:gs>
                    <a:gs pos="0">
                      <a:srgbClr val="DBDBDB"/>
                    </a:gs>
                  </a:gsLst>
                  <a:lin ang="7800000" scaled="0"/>
                </a:gra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78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30" name="Freeform 9"/>
                <p:cNvSpPr>
                  <a:spLocks/>
                </p:cNvSpPr>
                <p:nvPr/>
              </p:nvSpPr>
              <p:spPr bwMode="auto">
                <a:xfrm>
                  <a:off x="2928007" y="2955963"/>
                  <a:ext cx="862479" cy="763157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solidFill>
                  <a:srgbClr val="4ACBD6"/>
                </a:soli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42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5855127" y="3070653"/>
                <a:ext cx="1391476" cy="579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第三步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矩形 47"/>
              <p:cNvSpPr>
                <a:spLocks noChangeArrowheads="1"/>
              </p:cNvSpPr>
              <p:nvPr/>
            </p:nvSpPr>
            <p:spPr bwMode="auto">
              <a:xfrm>
                <a:off x="2010444" y="2165763"/>
                <a:ext cx="3547661" cy="505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4" tIns="45718" rIns="91434" bIns="45718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根据关键词清除冗余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7292291" y="1603341"/>
                <a:ext cx="1840512" cy="1628561"/>
                <a:chOff x="2795121" y="2838380"/>
                <a:chExt cx="1128251" cy="998323"/>
              </a:xfrm>
            </p:grpSpPr>
            <p:sp>
              <p:nvSpPr>
                <p:cNvPr id="27" name="Freeform 9"/>
                <p:cNvSpPr>
                  <a:spLocks/>
                </p:cNvSpPr>
                <p:nvPr/>
              </p:nvSpPr>
              <p:spPr bwMode="auto">
                <a:xfrm>
                  <a:off x="2795121" y="2838380"/>
                  <a:ext cx="1128251" cy="998323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gradFill rotWithShape="1">
                  <a:gsLst>
                    <a:gs pos="93000">
                      <a:srgbClr val="ECECEC"/>
                    </a:gs>
                    <a:gs pos="60000">
                      <a:srgbClr val="F9F9F9"/>
                    </a:gs>
                    <a:gs pos="0">
                      <a:srgbClr val="DBDBDB"/>
                    </a:gs>
                  </a:gsLst>
                  <a:lin ang="7800000" scaled="0"/>
                </a:gra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78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928007" y="2955963"/>
                  <a:ext cx="862479" cy="763157"/>
                </a:xfrm>
                <a:custGeom>
                  <a:avLst/>
                  <a:gdLst>
                    <a:gd name="T0" fmla="*/ 253 w 357"/>
                    <a:gd name="T1" fmla="*/ 0 h 316"/>
                    <a:gd name="T2" fmla="*/ 104 w 357"/>
                    <a:gd name="T3" fmla="*/ 0 h 316"/>
                    <a:gd name="T4" fmla="*/ 79 w 357"/>
                    <a:gd name="T5" fmla="*/ 15 h 316"/>
                    <a:gd name="T6" fmla="*/ 5 w 357"/>
                    <a:gd name="T7" fmla="*/ 144 h 316"/>
                    <a:gd name="T8" fmla="*/ 5 w 357"/>
                    <a:gd name="T9" fmla="*/ 173 h 316"/>
                    <a:gd name="T10" fmla="*/ 79 w 357"/>
                    <a:gd name="T11" fmla="*/ 302 h 316"/>
                    <a:gd name="T12" fmla="*/ 104 w 357"/>
                    <a:gd name="T13" fmla="*/ 316 h 316"/>
                    <a:gd name="T14" fmla="*/ 253 w 357"/>
                    <a:gd name="T15" fmla="*/ 316 h 316"/>
                    <a:gd name="T16" fmla="*/ 278 w 357"/>
                    <a:gd name="T17" fmla="*/ 302 h 316"/>
                    <a:gd name="T18" fmla="*/ 353 w 357"/>
                    <a:gd name="T19" fmla="*/ 173 h 316"/>
                    <a:gd name="T20" fmla="*/ 353 w 357"/>
                    <a:gd name="T21" fmla="*/ 144 h 316"/>
                    <a:gd name="T22" fmla="*/ 278 w 357"/>
                    <a:gd name="T23" fmla="*/ 15 h 316"/>
                    <a:gd name="T24" fmla="*/ 253 w 357"/>
                    <a:gd name="T25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7" h="316">
                      <a:moveTo>
                        <a:pt x="253" y="0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95" y="0"/>
                        <a:pt x="84" y="7"/>
                        <a:pt x="79" y="15"/>
                      </a:cubicBezTo>
                      <a:cubicBezTo>
                        <a:pt x="5" y="144"/>
                        <a:pt x="5" y="144"/>
                        <a:pt x="5" y="144"/>
                      </a:cubicBezTo>
                      <a:cubicBezTo>
                        <a:pt x="0" y="152"/>
                        <a:pt x="0" y="165"/>
                        <a:pt x="5" y="173"/>
                      </a:cubicBezTo>
                      <a:cubicBezTo>
                        <a:pt x="79" y="302"/>
                        <a:pt x="79" y="302"/>
                        <a:pt x="79" y="302"/>
                      </a:cubicBezTo>
                      <a:cubicBezTo>
                        <a:pt x="84" y="310"/>
                        <a:pt x="95" y="316"/>
                        <a:pt x="104" y="316"/>
                      </a:cubicBezTo>
                      <a:cubicBezTo>
                        <a:pt x="253" y="316"/>
                        <a:pt x="253" y="316"/>
                        <a:pt x="253" y="316"/>
                      </a:cubicBezTo>
                      <a:cubicBezTo>
                        <a:pt x="263" y="316"/>
                        <a:pt x="274" y="310"/>
                        <a:pt x="278" y="302"/>
                      </a:cubicBezTo>
                      <a:cubicBezTo>
                        <a:pt x="353" y="173"/>
                        <a:pt x="353" y="173"/>
                        <a:pt x="353" y="173"/>
                      </a:cubicBezTo>
                      <a:cubicBezTo>
                        <a:pt x="357" y="165"/>
                        <a:pt x="357" y="152"/>
                        <a:pt x="353" y="144"/>
                      </a:cubicBezTo>
                      <a:cubicBezTo>
                        <a:pt x="278" y="15"/>
                        <a:pt x="278" y="15"/>
                        <a:pt x="278" y="15"/>
                      </a:cubicBezTo>
                      <a:cubicBezTo>
                        <a:pt x="274" y="7"/>
                        <a:pt x="263" y="0"/>
                        <a:pt x="253" y="0"/>
                      </a:cubicBezTo>
                    </a:path>
                  </a:pathLst>
                </a:custGeom>
                <a:solidFill>
                  <a:srgbClr val="3EB8BE"/>
                </a:solidFill>
                <a:ln w="285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4200000" scaled="0"/>
                  </a:gradFill>
                </a:ln>
                <a:effectLst>
                  <a:outerShdw blurRad="203200" dist="127000" dir="3600000" sx="102000" sy="102000" algn="ctr" rotWithShape="0">
                    <a:schemeClr val="tx1">
                      <a:lumMod val="90000"/>
                      <a:lumOff val="1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latinLnBrk="1"/>
                  <a:endParaRPr kumimoji="1" lang="zh-CN" altLang="en-US" sz="2400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7516809" y="2084369"/>
                <a:ext cx="1391476" cy="579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第四步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圆角矩形 6"/>
              <p:cNvSpPr/>
              <p:nvPr/>
            </p:nvSpPr>
            <p:spPr>
              <a:xfrm rot="5400000" flipH="1">
                <a:off x="3888625" y="359596"/>
                <a:ext cx="513271" cy="4050189"/>
              </a:xfrm>
              <a:custGeom>
                <a:avLst/>
                <a:gdLst>
                  <a:gd name="connsiteX0" fmla="*/ 0 w 670708"/>
                  <a:gd name="connsiteY0" fmla="*/ 112518 h 1095765"/>
                  <a:gd name="connsiteX1" fmla="*/ 112518 w 670708"/>
                  <a:gd name="connsiteY1" fmla="*/ 0 h 1095765"/>
                  <a:gd name="connsiteX2" fmla="*/ 558190 w 670708"/>
                  <a:gd name="connsiteY2" fmla="*/ 0 h 1095765"/>
                  <a:gd name="connsiteX3" fmla="*/ 670708 w 670708"/>
                  <a:gd name="connsiteY3" fmla="*/ 112518 h 1095765"/>
                  <a:gd name="connsiteX4" fmla="*/ 670708 w 670708"/>
                  <a:gd name="connsiteY4" fmla="*/ 983247 h 1095765"/>
                  <a:gd name="connsiteX5" fmla="*/ 558190 w 670708"/>
                  <a:gd name="connsiteY5" fmla="*/ 1095765 h 1095765"/>
                  <a:gd name="connsiteX6" fmla="*/ 112518 w 670708"/>
                  <a:gd name="connsiteY6" fmla="*/ 1095765 h 1095765"/>
                  <a:gd name="connsiteX7" fmla="*/ 0 w 670708"/>
                  <a:gd name="connsiteY7" fmla="*/ 983247 h 1095765"/>
                  <a:gd name="connsiteX8" fmla="*/ 0 w 670708"/>
                  <a:gd name="connsiteY8" fmla="*/ 112518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8" fmla="*/ 91440 w 670708"/>
                  <a:gd name="connsiteY8" fmla="*/ 1074687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0" fmla="*/ 0 w 670708"/>
                  <a:gd name="connsiteY0" fmla="*/ 983247 h 983247"/>
                  <a:gd name="connsiteX1" fmla="*/ 0 w 670708"/>
                  <a:gd name="connsiteY1" fmla="*/ 112518 h 983247"/>
                  <a:gd name="connsiteX2" fmla="*/ 112518 w 670708"/>
                  <a:gd name="connsiteY2" fmla="*/ 0 h 983247"/>
                  <a:gd name="connsiteX3" fmla="*/ 558190 w 670708"/>
                  <a:gd name="connsiteY3" fmla="*/ 0 h 983247"/>
                  <a:gd name="connsiteX4" fmla="*/ 670708 w 670708"/>
                  <a:gd name="connsiteY4" fmla="*/ 112518 h 983247"/>
                  <a:gd name="connsiteX5" fmla="*/ 670708 w 670708"/>
                  <a:gd name="connsiteY5" fmla="*/ 983247 h 983247"/>
                  <a:gd name="connsiteX0" fmla="*/ 0 w 670708"/>
                  <a:gd name="connsiteY0" fmla="*/ 112518 h 983247"/>
                  <a:gd name="connsiteX1" fmla="*/ 112518 w 670708"/>
                  <a:gd name="connsiteY1" fmla="*/ 0 h 983247"/>
                  <a:gd name="connsiteX2" fmla="*/ 558190 w 670708"/>
                  <a:gd name="connsiteY2" fmla="*/ 0 h 983247"/>
                  <a:gd name="connsiteX3" fmla="*/ 670708 w 670708"/>
                  <a:gd name="connsiteY3" fmla="*/ 112518 h 983247"/>
                  <a:gd name="connsiteX4" fmla="*/ 670708 w 670708"/>
                  <a:gd name="connsiteY4" fmla="*/ 983247 h 983247"/>
                  <a:gd name="connsiteX0" fmla="*/ 0 w 558190"/>
                  <a:gd name="connsiteY0" fmla="*/ 0 h 983247"/>
                  <a:gd name="connsiteX1" fmla="*/ 445672 w 558190"/>
                  <a:gd name="connsiteY1" fmla="*/ 0 h 983247"/>
                  <a:gd name="connsiteX2" fmla="*/ 558190 w 558190"/>
                  <a:gd name="connsiteY2" fmla="*/ 112518 h 983247"/>
                  <a:gd name="connsiteX3" fmla="*/ 558190 w 558190"/>
                  <a:gd name="connsiteY3" fmla="*/ 983247 h 983247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33931"/>
                  <a:gd name="connsiteY0" fmla="*/ 0 h 1379865"/>
                  <a:gd name="connsiteX1" fmla="*/ 518280 w 633931"/>
                  <a:gd name="connsiteY1" fmla="*/ 374934 h 1379865"/>
                  <a:gd name="connsiteX2" fmla="*/ 633931 w 633931"/>
                  <a:gd name="connsiteY2" fmla="*/ 571477 h 1379865"/>
                  <a:gd name="connsiteX3" fmla="*/ 627665 w 633931"/>
                  <a:gd name="connsiteY3" fmla="*/ 1379865 h 1379865"/>
                  <a:gd name="connsiteX0" fmla="*/ 0 w 634110"/>
                  <a:gd name="connsiteY0" fmla="*/ 0 h 1379865"/>
                  <a:gd name="connsiteX1" fmla="*/ 518280 w 634110"/>
                  <a:gd name="connsiteY1" fmla="*/ 374934 h 1379865"/>
                  <a:gd name="connsiteX2" fmla="*/ 633931 w 634110"/>
                  <a:gd name="connsiteY2" fmla="*/ 571477 h 1379865"/>
                  <a:gd name="connsiteX3" fmla="*/ 627665 w 634110"/>
                  <a:gd name="connsiteY3" fmla="*/ 1379865 h 1379865"/>
                  <a:gd name="connsiteX0" fmla="*/ 0 w 628268"/>
                  <a:gd name="connsiteY0" fmla="*/ 0 h 1379865"/>
                  <a:gd name="connsiteX1" fmla="*/ 518280 w 628268"/>
                  <a:gd name="connsiteY1" fmla="*/ 374934 h 1379865"/>
                  <a:gd name="connsiteX2" fmla="*/ 627666 w 628268"/>
                  <a:gd name="connsiteY2" fmla="*/ 568769 h 1379865"/>
                  <a:gd name="connsiteX3" fmla="*/ 627665 w 628268"/>
                  <a:gd name="connsiteY3" fmla="*/ 1379865 h 1379865"/>
                  <a:gd name="connsiteX0" fmla="*/ 0 w 628268"/>
                  <a:gd name="connsiteY0" fmla="*/ 0 h 2425419"/>
                  <a:gd name="connsiteX1" fmla="*/ 518280 w 628268"/>
                  <a:gd name="connsiteY1" fmla="*/ 374934 h 2425419"/>
                  <a:gd name="connsiteX2" fmla="*/ 627666 w 628268"/>
                  <a:gd name="connsiteY2" fmla="*/ 568769 h 2425419"/>
                  <a:gd name="connsiteX3" fmla="*/ 627665 w 628268"/>
                  <a:gd name="connsiteY3" fmla="*/ 2425419 h 2425419"/>
                  <a:gd name="connsiteX0" fmla="*/ 0 w 628268"/>
                  <a:gd name="connsiteY0" fmla="*/ 0 h 4241765"/>
                  <a:gd name="connsiteX1" fmla="*/ 518280 w 628268"/>
                  <a:gd name="connsiteY1" fmla="*/ 374934 h 4241765"/>
                  <a:gd name="connsiteX2" fmla="*/ 627666 w 628268"/>
                  <a:gd name="connsiteY2" fmla="*/ 568769 h 4241765"/>
                  <a:gd name="connsiteX3" fmla="*/ 627665 w 628268"/>
                  <a:gd name="connsiteY3" fmla="*/ 4241765 h 4241765"/>
                  <a:gd name="connsiteX0" fmla="*/ 0 w 632800"/>
                  <a:gd name="connsiteY0" fmla="*/ 0 h 4241765"/>
                  <a:gd name="connsiteX1" fmla="*/ 518280 w 632800"/>
                  <a:gd name="connsiteY1" fmla="*/ 374934 h 4241765"/>
                  <a:gd name="connsiteX2" fmla="*/ 632615 w 632800"/>
                  <a:gd name="connsiteY2" fmla="*/ 919487 h 4241765"/>
                  <a:gd name="connsiteX3" fmla="*/ 627665 w 632800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3936"/>
                  <a:gd name="connsiteY0" fmla="*/ 0 h 4241765"/>
                  <a:gd name="connsiteX1" fmla="*/ 572676 w 633936"/>
                  <a:gd name="connsiteY1" fmla="*/ 644389 h 4241765"/>
                  <a:gd name="connsiteX2" fmla="*/ 632615 w 633936"/>
                  <a:gd name="connsiteY2" fmla="*/ 919487 h 4241765"/>
                  <a:gd name="connsiteX3" fmla="*/ 627665 w 633936"/>
                  <a:gd name="connsiteY3" fmla="*/ 4241765 h 4241765"/>
                  <a:gd name="connsiteX0" fmla="*/ 0 w 632828"/>
                  <a:gd name="connsiteY0" fmla="*/ 0 h 4241765"/>
                  <a:gd name="connsiteX1" fmla="*/ 538065 w 632828"/>
                  <a:gd name="connsiteY1" fmla="*/ 605899 h 4241765"/>
                  <a:gd name="connsiteX2" fmla="*/ 632615 w 632828"/>
                  <a:gd name="connsiteY2" fmla="*/ 919487 h 4241765"/>
                  <a:gd name="connsiteX3" fmla="*/ 627665 w 632828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2827" h="4241765">
                    <a:moveTo>
                      <a:pt x="0" y="0"/>
                    </a:moveTo>
                    <a:lnTo>
                      <a:pt x="538065" y="605899"/>
                    </a:lnTo>
                    <a:cubicBezTo>
                      <a:pt x="604178" y="691617"/>
                      <a:pt x="635752" y="766511"/>
                      <a:pt x="632615" y="919487"/>
                    </a:cubicBezTo>
                    <a:cubicBezTo>
                      <a:pt x="630526" y="1188950"/>
                      <a:pt x="629754" y="3972302"/>
                      <a:pt x="627665" y="4241765"/>
                    </a:cubicBezTo>
                  </a:path>
                </a:pathLst>
              </a:custGeom>
              <a:ln w="12700">
                <a:solidFill>
                  <a:srgbClr val="3EB8BE">
                    <a:alpha val="80000"/>
                  </a:srgbClr>
                </a:solidFill>
                <a:prstDash val="solid"/>
                <a:headEnd type="oval" w="lg" len="lg"/>
                <a:tailEnd type="non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圆角矩形 6"/>
              <p:cNvSpPr/>
              <p:nvPr/>
            </p:nvSpPr>
            <p:spPr>
              <a:xfrm rot="5400000" flipH="1">
                <a:off x="5553197" y="-559029"/>
                <a:ext cx="513271" cy="4026537"/>
              </a:xfrm>
              <a:custGeom>
                <a:avLst/>
                <a:gdLst>
                  <a:gd name="connsiteX0" fmla="*/ 0 w 670708"/>
                  <a:gd name="connsiteY0" fmla="*/ 112518 h 1095765"/>
                  <a:gd name="connsiteX1" fmla="*/ 112518 w 670708"/>
                  <a:gd name="connsiteY1" fmla="*/ 0 h 1095765"/>
                  <a:gd name="connsiteX2" fmla="*/ 558190 w 670708"/>
                  <a:gd name="connsiteY2" fmla="*/ 0 h 1095765"/>
                  <a:gd name="connsiteX3" fmla="*/ 670708 w 670708"/>
                  <a:gd name="connsiteY3" fmla="*/ 112518 h 1095765"/>
                  <a:gd name="connsiteX4" fmla="*/ 670708 w 670708"/>
                  <a:gd name="connsiteY4" fmla="*/ 983247 h 1095765"/>
                  <a:gd name="connsiteX5" fmla="*/ 558190 w 670708"/>
                  <a:gd name="connsiteY5" fmla="*/ 1095765 h 1095765"/>
                  <a:gd name="connsiteX6" fmla="*/ 112518 w 670708"/>
                  <a:gd name="connsiteY6" fmla="*/ 1095765 h 1095765"/>
                  <a:gd name="connsiteX7" fmla="*/ 0 w 670708"/>
                  <a:gd name="connsiteY7" fmla="*/ 983247 h 1095765"/>
                  <a:gd name="connsiteX8" fmla="*/ 0 w 670708"/>
                  <a:gd name="connsiteY8" fmla="*/ 112518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8" fmla="*/ 91440 w 670708"/>
                  <a:gd name="connsiteY8" fmla="*/ 1074687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7" fmla="*/ 112518 w 670708"/>
                  <a:gd name="connsiteY7" fmla="*/ 1095765 h 1095765"/>
                  <a:gd name="connsiteX0" fmla="*/ 0 w 670708"/>
                  <a:gd name="connsiteY0" fmla="*/ 983247 h 1095765"/>
                  <a:gd name="connsiteX1" fmla="*/ 0 w 670708"/>
                  <a:gd name="connsiteY1" fmla="*/ 112518 h 1095765"/>
                  <a:gd name="connsiteX2" fmla="*/ 112518 w 670708"/>
                  <a:gd name="connsiteY2" fmla="*/ 0 h 1095765"/>
                  <a:gd name="connsiteX3" fmla="*/ 558190 w 670708"/>
                  <a:gd name="connsiteY3" fmla="*/ 0 h 1095765"/>
                  <a:gd name="connsiteX4" fmla="*/ 670708 w 670708"/>
                  <a:gd name="connsiteY4" fmla="*/ 112518 h 1095765"/>
                  <a:gd name="connsiteX5" fmla="*/ 670708 w 670708"/>
                  <a:gd name="connsiteY5" fmla="*/ 983247 h 1095765"/>
                  <a:gd name="connsiteX6" fmla="*/ 558190 w 670708"/>
                  <a:gd name="connsiteY6" fmla="*/ 1095765 h 1095765"/>
                  <a:gd name="connsiteX0" fmla="*/ 0 w 670708"/>
                  <a:gd name="connsiteY0" fmla="*/ 983247 h 983247"/>
                  <a:gd name="connsiteX1" fmla="*/ 0 w 670708"/>
                  <a:gd name="connsiteY1" fmla="*/ 112518 h 983247"/>
                  <a:gd name="connsiteX2" fmla="*/ 112518 w 670708"/>
                  <a:gd name="connsiteY2" fmla="*/ 0 h 983247"/>
                  <a:gd name="connsiteX3" fmla="*/ 558190 w 670708"/>
                  <a:gd name="connsiteY3" fmla="*/ 0 h 983247"/>
                  <a:gd name="connsiteX4" fmla="*/ 670708 w 670708"/>
                  <a:gd name="connsiteY4" fmla="*/ 112518 h 983247"/>
                  <a:gd name="connsiteX5" fmla="*/ 670708 w 670708"/>
                  <a:gd name="connsiteY5" fmla="*/ 983247 h 983247"/>
                  <a:gd name="connsiteX0" fmla="*/ 0 w 670708"/>
                  <a:gd name="connsiteY0" fmla="*/ 112518 h 983247"/>
                  <a:gd name="connsiteX1" fmla="*/ 112518 w 670708"/>
                  <a:gd name="connsiteY1" fmla="*/ 0 h 983247"/>
                  <a:gd name="connsiteX2" fmla="*/ 558190 w 670708"/>
                  <a:gd name="connsiteY2" fmla="*/ 0 h 983247"/>
                  <a:gd name="connsiteX3" fmla="*/ 670708 w 670708"/>
                  <a:gd name="connsiteY3" fmla="*/ 112518 h 983247"/>
                  <a:gd name="connsiteX4" fmla="*/ 670708 w 670708"/>
                  <a:gd name="connsiteY4" fmla="*/ 983247 h 983247"/>
                  <a:gd name="connsiteX0" fmla="*/ 0 w 558190"/>
                  <a:gd name="connsiteY0" fmla="*/ 0 h 983247"/>
                  <a:gd name="connsiteX1" fmla="*/ 445672 w 558190"/>
                  <a:gd name="connsiteY1" fmla="*/ 0 h 983247"/>
                  <a:gd name="connsiteX2" fmla="*/ 558190 w 558190"/>
                  <a:gd name="connsiteY2" fmla="*/ 112518 h 983247"/>
                  <a:gd name="connsiteX3" fmla="*/ 558190 w 558190"/>
                  <a:gd name="connsiteY3" fmla="*/ 983247 h 983247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5147 w 627665"/>
                  <a:gd name="connsiteY1" fmla="*/ 396618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27665"/>
                  <a:gd name="connsiteY0" fmla="*/ 0 h 1379865"/>
                  <a:gd name="connsiteX1" fmla="*/ 518280 w 627665"/>
                  <a:gd name="connsiteY1" fmla="*/ 374934 h 1379865"/>
                  <a:gd name="connsiteX2" fmla="*/ 627665 w 627665"/>
                  <a:gd name="connsiteY2" fmla="*/ 509136 h 1379865"/>
                  <a:gd name="connsiteX3" fmla="*/ 627665 w 627665"/>
                  <a:gd name="connsiteY3" fmla="*/ 1379865 h 1379865"/>
                  <a:gd name="connsiteX0" fmla="*/ 0 w 633931"/>
                  <a:gd name="connsiteY0" fmla="*/ 0 h 1379865"/>
                  <a:gd name="connsiteX1" fmla="*/ 518280 w 633931"/>
                  <a:gd name="connsiteY1" fmla="*/ 374934 h 1379865"/>
                  <a:gd name="connsiteX2" fmla="*/ 633931 w 633931"/>
                  <a:gd name="connsiteY2" fmla="*/ 571477 h 1379865"/>
                  <a:gd name="connsiteX3" fmla="*/ 627665 w 633931"/>
                  <a:gd name="connsiteY3" fmla="*/ 1379865 h 1379865"/>
                  <a:gd name="connsiteX0" fmla="*/ 0 w 634110"/>
                  <a:gd name="connsiteY0" fmla="*/ 0 h 1379865"/>
                  <a:gd name="connsiteX1" fmla="*/ 518280 w 634110"/>
                  <a:gd name="connsiteY1" fmla="*/ 374934 h 1379865"/>
                  <a:gd name="connsiteX2" fmla="*/ 633931 w 634110"/>
                  <a:gd name="connsiteY2" fmla="*/ 571477 h 1379865"/>
                  <a:gd name="connsiteX3" fmla="*/ 627665 w 634110"/>
                  <a:gd name="connsiteY3" fmla="*/ 1379865 h 1379865"/>
                  <a:gd name="connsiteX0" fmla="*/ 0 w 628268"/>
                  <a:gd name="connsiteY0" fmla="*/ 0 h 1379865"/>
                  <a:gd name="connsiteX1" fmla="*/ 518280 w 628268"/>
                  <a:gd name="connsiteY1" fmla="*/ 374934 h 1379865"/>
                  <a:gd name="connsiteX2" fmla="*/ 627666 w 628268"/>
                  <a:gd name="connsiteY2" fmla="*/ 568769 h 1379865"/>
                  <a:gd name="connsiteX3" fmla="*/ 627665 w 628268"/>
                  <a:gd name="connsiteY3" fmla="*/ 1379865 h 1379865"/>
                  <a:gd name="connsiteX0" fmla="*/ 0 w 628268"/>
                  <a:gd name="connsiteY0" fmla="*/ 0 h 2425419"/>
                  <a:gd name="connsiteX1" fmla="*/ 518280 w 628268"/>
                  <a:gd name="connsiteY1" fmla="*/ 374934 h 2425419"/>
                  <a:gd name="connsiteX2" fmla="*/ 627666 w 628268"/>
                  <a:gd name="connsiteY2" fmla="*/ 568769 h 2425419"/>
                  <a:gd name="connsiteX3" fmla="*/ 627665 w 628268"/>
                  <a:gd name="connsiteY3" fmla="*/ 2425419 h 2425419"/>
                  <a:gd name="connsiteX0" fmla="*/ 0 w 628268"/>
                  <a:gd name="connsiteY0" fmla="*/ 0 h 4241765"/>
                  <a:gd name="connsiteX1" fmla="*/ 518280 w 628268"/>
                  <a:gd name="connsiteY1" fmla="*/ 374934 h 4241765"/>
                  <a:gd name="connsiteX2" fmla="*/ 627666 w 628268"/>
                  <a:gd name="connsiteY2" fmla="*/ 568769 h 4241765"/>
                  <a:gd name="connsiteX3" fmla="*/ 627665 w 628268"/>
                  <a:gd name="connsiteY3" fmla="*/ 4241765 h 4241765"/>
                  <a:gd name="connsiteX0" fmla="*/ 0 w 632800"/>
                  <a:gd name="connsiteY0" fmla="*/ 0 h 4241765"/>
                  <a:gd name="connsiteX1" fmla="*/ 518280 w 632800"/>
                  <a:gd name="connsiteY1" fmla="*/ 374934 h 4241765"/>
                  <a:gd name="connsiteX2" fmla="*/ 632615 w 632800"/>
                  <a:gd name="connsiteY2" fmla="*/ 919487 h 4241765"/>
                  <a:gd name="connsiteX3" fmla="*/ 627665 w 632800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6459"/>
                  <a:gd name="connsiteY0" fmla="*/ 0 h 4241765"/>
                  <a:gd name="connsiteX1" fmla="*/ 572676 w 636459"/>
                  <a:gd name="connsiteY1" fmla="*/ 644389 h 4241765"/>
                  <a:gd name="connsiteX2" fmla="*/ 632615 w 636459"/>
                  <a:gd name="connsiteY2" fmla="*/ 919487 h 4241765"/>
                  <a:gd name="connsiteX3" fmla="*/ 627665 w 636459"/>
                  <a:gd name="connsiteY3" fmla="*/ 4241765 h 4241765"/>
                  <a:gd name="connsiteX0" fmla="*/ 0 w 633936"/>
                  <a:gd name="connsiteY0" fmla="*/ 0 h 4241765"/>
                  <a:gd name="connsiteX1" fmla="*/ 572676 w 633936"/>
                  <a:gd name="connsiteY1" fmla="*/ 644389 h 4241765"/>
                  <a:gd name="connsiteX2" fmla="*/ 632615 w 633936"/>
                  <a:gd name="connsiteY2" fmla="*/ 919487 h 4241765"/>
                  <a:gd name="connsiteX3" fmla="*/ 627665 w 633936"/>
                  <a:gd name="connsiteY3" fmla="*/ 4241765 h 4241765"/>
                  <a:gd name="connsiteX0" fmla="*/ 0 w 632828"/>
                  <a:gd name="connsiteY0" fmla="*/ 0 h 4241765"/>
                  <a:gd name="connsiteX1" fmla="*/ 538065 w 632828"/>
                  <a:gd name="connsiteY1" fmla="*/ 605899 h 4241765"/>
                  <a:gd name="connsiteX2" fmla="*/ 632615 w 632828"/>
                  <a:gd name="connsiteY2" fmla="*/ 919487 h 4241765"/>
                  <a:gd name="connsiteX3" fmla="*/ 627665 w 632828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  <a:gd name="connsiteX0" fmla="*/ 0 w 632827"/>
                  <a:gd name="connsiteY0" fmla="*/ 0 h 4241765"/>
                  <a:gd name="connsiteX1" fmla="*/ 538065 w 632827"/>
                  <a:gd name="connsiteY1" fmla="*/ 605899 h 4241765"/>
                  <a:gd name="connsiteX2" fmla="*/ 632615 w 632827"/>
                  <a:gd name="connsiteY2" fmla="*/ 919487 h 4241765"/>
                  <a:gd name="connsiteX3" fmla="*/ 627665 w 632827"/>
                  <a:gd name="connsiteY3" fmla="*/ 4241765 h 424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2827" h="4241765">
                    <a:moveTo>
                      <a:pt x="0" y="0"/>
                    </a:moveTo>
                    <a:lnTo>
                      <a:pt x="538065" y="605899"/>
                    </a:lnTo>
                    <a:cubicBezTo>
                      <a:pt x="604178" y="691617"/>
                      <a:pt x="635752" y="766511"/>
                      <a:pt x="632615" y="919487"/>
                    </a:cubicBezTo>
                    <a:cubicBezTo>
                      <a:pt x="630526" y="1188950"/>
                      <a:pt x="629754" y="3972302"/>
                      <a:pt x="627665" y="4241765"/>
                    </a:cubicBezTo>
                  </a:path>
                </a:pathLst>
              </a:custGeom>
              <a:ln w="12700">
                <a:solidFill>
                  <a:srgbClr val="3EB8BE">
                    <a:alpha val="80000"/>
                  </a:srgbClr>
                </a:solidFill>
                <a:prstDash val="solid"/>
                <a:headEnd type="oval" w="lg" len="lg"/>
                <a:tailEnd type="non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47"/>
              <p:cNvSpPr>
                <a:spLocks noChangeArrowheads="1"/>
              </p:cNvSpPr>
              <p:nvPr/>
            </p:nvSpPr>
            <p:spPr bwMode="auto">
              <a:xfrm>
                <a:off x="3704212" y="1229624"/>
                <a:ext cx="3677160" cy="53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4" tIns="45718" rIns="91434" bIns="45718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生成输出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log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和清除后的文件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73238" y="4195828"/>
                <a:ext cx="1870818" cy="526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关键词提取</a:t>
                </a:r>
                <a:endParaRPr lang="zh-CN" altLang="en-US" sz="1400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173555" y="5478806"/>
                <a:ext cx="1560492" cy="526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文件读取</a:t>
                </a:r>
                <a:endParaRPr lang="zh-CN" altLang="en-US" sz="1400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035332" y="1638892"/>
                <a:ext cx="1560492" cy="526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冗余清除</a:t>
                </a:r>
                <a:endParaRPr lang="zh-CN" altLang="en-US" sz="1400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700313" y="709936"/>
              <a:ext cx="2350160" cy="5268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rgbClr val="666666"/>
                  </a:solidFill>
                  <a:latin typeface="微软雅黑"/>
                  <a:ea typeface="微软雅黑"/>
                </a:rPr>
                <a:t>文件与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/>
                  <a:ea typeface="微软雅黑"/>
                </a:rPr>
                <a:t>log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/>
                  <a:ea typeface="微软雅黑"/>
                </a:rPr>
                <a:t>生成</a:t>
              </a:r>
              <a:endParaRPr lang="zh-CN" altLang="en-US" sz="1400" dirty="0">
                <a:solidFill>
                  <a:srgbClr val="666666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36" name="文本框 35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</a:t>
              </a:r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39" name="组合 38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43" name="六边形 42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六边形 43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0" name="组合 39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41" name="六边形 40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六边形 41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139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593" b="3593"/>
          <a:stretch>
            <a:fillRect/>
          </a:stretch>
        </p:blipFill>
        <p:spPr>
          <a:xfrm>
            <a:off x="3966983" y="1376363"/>
            <a:ext cx="4719817" cy="30083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88105" y="1375703"/>
            <a:ext cx="3140121" cy="3008506"/>
          </a:xfrm>
        </p:spPr>
        <p:txBody>
          <a:bodyPr/>
          <a:lstStyle/>
          <a:p>
            <a:r>
              <a:rPr lang="zh-CN" altLang="en-US" sz="1200" dirty="0" smtClean="0"/>
              <a:t>第一步</a:t>
            </a:r>
            <a:r>
              <a:rPr lang="en-US" altLang="zh-CN" sz="1200" dirty="0" smtClean="0"/>
              <a:t>---</a:t>
            </a:r>
            <a:r>
              <a:rPr lang="zh-CN" altLang="en-US" sz="1200" dirty="0" smtClean="0"/>
              <a:t>文件读取</a:t>
            </a:r>
            <a:r>
              <a:rPr lang="en-US" altLang="zh-CN" sz="1200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sz="900" dirty="0" smtClean="0"/>
              <a:t>读取自定义设置后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先获取筛选文件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并获取使用的关键词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然后获取每一个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文件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针对每一个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文件去进行接下来的步骤</a:t>
            </a:r>
            <a:r>
              <a:rPr lang="en-US" altLang="zh-CN" sz="900" dirty="0" smtClean="0"/>
              <a:t>;</a:t>
            </a:r>
          </a:p>
          <a:p>
            <a:r>
              <a:rPr lang="zh-CN" altLang="en-US" sz="1200" dirty="0" smtClean="0"/>
              <a:t>第二步</a:t>
            </a:r>
            <a:r>
              <a:rPr lang="en-US" altLang="zh-CN" sz="1200" dirty="0" smtClean="0"/>
              <a:t>---</a:t>
            </a:r>
            <a:r>
              <a:rPr lang="zh-CN" altLang="en-US" sz="1200" dirty="0"/>
              <a:t>关键词</a:t>
            </a:r>
            <a:r>
              <a:rPr lang="zh-CN" altLang="en-US" sz="1200" dirty="0" smtClean="0"/>
              <a:t>读取</a:t>
            </a:r>
            <a:r>
              <a:rPr lang="en-US" altLang="zh-CN" sz="1200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sz="900" dirty="0" smtClean="0"/>
              <a:t>读取了文件后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将筛选文件中的</a:t>
            </a:r>
            <a:r>
              <a:rPr lang="en-US" altLang="zh-CN" sz="900" dirty="0" smtClean="0"/>
              <a:t>JS</a:t>
            </a:r>
            <a:r>
              <a:rPr lang="zh-CN" altLang="en-US" sz="900" dirty="0" smtClean="0"/>
              <a:t>文件内容通过</a:t>
            </a:r>
            <a:r>
              <a:rPr lang="en-US" altLang="zh-CN" sz="900" dirty="0" err="1" smtClean="0"/>
              <a:t>Uglify</a:t>
            </a:r>
            <a:r>
              <a:rPr lang="en-US" altLang="zh-CN" sz="900" dirty="0" smtClean="0"/>
              <a:t>-JS</a:t>
            </a:r>
            <a:r>
              <a:rPr lang="zh-CN" altLang="en-US" sz="900" dirty="0" smtClean="0"/>
              <a:t>库解析为</a:t>
            </a:r>
            <a:r>
              <a:rPr lang="en-US" altLang="zh-CN" sz="900" dirty="0" smtClean="0"/>
              <a:t>AST,</a:t>
            </a:r>
            <a:r>
              <a:rPr lang="zh-CN" altLang="en-US" sz="900" dirty="0" smtClean="0"/>
              <a:t>然后解析</a:t>
            </a:r>
            <a:r>
              <a:rPr lang="en-US" altLang="zh-CN" sz="900" dirty="0" smtClean="0"/>
              <a:t>AST</a:t>
            </a:r>
            <a:r>
              <a:rPr lang="zh-CN" altLang="en-US" sz="900" dirty="0" smtClean="0"/>
              <a:t>获取关键词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针对每一个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文件提取</a:t>
            </a:r>
            <a:r>
              <a:rPr lang="en-US" altLang="zh-CN" sz="900" dirty="0" smtClean="0"/>
              <a:t>AST,AST</a:t>
            </a:r>
            <a:r>
              <a:rPr lang="zh-CN" altLang="en-US" sz="900" dirty="0" smtClean="0"/>
              <a:t>中包含了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的关键词</a:t>
            </a:r>
            <a:r>
              <a:rPr lang="en-US" altLang="zh-CN" sz="900" dirty="0" smtClean="0"/>
              <a:t>---</a:t>
            </a:r>
            <a:r>
              <a:rPr lang="zh-CN" altLang="en-US" sz="900" dirty="0" smtClean="0"/>
              <a:t>选择器</a:t>
            </a:r>
            <a:r>
              <a:rPr lang="en-US" altLang="zh-CN" sz="900" dirty="0" smtClean="0"/>
              <a:t>;</a:t>
            </a:r>
          </a:p>
          <a:p>
            <a:r>
              <a:rPr lang="zh-CN" altLang="en-US" sz="1200" dirty="0" smtClean="0"/>
              <a:t>第三步</a:t>
            </a:r>
            <a:r>
              <a:rPr lang="en-US" altLang="zh-CN" sz="1200" dirty="0" smtClean="0"/>
              <a:t>---</a:t>
            </a:r>
            <a:r>
              <a:rPr lang="zh-CN" altLang="en-US" sz="1200" dirty="0" smtClean="0"/>
              <a:t>冗余清除</a:t>
            </a:r>
            <a:r>
              <a:rPr lang="en-US" altLang="zh-CN" sz="1200" dirty="0" smtClean="0"/>
              <a:t>:</a:t>
            </a:r>
            <a:endParaRPr lang="en-US" altLang="zh-CN" sz="1200" dirty="0"/>
          </a:p>
          <a:p>
            <a:r>
              <a:rPr lang="en-US" altLang="zh-CN" dirty="0"/>
              <a:t>	</a:t>
            </a:r>
            <a:r>
              <a:rPr lang="zh-CN" altLang="en-US" sz="900" dirty="0" smtClean="0"/>
              <a:t>读取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的</a:t>
            </a:r>
            <a:r>
              <a:rPr lang="en-US" altLang="zh-CN" sz="900" dirty="0" smtClean="0"/>
              <a:t>AST,</a:t>
            </a:r>
            <a:r>
              <a:rPr lang="zh-CN" altLang="en-US" sz="900" dirty="0" smtClean="0"/>
              <a:t>针对每一个选择器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JS</a:t>
            </a:r>
            <a:r>
              <a:rPr lang="zh-CN" altLang="en-US" sz="900" dirty="0" smtClean="0"/>
              <a:t>的关键词和</a:t>
            </a:r>
            <a:r>
              <a:rPr lang="en-US" altLang="zh-CN" sz="900" dirty="0" smtClean="0"/>
              <a:t>HTML</a:t>
            </a:r>
            <a:r>
              <a:rPr lang="zh-CN" altLang="en-US" sz="900" dirty="0" smtClean="0"/>
              <a:t>文件中去检测是否使用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未使用过的选择器会作为冗余被清除</a:t>
            </a:r>
            <a:r>
              <a:rPr lang="en-US" altLang="zh-CN" sz="900" dirty="0" smtClean="0"/>
              <a:t>;</a:t>
            </a:r>
          </a:p>
          <a:p>
            <a:r>
              <a:rPr lang="zh-CN" altLang="en-US" sz="1400" dirty="0" smtClean="0"/>
              <a:t>第四步</a:t>
            </a:r>
            <a:r>
              <a:rPr lang="en-US" altLang="zh-CN" sz="1400" dirty="0" smtClean="0"/>
              <a:t>---</a:t>
            </a:r>
            <a:r>
              <a:rPr lang="zh-CN" altLang="en-US" sz="1400" dirty="0" smtClean="0"/>
              <a:t>文件和</a:t>
            </a:r>
            <a:r>
              <a:rPr lang="en-US" altLang="zh-CN" sz="1400" dirty="0" smtClean="0"/>
              <a:t>log</a:t>
            </a:r>
            <a:r>
              <a:rPr lang="zh-CN" altLang="en-US" sz="1400" dirty="0" smtClean="0"/>
              <a:t>生成</a:t>
            </a:r>
            <a:r>
              <a:rPr lang="en-US" altLang="zh-CN" sz="1400" dirty="0" smtClean="0"/>
              <a:t>:</a:t>
            </a:r>
            <a:endParaRPr lang="en-US" altLang="zh-CN" sz="1400" dirty="0"/>
          </a:p>
          <a:p>
            <a:r>
              <a:rPr lang="en-US" altLang="zh-CN" dirty="0"/>
              <a:t>	</a:t>
            </a:r>
            <a:r>
              <a:rPr lang="zh-CN" altLang="en-US" sz="900" dirty="0" smtClean="0"/>
              <a:t>将冗余清除后的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文件输出到指定的</a:t>
            </a:r>
            <a:r>
              <a:rPr lang="en-US" altLang="zh-CN" sz="900" dirty="0" smtClean="0"/>
              <a:t>output</a:t>
            </a:r>
            <a:r>
              <a:rPr lang="zh-CN" altLang="en-US" sz="900" dirty="0" smtClean="0"/>
              <a:t>文件夹</a:t>
            </a:r>
            <a:r>
              <a:rPr lang="en-US" altLang="zh-CN" sz="900" dirty="0" smtClean="0"/>
              <a:t>,</a:t>
            </a:r>
            <a:r>
              <a:rPr lang="zh-CN" altLang="en-US" sz="900" dirty="0" smtClean="0"/>
              <a:t>并使用清除前后的</a:t>
            </a:r>
            <a:r>
              <a:rPr lang="en-US" altLang="zh-CN" sz="900" dirty="0" smtClean="0"/>
              <a:t>CSS_AST</a:t>
            </a:r>
            <a:r>
              <a:rPr lang="zh-CN" altLang="en-US" sz="900" dirty="0" smtClean="0"/>
              <a:t>去生成</a:t>
            </a:r>
            <a:r>
              <a:rPr lang="en-US" altLang="zh-CN" sz="900" smtClean="0"/>
              <a:t>log.</a:t>
            </a:r>
            <a:endParaRPr lang="zh-CN" altLang="en-US" sz="9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3870" y="944628"/>
            <a:ext cx="8115630" cy="334607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冗余去除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7" name="文本框 6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</a:t>
              </a:r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14" name="六边形 13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" name="六边形 14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12" name="六边形 11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六边形 12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0427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P-Link_Colo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ACBD6"/>
      </a:accent1>
      <a:accent2>
        <a:srgbClr val="FFCB00"/>
      </a:accent2>
      <a:accent3>
        <a:srgbClr val="BA1365"/>
      </a:accent3>
      <a:accent4>
        <a:srgbClr val="250D6C"/>
      </a:accent4>
      <a:accent5>
        <a:srgbClr val="005565"/>
      </a:accent5>
      <a:accent6>
        <a:srgbClr val="00A3DF"/>
      </a:accent6>
      <a:hlink>
        <a:srgbClr val="36444B"/>
      </a:hlink>
      <a:folHlink>
        <a:srgbClr val="A7A9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6571</TotalTime>
  <Words>785</Words>
  <Application>Microsoft Office PowerPoint</Application>
  <PresentationFormat>全屏显示(16:9)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굴림</vt:lpstr>
      <vt:lpstr>Lucida Grande</vt:lpstr>
      <vt:lpstr>ＭＳ Ｐゴシック</vt:lpstr>
      <vt:lpstr>方正兰亭中粗黑_GBK</vt:lpstr>
      <vt:lpstr>黑体</vt:lpstr>
      <vt:lpstr>宋体</vt:lpstr>
      <vt:lpstr>微软雅黑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CSS冗余去除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W013155</cp:lastModifiedBy>
  <cp:revision>478</cp:revision>
  <dcterms:created xsi:type="dcterms:W3CDTF">2010-04-12T23:12:02Z</dcterms:created>
  <dcterms:modified xsi:type="dcterms:W3CDTF">2020-10-25T12:11:02Z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