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4" r:id="rId4"/>
    <p:sldId id="258" r:id="rId5"/>
    <p:sldId id="284" r:id="rId6"/>
    <p:sldId id="266" r:id="rId7"/>
    <p:sldId id="260" r:id="rId8"/>
    <p:sldId id="265" r:id="rId9"/>
    <p:sldId id="267" r:id="rId10"/>
    <p:sldId id="262" r:id="rId11"/>
    <p:sldId id="275" r:id="rId12"/>
    <p:sldId id="283" r:id="rId13"/>
    <p:sldId id="269" r:id="rId14"/>
    <p:sldId id="271" r:id="rId15"/>
    <p:sldId id="272" r:id="rId16"/>
    <p:sldId id="273" r:id="rId17"/>
    <p:sldId id="274" r:id="rId18"/>
    <p:sldId id="299" r:id="rId19"/>
    <p:sldId id="281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755" y="1049655"/>
            <a:ext cx="9144000" cy="2315210"/>
          </a:xfrm>
        </p:spPr>
        <p:txBody>
          <a:bodyPr/>
          <a:p>
            <a:r>
              <a:rPr lang="zh-CN" altLang="en-US"/>
              <a:t>业务，</a:t>
            </a:r>
            <a:r>
              <a:rPr lang="zh-CN" altLang="en-US"/>
              <a:t>能力与技术</a:t>
            </a:r>
            <a:r>
              <a:rPr lang="zh-CN" altLang="en-US"/>
              <a:t>分享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39060" y="3632200"/>
            <a:ext cx="680339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好好学习，天天向上</a:t>
            </a:r>
            <a:endParaRPr lang="zh-CN" altLang="en-US" sz="2800"/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他山之石，可以攻玉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二、人工智能简要介绍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21690" y="855345"/>
            <a:ext cx="330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f(x) = ax^3 + b*x^2 + c*x + </a:t>
            </a:r>
            <a:r>
              <a:rPr lang="en-US" altLang="zh-CN"/>
              <a:t>d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1223645"/>
            <a:ext cx="10195560" cy="6178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三、容器</a:t>
            </a:r>
            <a:r>
              <a:rPr lang="zh-CN" altLang="en-US" sz="2400"/>
              <a:t>技术简要介绍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33045" y="847090"/>
            <a:ext cx="94430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ym typeface="+mn-ea"/>
              </a:rPr>
              <a:t> 1</a:t>
            </a:r>
            <a:r>
              <a:rPr lang="zh-CN" altLang="en-US" sz="2400">
                <a:sym typeface="+mn-ea"/>
              </a:rPr>
              <a:t>。</a:t>
            </a:r>
            <a:r>
              <a:rPr lang="en-US" altLang="zh-CN" sz="2400">
                <a:sym typeface="+mn-ea"/>
              </a:rPr>
              <a:t>linux container有效的将单个操作系统的资源划分到孤立的组中，以便更好</a:t>
            </a:r>
            <a:endParaRPr lang="en-US" altLang="zh-CN" sz="2400"/>
          </a:p>
          <a:p>
            <a:pPr algn="l"/>
            <a:r>
              <a:rPr lang="en-US" altLang="zh-CN" sz="2400">
                <a:sym typeface="+mn-ea"/>
              </a:rPr>
              <a:t>的在孤立的组之间平衡有冲突的资源使用需求，这种技术就是容器</a:t>
            </a:r>
            <a:endParaRPr lang="en-US" altLang="zh-CN" sz="2400"/>
          </a:p>
          <a:p>
            <a:pPr algn="l"/>
            <a:r>
              <a:rPr lang="en-US" altLang="zh-CN" sz="2400">
                <a:sym typeface="+mn-ea"/>
              </a:rPr>
              <a:t>技术。</a:t>
            </a:r>
            <a:endParaRPr lang="en-US" altLang="zh-CN" sz="2400">
              <a:sym typeface="+mn-ea"/>
            </a:endParaRPr>
          </a:p>
          <a:p>
            <a:pPr algn="l"/>
            <a:endParaRPr lang="en-US" altLang="zh-CN" sz="2400"/>
          </a:p>
          <a:p>
            <a:pPr algn="l"/>
            <a:r>
              <a:rPr lang="en-US" altLang="zh-CN" sz="2400">
                <a:sym typeface="+mn-ea"/>
              </a:rPr>
              <a:t>2.docker</a:t>
            </a:r>
            <a:r>
              <a:rPr lang="zh-CN" altLang="en-US" sz="2400">
                <a:sym typeface="+mn-ea"/>
              </a:rPr>
              <a:t>的三要素：镜像</a:t>
            </a:r>
            <a:r>
              <a:rPr lang="en-US" altLang="zh-CN" sz="2400">
                <a:sym typeface="+mn-ea"/>
              </a:rPr>
              <a:t>(image),  </a:t>
            </a:r>
            <a:r>
              <a:rPr lang="zh-CN" altLang="en-US" sz="2400">
                <a:sym typeface="+mn-ea"/>
              </a:rPr>
              <a:t>容器</a:t>
            </a:r>
            <a:r>
              <a:rPr lang="en-US" altLang="zh-CN" sz="2400">
                <a:sym typeface="+mn-ea"/>
              </a:rPr>
              <a:t>(container), </a:t>
            </a:r>
            <a:r>
              <a:rPr lang="zh-CN" altLang="en-US" sz="2400">
                <a:sym typeface="+mn-ea"/>
              </a:rPr>
              <a:t>镜像仓库</a:t>
            </a:r>
            <a:endParaRPr lang="zh-CN" altLang="en-US" sz="2400"/>
          </a:p>
          <a:p>
            <a:pPr algn="l"/>
            <a:r>
              <a:rPr lang="en-US" altLang="zh-CN" sz="2400">
                <a:sym typeface="+mn-ea"/>
              </a:rPr>
              <a:t>(Repository, </a:t>
            </a:r>
            <a:r>
              <a:rPr lang="zh-CN" altLang="en-US" sz="2400">
                <a:sym typeface="+mn-ea"/>
              </a:rPr>
              <a:t>远程和本地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。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1470" y="971550"/>
            <a:ext cx="9144000" cy="6226175"/>
          </a:xfrm>
        </p:spPr>
        <p:txBody>
          <a:bodyPr>
            <a:normAutofit lnSpcReduction="20000"/>
          </a:bodyPr>
          <a:p>
            <a:pPr algn="l"/>
            <a:endParaRPr lang="en-US" altLang="zh-CN"/>
          </a:p>
          <a:p>
            <a:pPr algn="l"/>
            <a:r>
              <a:rPr lang="en-US" altLang="zh-CN"/>
              <a:t>1.AI Master</a:t>
            </a:r>
            <a:r>
              <a:rPr lang="zh-CN" altLang="en-US"/>
              <a:t>的性质？</a:t>
            </a:r>
            <a:endParaRPr lang="en-US" altLang="zh-CN"/>
          </a:p>
          <a:p>
            <a:pPr algn="l"/>
            <a:r>
              <a:rPr lang="en-US" altLang="zh-CN"/>
              <a:t>2.AI Master</a:t>
            </a:r>
            <a:r>
              <a:rPr lang="zh-CN" altLang="en-US"/>
              <a:t>的价值？</a:t>
            </a:r>
            <a:endParaRPr lang="zh-CN" altLang="en-US"/>
          </a:p>
          <a:p>
            <a:pPr algn="l"/>
            <a:r>
              <a:rPr lang="en-US" altLang="zh-CN"/>
              <a:t>3.workspace</a:t>
            </a:r>
            <a:r>
              <a:rPr lang="zh-CN" altLang="en-US"/>
              <a:t>，</a:t>
            </a:r>
            <a:r>
              <a:rPr lang="en-US" altLang="zh-CN"/>
              <a:t>models</a:t>
            </a:r>
            <a:r>
              <a:rPr lang="zh-CN" altLang="en-US"/>
              <a:t>等</a:t>
            </a:r>
            <a:r>
              <a:rPr lang="zh-CN" altLang="en-US"/>
              <a:t>介绍。</a:t>
            </a:r>
            <a:endParaRPr lang="zh-CN" altLang="en-US"/>
          </a:p>
          <a:p>
            <a:pPr algn="l"/>
            <a:r>
              <a:rPr lang="en-US" altLang="zh-CN"/>
              <a:t>4.debug</a:t>
            </a:r>
            <a:r>
              <a:rPr lang="zh-CN" altLang="en-US"/>
              <a:t>，</a:t>
            </a:r>
            <a:r>
              <a:rPr lang="en-US" altLang="zh-CN"/>
              <a:t> cookie</a:t>
            </a:r>
            <a:r>
              <a:rPr lang="zh-CN" altLang="en-US"/>
              <a:t>，</a:t>
            </a:r>
            <a:r>
              <a:rPr lang="en-US" altLang="zh-CN"/>
              <a:t> http</a:t>
            </a:r>
            <a:r>
              <a:rPr lang="zh-CN" altLang="en-US"/>
              <a:t>请求</a:t>
            </a:r>
            <a:endParaRPr lang="en-US" altLang="zh-CN"/>
          </a:p>
          <a:p>
            <a:pPr algn="l"/>
            <a:r>
              <a:rPr lang="en-US" altLang="zh-CN"/>
              <a:t>5./dfsdata/aimaster/bin/letrain-service </a:t>
            </a:r>
            <a:r>
              <a:rPr lang="zh-CN" altLang="en-US"/>
              <a:t>参数介绍，</a:t>
            </a:r>
            <a:r>
              <a:rPr lang="en-US" altLang="zh-CN"/>
              <a:t> </a:t>
            </a:r>
            <a:r>
              <a:rPr lang="zh-CN" altLang="en-US"/>
              <a:t>配置文件介绍，参</a:t>
            </a:r>
            <a:endParaRPr lang="zh-CN" altLang="en-US"/>
          </a:p>
          <a:p>
            <a:pPr algn="l"/>
            <a:r>
              <a:rPr lang="zh-CN" altLang="en-US"/>
              <a:t>数与目录挂载</a:t>
            </a:r>
            <a:r>
              <a:rPr lang="en-US" altLang="zh-CN"/>
              <a:t>.</a:t>
            </a:r>
            <a:endParaRPr lang="en-US" altLang="zh-CN"/>
          </a:p>
          <a:p>
            <a:pPr algn="l"/>
            <a:r>
              <a:rPr lang="en-US" altLang="zh-CN"/>
              <a:t>            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四、</a:t>
            </a:r>
            <a:r>
              <a:rPr lang="en-US" altLang="zh-CN" sz="2400"/>
              <a:t>AI Master</a:t>
            </a:r>
            <a:r>
              <a:rPr lang="zh-CN" altLang="en-US" sz="2400"/>
              <a:t>业务</a:t>
            </a:r>
            <a:r>
              <a:rPr lang="zh-CN" altLang="en-US" sz="2400"/>
              <a:t>介绍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1470" y="971550"/>
            <a:ext cx="9144000" cy="6226175"/>
          </a:xfrm>
        </p:spPr>
        <p:txBody>
          <a:bodyPr>
            <a:normAutofit lnSpcReduction="20000"/>
          </a:bodyPr>
          <a:p>
            <a:pPr algn="l"/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k8s</a:t>
            </a:r>
            <a:r>
              <a:rPr lang="zh-CN" altLang="en-US"/>
              <a:t>是一个容器编排，调度的工具。主要</a:t>
            </a:r>
            <a:r>
              <a:rPr lang="zh-CN" altLang="en-US"/>
              <a:t>功能：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服务发现与调度</a:t>
            </a:r>
            <a:endParaRPr lang="zh-CN" altLang="en-US"/>
          </a:p>
          <a:p>
            <a:pPr algn="l"/>
            <a:r>
              <a:rPr lang="zh-CN" altLang="en-US"/>
              <a:t>负载均衡</a:t>
            </a:r>
            <a:endParaRPr lang="zh-CN" altLang="en-US"/>
          </a:p>
          <a:p>
            <a:pPr algn="l"/>
            <a:r>
              <a:rPr lang="zh-CN" altLang="en-US"/>
              <a:t>服务自愈</a:t>
            </a:r>
            <a:endParaRPr lang="zh-CN" altLang="en-US"/>
          </a:p>
          <a:p>
            <a:pPr algn="l"/>
            <a:r>
              <a:rPr lang="zh-CN" altLang="en-US"/>
              <a:t>服务弹性扩容</a:t>
            </a:r>
            <a:endParaRPr lang="zh-CN" altLang="en-US"/>
          </a:p>
          <a:p>
            <a:pPr algn="l"/>
            <a:r>
              <a:rPr lang="zh-CN" altLang="en-US"/>
              <a:t>横向扩容</a:t>
            </a:r>
            <a:endParaRPr lang="zh-CN" altLang="en-US"/>
          </a:p>
          <a:p>
            <a:pPr algn="l"/>
            <a:r>
              <a:rPr lang="zh-CN" altLang="en-US"/>
              <a:t>存储卷挂载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五、</a:t>
            </a:r>
            <a:r>
              <a:rPr lang="en-US" altLang="zh-CN" sz="2400"/>
              <a:t>K8s</a:t>
            </a:r>
            <a:r>
              <a:rPr lang="zh-CN" altLang="en-US" sz="2400"/>
              <a:t>简要</a:t>
            </a:r>
            <a:r>
              <a:rPr lang="zh-CN" altLang="en-US" sz="2400"/>
              <a:t>介绍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080" y="534035"/>
            <a:ext cx="9144000" cy="6226175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k8s </a:t>
            </a:r>
            <a:r>
              <a:rPr lang="zh-CN" altLang="en-US"/>
              <a:t>架构图：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五、</a:t>
            </a:r>
            <a:r>
              <a:rPr lang="en-US" altLang="zh-CN" sz="2400"/>
              <a:t>K8s</a:t>
            </a:r>
            <a:r>
              <a:rPr lang="zh-CN" altLang="en-US" sz="2400"/>
              <a:t>简要</a:t>
            </a:r>
            <a:r>
              <a:rPr lang="zh-CN" altLang="en-US" sz="2400"/>
              <a:t>介绍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1104900"/>
            <a:ext cx="9342120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080" y="534035"/>
            <a:ext cx="9144000" cy="6226175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k8s </a:t>
            </a:r>
            <a:r>
              <a:rPr lang="zh-CN" altLang="en-US"/>
              <a:t>架构图：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五、</a:t>
            </a:r>
            <a:r>
              <a:rPr lang="en-US" altLang="zh-CN" sz="2400"/>
              <a:t>K8s</a:t>
            </a:r>
            <a:r>
              <a:rPr lang="zh-CN" altLang="en-US" sz="2400"/>
              <a:t>简要</a:t>
            </a:r>
            <a:r>
              <a:rPr lang="zh-CN" altLang="en-US" sz="2400"/>
              <a:t>介绍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963930"/>
            <a:ext cx="9494520" cy="6004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080" y="534035"/>
            <a:ext cx="9144000" cy="6226175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1</a:t>
            </a:r>
            <a:r>
              <a:rPr lang="zh-CN" altLang="en-US"/>
              <a:t>、实事求是</a:t>
            </a:r>
            <a:r>
              <a:rPr lang="en-US" altLang="zh-CN"/>
              <a:t>.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、尽可能多的获取信息</a:t>
            </a:r>
            <a:r>
              <a:rPr lang="en-US" altLang="zh-CN"/>
              <a:t>. 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、尽可能多的给与信息</a:t>
            </a:r>
            <a:r>
              <a:rPr lang="en-US" altLang="zh-CN"/>
              <a:t>.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、搜索获取与实践获取</a:t>
            </a:r>
            <a:r>
              <a:rPr lang="en-US" altLang="zh-CN"/>
              <a:t>.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、数据流</a:t>
            </a:r>
            <a:r>
              <a:rPr lang="zh-CN" altLang="en-US"/>
              <a:t>思维</a:t>
            </a:r>
            <a:endParaRPr lang="zh-CN" altLang="en-US"/>
          </a:p>
          <a:p>
            <a:pPr algn="l"/>
            <a:r>
              <a:rPr lang="en-US" altLang="zh-CN"/>
              <a:t>6</a:t>
            </a:r>
            <a:r>
              <a:rPr lang="zh-CN" altLang="en-US"/>
              <a:t>、自查与他查</a:t>
            </a:r>
            <a:r>
              <a:rPr lang="en-US" altLang="zh-CN"/>
              <a:t>.</a:t>
            </a:r>
            <a:endParaRPr lang="zh-CN" altLang="en-US"/>
          </a:p>
          <a:p>
            <a:pPr algn="l"/>
            <a:r>
              <a:rPr lang="en-US" altLang="zh-CN"/>
              <a:t>7</a:t>
            </a:r>
            <a:r>
              <a:rPr lang="zh-CN" altLang="en-US"/>
              <a:t>、总结，归纳</a:t>
            </a:r>
            <a:r>
              <a:rPr lang="en-US" altLang="zh-CN"/>
              <a:t>,  </a:t>
            </a:r>
            <a:r>
              <a:rPr lang="zh-CN" altLang="en-US"/>
              <a:t>梳理与扩展</a:t>
            </a:r>
            <a:r>
              <a:rPr lang="en-US" altLang="zh-CN"/>
              <a:t>.</a:t>
            </a:r>
            <a:endParaRPr lang="zh-CN" altLang="en-US"/>
          </a:p>
          <a:p>
            <a:pPr algn="l"/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概要理解与</a:t>
            </a:r>
            <a:r>
              <a:rPr lang="zh-CN" altLang="en-US"/>
              <a:t>充分理解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定性分析与定量分析</a:t>
            </a:r>
            <a:r>
              <a:rPr lang="en-US" altLang="zh-CN"/>
              <a:t>)</a:t>
            </a:r>
            <a:endParaRPr lang="zh-CN" altLang="en-US"/>
          </a:p>
          <a:p>
            <a:pPr algn="l"/>
            <a:r>
              <a:rPr lang="en-US" altLang="zh-CN"/>
              <a:t>9</a:t>
            </a:r>
            <a:r>
              <a:rPr lang="zh-CN" altLang="en-US"/>
              <a:t>、模块化</a:t>
            </a:r>
            <a:r>
              <a:rPr lang="zh-CN" altLang="en-US"/>
              <a:t>思维</a:t>
            </a:r>
            <a:endParaRPr lang="zh-CN" altLang="en-US"/>
          </a:p>
          <a:p>
            <a:pPr algn="l"/>
            <a:r>
              <a:rPr lang="en-US" altLang="zh-CN"/>
              <a:t>10</a:t>
            </a:r>
            <a:r>
              <a:rPr lang="zh-CN" altLang="en-US"/>
              <a:t>、分层</a:t>
            </a:r>
            <a:r>
              <a:rPr lang="zh-CN" altLang="en-US"/>
              <a:t>思维</a:t>
            </a:r>
            <a:endParaRPr lang="zh-CN" altLang="en-US"/>
          </a:p>
          <a:p>
            <a:pPr algn="l"/>
            <a:r>
              <a:rPr lang="en-US" altLang="zh-CN"/>
              <a:t>11</a:t>
            </a:r>
            <a:r>
              <a:rPr lang="zh-CN" altLang="en-US"/>
              <a:t>、重构</a:t>
            </a:r>
            <a:r>
              <a:rPr lang="zh-CN" altLang="en-US"/>
              <a:t>思维</a:t>
            </a:r>
            <a:endParaRPr lang="zh-CN" altLang="en-US"/>
          </a:p>
          <a:p>
            <a:pPr algn="l"/>
            <a:r>
              <a:rPr lang="en-US" altLang="zh-CN"/>
              <a:t>12</a:t>
            </a:r>
            <a:r>
              <a:rPr lang="zh-CN" altLang="en-US"/>
              <a:t>、掌握工具，优化</a:t>
            </a:r>
            <a:r>
              <a:rPr lang="zh-CN" altLang="en-US"/>
              <a:t>流程，提高效率</a:t>
            </a:r>
            <a:endParaRPr lang="en-US" altLang="zh-CN"/>
          </a:p>
          <a:p>
            <a:pPr algn="l"/>
            <a:r>
              <a:rPr lang="en-US" altLang="zh-CN"/>
              <a:t>13</a:t>
            </a:r>
            <a:r>
              <a:rPr lang="zh-CN" altLang="en-US"/>
              <a:t>、可以怎么样和该怎么</a:t>
            </a:r>
            <a:r>
              <a:rPr lang="zh-CN" altLang="en-US"/>
              <a:t>样</a:t>
            </a:r>
            <a:endParaRPr lang="zh-CN" altLang="en-US"/>
          </a:p>
          <a:p>
            <a:pPr algn="l"/>
            <a:r>
              <a:rPr lang="en-US" altLang="zh-CN"/>
              <a:t>14</a:t>
            </a:r>
            <a:r>
              <a:rPr lang="zh-CN" altLang="en-US"/>
              <a:t>、模仿，对照试验，控制变量法</a:t>
            </a:r>
            <a:r>
              <a:rPr lang="en-US" altLang="zh-CN"/>
              <a:t>.</a:t>
            </a:r>
            <a:endParaRPr lang="zh-CN" altLang="en-US"/>
          </a:p>
          <a:p>
            <a:pPr algn="l"/>
            <a:r>
              <a:rPr lang="en-US" altLang="zh-CN"/>
              <a:t>15</a:t>
            </a:r>
            <a:r>
              <a:rPr lang="zh-CN" altLang="en-US"/>
              <a:t>、搜索技术，关键字提炼，</a:t>
            </a:r>
            <a:r>
              <a:rPr lang="en-US" altLang="zh-CN"/>
              <a:t> </a:t>
            </a:r>
            <a:r>
              <a:rPr lang="zh-CN" altLang="en-US"/>
              <a:t>多维度</a:t>
            </a:r>
            <a:r>
              <a:rPr lang="zh-CN" altLang="en-US"/>
              <a:t>搜索</a:t>
            </a:r>
            <a:endParaRPr lang="zh-CN" altLang="en-US"/>
          </a:p>
          <a:p>
            <a:pPr algn="l"/>
            <a:r>
              <a:rPr lang="en-US" altLang="zh-CN"/>
              <a:t>16</a:t>
            </a:r>
            <a:r>
              <a:rPr lang="zh-CN" altLang="en-US"/>
              <a:t>、确认需求</a:t>
            </a:r>
            <a:r>
              <a:rPr lang="en-US" altLang="zh-CN"/>
              <a:t>(</a:t>
            </a:r>
            <a:r>
              <a:rPr lang="zh-CN" altLang="en-US"/>
              <a:t>涉及业务，</a:t>
            </a:r>
            <a:r>
              <a:rPr lang="en-US" altLang="zh-CN"/>
              <a:t>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六、程序员内功</a:t>
            </a:r>
            <a:r>
              <a:rPr lang="zh-CN" altLang="en-US" sz="2400"/>
              <a:t>心法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080" y="534035"/>
            <a:ext cx="9144000" cy="6226175"/>
          </a:xfrm>
        </p:spPr>
        <p:txBody>
          <a:bodyPr>
            <a:normAutofit lnSpcReduction="20000"/>
          </a:bodyPr>
          <a:p>
            <a:pPr algn="l"/>
            <a:endParaRPr lang="en-US" altLang="zh-CN"/>
          </a:p>
          <a:p>
            <a:pPr algn="l"/>
            <a:r>
              <a:rPr lang="en-US" altLang="zh-CN"/>
              <a:t>1.</a:t>
            </a:r>
            <a:r>
              <a:rPr lang="zh-CN" altLang="en-US"/>
              <a:t>五问</a:t>
            </a:r>
            <a:r>
              <a:rPr lang="zh-CN" altLang="en-US"/>
              <a:t>学习法：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六、程序员内功</a:t>
            </a:r>
            <a:r>
              <a:rPr lang="zh-CN" altLang="en-US" sz="2400"/>
              <a:t>心法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2765" y="1421765"/>
            <a:ext cx="11320145" cy="50253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080" y="534035"/>
            <a:ext cx="9144000" cy="6226175"/>
          </a:xfrm>
        </p:spPr>
        <p:txBody>
          <a:bodyPr>
            <a:normAutofit lnSpcReduction="20000"/>
          </a:bodyPr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七、编程的</a:t>
            </a:r>
            <a:r>
              <a:rPr lang="zh-CN" altLang="en-US" sz="2400"/>
              <a:t>本质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676910"/>
            <a:ext cx="11376025" cy="59131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080" y="534035"/>
            <a:ext cx="10172700" cy="6226175"/>
          </a:xfrm>
        </p:spPr>
        <p:txBody>
          <a:bodyPr>
            <a:normAutofit lnSpcReduction="20000"/>
          </a:bodyPr>
          <a:p>
            <a:pPr algn="l"/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、数据输入</a:t>
            </a:r>
            <a:r>
              <a:rPr lang="en-US" altLang="zh-CN"/>
              <a:t>(</a:t>
            </a:r>
            <a:r>
              <a:rPr lang="zh-CN" altLang="en-US"/>
              <a:t>数据</a:t>
            </a:r>
            <a:r>
              <a:rPr lang="zh-CN" altLang="en-US"/>
              <a:t>产生与传输</a:t>
            </a:r>
            <a:r>
              <a:rPr lang="en-US" altLang="zh-CN"/>
              <a:t>)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、数据处理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、数据</a:t>
            </a:r>
            <a:r>
              <a:rPr lang="zh-CN" altLang="en-US"/>
              <a:t>存储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、数据</a:t>
            </a:r>
            <a:r>
              <a:rPr lang="zh-CN" altLang="en-US"/>
              <a:t>输出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示例：函数，服务，</a:t>
            </a:r>
            <a:r>
              <a:rPr lang="en-US" altLang="zh-CN"/>
              <a:t> </a:t>
            </a:r>
            <a:r>
              <a:rPr lang="zh-CN" altLang="en-US"/>
              <a:t>系统，页面</a:t>
            </a:r>
            <a:r>
              <a:rPr lang="en-US" altLang="zh-CN"/>
              <a:t>(</a:t>
            </a:r>
            <a:r>
              <a:rPr lang="zh-CN" altLang="en-US"/>
              <a:t>用户点击</a:t>
            </a:r>
            <a:r>
              <a:rPr lang="en-US" altLang="zh-CN"/>
              <a:t>).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计算机五大部件：运算器、控制器、存储器、输入设备和输出设备。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七、编程的</a:t>
            </a:r>
            <a:r>
              <a:rPr lang="zh-CN" altLang="en-US" sz="2400"/>
              <a:t>本质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090" y="0"/>
            <a:ext cx="9144000" cy="6290945"/>
          </a:xfrm>
        </p:spPr>
        <p:txBody>
          <a:bodyPr>
            <a:normAutofit fontScale="50000"/>
          </a:bodyPr>
          <a:p>
            <a:pPr algn="l">
              <a:buClrTx/>
              <a:buSzTx/>
              <a:buNone/>
            </a:pPr>
            <a:r>
              <a:rPr lang="zh-CN" altLang="en-US" sz="5400"/>
              <a:t>目录：</a:t>
            </a:r>
            <a:endParaRPr lang="zh-CN" altLang="en-US" sz="5400"/>
          </a:p>
          <a:p>
            <a:pPr algn="l"/>
            <a:r>
              <a:rPr lang="zh-CN" altLang="en-US" sz="4000"/>
              <a:t>一。开头</a:t>
            </a:r>
            <a:endParaRPr lang="zh-CN" altLang="en-US" sz="4000"/>
          </a:p>
          <a:p>
            <a:pPr algn="l"/>
            <a:endParaRPr lang="zh-CN" altLang="en-US" sz="4000"/>
          </a:p>
          <a:p>
            <a:pPr algn="l"/>
            <a:r>
              <a:rPr lang="zh-CN" altLang="en-US" sz="4000"/>
              <a:t>二。人工智能简要</a:t>
            </a:r>
            <a:r>
              <a:rPr lang="zh-CN" altLang="en-US" sz="4000"/>
              <a:t>介绍</a:t>
            </a:r>
            <a:endParaRPr lang="zh-CN" altLang="en-US" sz="4000"/>
          </a:p>
          <a:p>
            <a:pPr algn="l"/>
            <a:endParaRPr lang="zh-CN" altLang="en-US" sz="4000"/>
          </a:p>
          <a:p>
            <a:pPr algn="l"/>
            <a:r>
              <a:rPr lang="zh-CN" altLang="en-US" sz="4000"/>
              <a:t>三。容器技术简要</a:t>
            </a:r>
            <a:r>
              <a:rPr lang="zh-CN" altLang="en-US" sz="4000"/>
              <a:t>介绍</a:t>
            </a:r>
            <a:endParaRPr lang="zh-CN" altLang="en-US" sz="4000"/>
          </a:p>
          <a:p>
            <a:pPr algn="l"/>
            <a:endParaRPr lang="zh-CN" altLang="en-US" sz="4000"/>
          </a:p>
          <a:p>
            <a:pPr algn="l"/>
            <a:r>
              <a:rPr lang="zh-CN" altLang="en-US" sz="4000"/>
              <a:t>四。</a:t>
            </a:r>
            <a:r>
              <a:rPr lang="en-US" altLang="zh-CN" sz="4000"/>
              <a:t>k8s</a:t>
            </a:r>
            <a:r>
              <a:rPr lang="zh-CN" altLang="en-US" sz="4000"/>
              <a:t>技术简要</a:t>
            </a:r>
            <a:r>
              <a:rPr lang="zh-CN" altLang="en-US" sz="4000"/>
              <a:t>介绍</a:t>
            </a:r>
            <a:endParaRPr lang="zh-CN" altLang="en-US" sz="4000"/>
          </a:p>
          <a:p>
            <a:pPr algn="l"/>
            <a:endParaRPr lang="zh-CN" altLang="en-US" sz="4000"/>
          </a:p>
          <a:p>
            <a:pPr algn="l"/>
            <a:r>
              <a:rPr lang="zh-CN" altLang="en-US" sz="4000"/>
              <a:t>五。</a:t>
            </a:r>
            <a:r>
              <a:rPr lang="en-US" altLang="zh-CN" sz="4000"/>
              <a:t>AI Master</a:t>
            </a:r>
            <a:r>
              <a:rPr lang="zh-CN" altLang="en-US" sz="4000"/>
              <a:t>业务</a:t>
            </a:r>
            <a:r>
              <a:rPr lang="zh-CN" altLang="en-US" sz="4000"/>
              <a:t>介绍</a:t>
            </a:r>
            <a:endParaRPr lang="zh-CN" altLang="en-US" sz="4000"/>
          </a:p>
          <a:p>
            <a:pPr algn="l"/>
            <a:endParaRPr lang="zh-CN" altLang="en-US" sz="4000"/>
          </a:p>
          <a:p>
            <a:pPr algn="l"/>
            <a:r>
              <a:rPr lang="zh-CN" altLang="en-US" sz="4000"/>
              <a:t>六。开发的内功心法</a:t>
            </a:r>
            <a:endParaRPr lang="zh-CN" altLang="en-US" sz="4000"/>
          </a:p>
          <a:p>
            <a:pPr algn="l"/>
            <a:endParaRPr lang="zh-CN" altLang="en-US" sz="4000"/>
          </a:p>
          <a:p>
            <a:pPr algn="l"/>
            <a:r>
              <a:rPr lang="zh-CN" altLang="en-US" sz="4000"/>
              <a:t>七。编程的本质</a:t>
            </a:r>
            <a:r>
              <a:rPr lang="zh-CN" altLang="en-US" sz="4000"/>
              <a:t>讨论</a:t>
            </a:r>
            <a:endParaRPr lang="zh-C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495" y="760730"/>
            <a:ext cx="9144000" cy="3064510"/>
          </a:xfrm>
        </p:spPr>
        <p:txBody>
          <a:bodyPr>
            <a:norm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通过</a:t>
            </a:r>
            <a:r>
              <a:rPr lang="en-US" altLang="zh-CN"/>
              <a:t> “</a:t>
            </a:r>
            <a:r>
              <a:rPr lang="zh-CN" altLang="en-US"/>
              <a:t>-3-1638251958215</a:t>
            </a:r>
            <a:r>
              <a:rPr lang="en-US" altLang="zh-CN"/>
              <a:t>” </a:t>
            </a:r>
            <a:r>
              <a:rPr lang="zh-CN" altLang="en-US"/>
              <a:t>能够获取什么信息</a:t>
            </a:r>
            <a:r>
              <a:rPr lang="en-US" altLang="zh-CN"/>
              <a:t>?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资源定位</a:t>
            </a:r>
            <a:r>
              <a:rPr lang="en-US" altLang="zh-CN"/>
              <a:t> url, uri, </a:t>
            </a:r>
            <a:r>
              <a:rPr lang="zh-CN" altLang="en-US"/>
              <a:t>和</a:t>
            </a:r>
            <a:r>
              <a:rPr lang="en-US" altLang="zh-CN"/>
              <a:t>urn</a:t>
            </a:r>
            <a:r>
              <a:rPr lang="zh-CN" altLang="en-US"/>
              <a:t>的区别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685" y="45720"/>
            <a:ext cx="2129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一、开头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1335" y="506095"/>
            <a:ext cx="9144000" cy="6480175"/>
          </a:xfrm>
        </p:spPr>
        <p:txBody>
          <a:bodyPr>
            <a:normAutofit fontScale="90000" lnSpcReduction="20000"/>
          </a:bodyPr>
          <a:p>
            <a:pPr algn="l"/>
            <a:r>
              <a:rPr lang="en-US" altLang="zh-CN"/>
              <a:t>1.</a:t>
            </a:r>
            <a:r>
              <a:rPr lang="zh-CN" altLang="en-US"/>
              <a:t>资源定位</a:t>
            </a:r>
            <a:r>
              <a:rPr lang="en-US" altLang="zh-CN"/>
              <a:t>, uri, url </a:t>
            </a:r>
            <a:r>
              <a:rPr lang="zh-CN" altLang="en-US"/>
              <a:t>和</a:t>
            </a:r>
            <a:r>
              <a:rPr lang="en-US" altLang="zh-CN"/>
              <a:t>urn</a:t>
            </a:r>
            <a:r>
              <a:rPr lang="zh-CN" altLang="en-US"/>
              <a:t>的</a:t>
            </a:r>
            <a:r>
              <a:rPr lang="zh-CN" altLang="en-US"/>
              <a:t>区别：</a:t>
            </a:r>
            <a:endParaRPr lang="zh-CN" altLang="en-US"/>
          </a:p>
          <a:p>
            <a:pPr algn="l"/>
            <a:r>
              <a:rPr lang="en-US" altLang="zh-CN"/>
              <a:t> 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1)</a:t>
            </a:r>
            <a:r>
              <a:rPr lang="zh-CN" altLang="en-US">
                <a:sym typeface="+mn-ea"/>
              </a:rPr>
              <a:t>URL是uniform resource locator，统一资源定位</a:t>
            </a:r>
            <a:r>
              <a:rPr lang="zh-CN" altLang="en-US">
                <a:sym typeface="+mn-ea"/>
              </a:rPr>
              <a:t>符，它是一种具体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的URI，即URL可以用来标识一个资源，而且还指明了如何locate这个资源。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(2 )URI，是uniform resource identifier，统一资源标识符，用来唯一的标识一个资源。https://10.110.158.175/home/job?name=1#1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  (3)URN，uniform resource name，统一资源命名，是通过名字来标识资源，比如mailto:java-net@java.sun.com。</a:t>
            </a:r>
            <a:endParaRPr lang="en-US" altLang="zh-CN"/>
          </a:p>
          <a:p>
            <a:pPr algn="l"/>
            <a:r>
              <a:rPr lang="zh-CN" altLang="en-US"/>
              <a:t>http——超文本传输协议</a:t>
            </a:r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en-US" altLang="zh-CN"/>
              <a:t> </a:t>
            </a:r>
            <a:endParaRPr lang="en-US" altLang="zh-CN"/>
          </a:p>
          <a:p>
            <a:pPr algn="l"/>
            <a:r>
              <a:rPr lang="en-US" altLang="zh-CN"/>
              <a:t> 协议://用户名:密码@</a:t>
            </a:r>
            <a:r>
              <a:rPr lang="zh-CN" altLang="en-US"/>
              <a:t>地址</a:t>
            </a:r>
            <a:r>
              <a:rPr lang="en-US" altLang="zh-CN"/>
              <a:t>:端口号/目录/文件名.文件后</a:t>
            </a:r>
            <a:endParaRPr lang="en-US" altLang="zh-CN"/>
          </a:p>
          <a:p>
            <a:pPr algn="l"/>
            <a:r>
              <a:rPr lang="en-US" altLang="zh-CN"/>
              <a:t>缀?参数=值#标志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zh-CN" altLang="en-US"/>
              <a:t>https——用安全套接字层传送的超文本传输协议</a:t>
            </a:r>
            <a:r>
              <a:rPr lang="en-US" altLang="zh-CN"/>
              <a:t> </a:t>
            </a:r>
            <a:r>
              <a:rPr lang="zh-CN" altLang="en-US"/>
              <a:t>ftp——文件传输协议 </a:t>
            </a:r>
            <a:endParaRPr lang="zh-CN" altLang="en-US"/>
          </a:p>
          <a:p>
            <a:pPr algn="l"/>
            <a:r>
              <a:rPr lang="zh-CN" altLang="en-US"/>
              <a:t> mailto——电子邮件地址</a:t>
            </a:r>
            <a:r>
              <a:rPr lang="en-US" altLang="zh-CN"/>
              <a:t> </a:t>
            </a:r>
            <a:r>
              <a:rPr lang="zh-CN" altLang="en-US"/>
              <a:t>ldap——轻型目录访问协议</a:t>
            </a:r>
            <a:r>
              <a:rPr lang="en-US" altLang="zh-CN"/>
              <a:t> </a:t>
            </a:r>
            <a:r>
              <a:rPr lang="zh-CN" altLang="en-US"/>
              <a:t>file——当地电脑或网</a:t>
            </a:r>
            <a:endParaRPr lang="zh-CN" altLang="en-US"/>
          </a:p>
          <a:p>
            <a:pPr algn="l"/>
            <a:r>
              <a:rPr lang="zh-CN" altLang="en-US"/>
              <a:t>上分享的文件news——Usenet新闻组</a:t>
            </a:r>
            <a:r>
              <a:rPr lang="en-US" altLang="zh-CN"/>
              <a:t>  </a:t>
            </a:r>
            <a:r>
              <a:rPr lang="zh-CN" altLang="en-US"/>
              <a:t>gopher——Gopher协议</a:t>
            </a:r>
            <a:r>
              <a:rPr lang="en-US" altLang="zh-CN"/>
              <a:t> </a:t>
            </a:r>
            <a:r>
              <a:rPr lang="zh-CN" altLang="en-US"/>
              <a:t>telnet——</a:t>
            </a:r>
            <a:endParaRPr lang="zh-CN" altLang="en-US"/>
          </a:p>
          <a:p>
            <a:pPr algn="l"/>
            <a:r>
              <a:rPr lang="zh-CN" altLang="en-US"/>
              <a:t>Telnet协议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685" y="45720"/>
            <a:ext cx="2129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一、开头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1470" y="971550"/>
            <a:ext cx="9144000" cy="6226175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1 </a:t>
            </a:r>
            <a:r>
              <a:rPr lang="zh-CN" altLang="en-US"/>
              <a:t>、数据：</a:t>
            </a:r>
            <a:r>
              <a:rPr lang="en-US" altLang="zh-CN"/>
              <a:t>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）训练集</a:t>
            </a:r>
            <a:r>
              <a:rPr lang="en-US" altLang="zh-CN"/>
              <a:t>([x1, x2, x3],  [y1]), </a:t>
            </a:r>
            <a:r>
              <a:rPr lang="zh-CN" altLang="en-US"/>
              <a:t>测试集，验证集</a:t>
            </a:r>
            <a:r>
              <a:rPr lang="en-US" altLang="zh-CN"/>
              <a:t>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）特征</a:t>
            </a:r>
            <a:r>
              <a:rPr lang="en-US" altLang="zh-CN"/>
              <a:t>(</a:t>
            </a:r>
            <a:r>
              <a:rPr lang="zh-CN" altLang="en-US"/>
              <a:t>属性</a:t>
            </a:r>
            <a:r>
              <a:rPr lang="en-US" altLang="zh-CN"/>
              <a:t>). </a:t>
            </a:r>
            <a:r>
              <a:rPr lang="zh-CN" altLang="en-US"/>
              <a:t>图片</a:t>
            </a:r>
            <a:r>
              <a:rPr lang="en-US" altLang="zh-CN"/>
              <a:t>(</a:t>
            </a:r>
            <a:r>
              <a:rPr lang="zh-CN" altLang="en-US"/>
              <a:t>每个像素点就是一个特征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声音的波长</a:t>
            </a:r>
            <a:r>
              <a:rPr lang="zh-CN" altLang="en-US"/>
              <a:t>等，</a:t>
            </a:r>
            <a:endParaRPr lang="zh-CN" altLang="en-US"/>
          </a:p>
          <a:p>
            <a:pPr algn="l"/>
            <a:r>
              <a:rPr lang="en-US" altLang="zh-CN"/>
              <a:t> </a:t>
            </a:r>
            <a:r>
              <a:rPr lang="zh-CN" altLang="en-US"/>
              <a:t>文本</a:t>
            </a:r>
            <a:r>
              <a:rPr lang="en-US" altLang="zh-CN"/>
              <a:t>(</a:t>
            </a:r>
            <a:r>
              <a:rPr lang="zh-CN" altLang="en-US"/>
              <a:t>分词，向量化</a:t>
            </a:r>
            <a:r>
              <a:rPr lang="en-US" altLang="zh-CN"/>
              <a:t>).</a:t>
            </a:r>
            <a:endParaRPr lang="en-US" altLang="zh-CN"/>
          </a:p>
          <a:p>
            <a:pPr algn="l"/>
            <a:r>
              <a:rPr lang="en-US" altLang="zh-CN"/>
              <a:t>            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二、人工智能简要介绍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1470" y="971550"/>
            <a:ext cx="9144000" cy="6226175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2</a:t>
            </a:r>
            <a:r>
              <a:rPr lang="zh-CN" altLang="en-US"/>
              <a:t>、算力资源：</a:t>
            </a:r>
            <a:r>
              <a:rPr lang="en-US" altLang="zh-CN"/>
              <a:t>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(1)</a:t>
            </a:r>
            <a:r>
              <a:rPr lang="zh-CN" altLang="en-US"/>
              <a:t>资源有：</a:t>
            </a:r>
            <a:r>
              <a:rPr lang="en-US" altLang="zh-CN"/>
              <a:t> CPU</a:t>
            </a:r>
            <a:r>
              <a:rPr lang="zh-CN" altLang="en-US"/>
              <a:t>，</a:t>
            </a:r>
            <a:r>
              <a:rPr lang="en-US" altLang="zh-CN"/>
              <a:t> GPU</a:t>
            </a:r>
            <a:r>
              <a:rPr lang="zh-CN" altLang="en-US"/>
              <a:t>，</a:t>
            </a:r>
            <a:r>
              <a:rPr lang="en-US" altLang="zh-CN"/>
              <a:t> Memory</a:t>
            </a:r>
            <a:r>
              <a:rPr lang="zh-CN" altLang="en-US"/>
              <a:t>，</a:t>
            </a:r>
            <a:r>
              <a:rPr lang="en-US" altLang="zh-CN"/>
              <a:t>Storage(disk)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(2)CPU</a:t>
            </a:r>
            <a:r>
              <a:rPr lang="zh-CN" altLang="en-US"/>
              <a:t>资源的单位使</a:t>
            </a:r>
            <a:r>
              <a:rPr lang="en-US" altLang="zh-CN"/>
              <a:t>MilliCore(</a:t>
            </a:r>
            <a:r>
              <a:rPr lang="zh-CN" altLang="en-US"/>
              <a:t>千分之一核，毫核</a:t>
            </a:r>
            <a:r>
              <a:rPr lang="en-US" altLang="zh-CN"/>
              <a:t>), </a:t>
            </a:r>
            <a:r>
              <a:rPr lang="zh-CN" altLang="en-US"/>
              <a:t>如</a:t>
            </a:r>
            <a:r>
              <a:rPr lang="en-US" altLang="zh-CN"/>
              <a:t>1000M.</a:t>
            </a:r>
            <a:r>
              <a:rPr lang="zh-CN" altLang="en-US"/>
              <a:t>对时</a:t>
            </a:r>
            <a:endParaRPr lang="zh-CN" altLang="en-US"/>
          </a:p>
          <a:p>
            <a:pPr algn="l"/>
            <a:r>
              <a:rPr lang="zh-CN" altLang="en-US"/>
              <a:t>间片进行分割。</a:t>
            </a:r>
            <a:endParaRPr lang="en-US" altLang="zh-CN"/>
          </a:p>
          <a:p>
            <a:pPr algn="l"/>
            <a:r>
              <a:rPr lang="en-US" altLang="zh-CN"/>
              <a:t>     </a:t>
            </a:r>
            <a:endParaRPr lang="en-US" altLang="zh-CN"/>
          </a:p>
          <a:p>
            <a:pPr algn="l"/>
            <a:r>
              <a:rPr lang="en-US" altLang="zh-CN"/>
              <a:t>            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二、人工智能简要介绍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1470" y="971550"/>
            <a:ext cx="9144000" cy="6226175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3</a:t>
            </a:r>
            <a:r>
              <a:rPr lang="zh-CN" altLang="en-US"/>
              <a:t>、模型：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   (1)</a:t>
            </a:r>
            <a:r>
              <a:rPr lang="zh-CN" altLang="en-US"/>
              <a:t>参数调整的规则</a:t>
            </a:r>
            <a:r>
              <a:rPr lang="en-US" altLang="zh-CN"/>
              <a:t>.</a:t>
            </a:r>
            <a:r>
              <a:rPr lang="zh-CN" altLang="en-US"/>
              <a:t>怎么处理数据，怎么</a:t>
            </a:r>
            <a:r>
              <a:rPr lang="zh-CN" altLang="en-US"/>
              <a:t>收敛。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   (2) </a:t>
            </a:r>
            <a:r>
              <a:rPr lang="zh-CN" altLang="en-US"/>
              <a:t>数据</a:t>
            </a:r>
            <a:r>
              <a:rPr lang="en-US" altLang="zh-CN"/>
              <a:t>+</a:t>
            </a:r>
            <a:r>
              <a:rPr lang="zh-CN" altLang="en-US"/>
              <a:t>算力</a:t>
            </a:r>
            <a:r>
              <a:rPr lang="en-US" altLang="zh-CN"/>
              <a:t>+</a:t>
            </a:r>
            <a:r>
              <a:rPr lang="zh-CN" altLang="en-US"/>
              <a:t>模型</a:t>
            </a:r>
            <a:r>
              <a:rPr lang="en-US" altLang="zh-CN"/>
              <a:t>——&gt; f(x); f(x0)—&gt; y0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        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二、人工智能简要介绍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1470" y="971550"/>
            <a:ext cx="9144000" cy="6226175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4</a:t>
            </a:r>
            <a:r>
              <a:rPr lang="zh-CN" altLang="en-US"/>
              <a:t>、梯度下降，</a:t>
            </a:r>
            <a:r>
              <a:rPr lang="zh-CN" altLang="en-US"/>
              <a:t>收敛：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   (1)</a:t>
            </a:r>
            <a:r>
              <a:rPr lang="zh-CN" altLang="en-US"/>
              <a:t>如何评价训练出来的参数的好坏？均方误差，</a:t>
            </a:r>
            <a:r>
              <a:rPr lang="en-US" altLang="zh-CN"/>
              <a:t> </a:t>
            </a:r>
            <a:r>
              <a:rPr lang="zh-CN" altLang="en-US"/>
              <a:t>信息熵等。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            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二、人工智能简要介绍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7495" y="2768600"/>
            <a:ext cx="1163701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7550" y="1440180"/>
            <a:ext cx="7952740" cy="5198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0805" y="73660"/>
            <a:ext cx="3813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二、人工智能简要介绍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821690" y="855345"/>
            <a:ext cx="274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 = ax + b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80,&quot;width&quot;:19272}"/>
</p:tagLst>
</file>

<file path=ppt/tags/tag2.xml><?xml version="1.0" encoding="utf-8"?>
<p:tagLst xmlns:p="http://schemas.openxmlformats.org/presentationml/2006/main">
  <p:tag name="KSO_WM_UNIT_PLACING_PICTURE_USER_VIEWPORT" val="{&quot;height&quot;:4056,&quot;width&quot;:1267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1871</Words>
  <Application>WPS 演示</Application>
  <PresentationFormat>宽屏</PresentationFormat>
  <Paragraphs>183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业务，能力与技术分享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fllare</dc:creator>
  <cp:lastModifiedBy>fllare</cp:lastModifiedBy>
  <cp:revision>170</cp:revision>
  <dcterms:created xsi:type="dcterms:W3CDTF">2021-11-30T06:24:00Z</dcterms:created>
  <dcterms:modified xsi:type="dcterms:W3CDTF">2021-12-13T08:22:27Z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3350BC7A3FEA45F98CB9CA2E5ABFA17D</vt:lpwstr>
  </property>
  <property fmtid="{D5CDD505-2E9C-101B-9397-08002B2CF9AE}" pid="3" name="KSOProductBuildVer">
    <vt:lpwstr>2052-11.1.0.10700</vt:lpwstr>
  </property>
</Properties>
</file>