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258800" cy="8229600"/>
  <p:notesSz cx="6858000" cy="9144000"/>
  <p:defaultTextStyle>
    <a:defPPr>
      <a:defRPr lang="en-US"/>
    </a:defPPr>
    <a:lvl1pPr marL="0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00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999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2499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999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7498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4998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2498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9997" algn="l" defTabSz="4775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20" y="-1088"/>
      </p:cViewPr>
      <p:guideLst>
        <p:guide orient="horz" pos="2593"/>
        <p:guide pos="4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B23F6-D393-CF40-94F3-D0F34C410C0D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685800"/>
            <a:ext cx="552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ECF72-16E9-E042-A0CA-9DA96794A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7500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4999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2499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09999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87498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64998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42498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19997" algn="l" defTabSz="4775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6750" y="685800"/>
            <a:ext cx="5524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ECF72-16E9-E042-A0CA-9DA96794A0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2556512"/>
            <a:ext cx="11269980" cy="1764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820" y="4663440"/>
            <a:ext cx="92811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2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7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2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225260" y="659134"/>
            <a:ext cx="5966460" cy="14043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5880" y="659134"/>
            <a:ext cx="17678400" cy="14043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354" y="5288282"/>
            <a:ext cx="11269980" cy="163449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354" y="3488057"/>
            <a:ext cx="11269980" cy="18002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75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9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24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9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74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49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24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99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5880" y="3840484"/>
            <a:ext cx="11822430" cy="108623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69290" y="3840484"/>
            <a:ext cx="11822430" cy="1086231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" y="329566"/>
            <a:ext cx="1193292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4" y="1842137"/>
            <a:ext cx="5858272" cy="76771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00" indent="0">
              <a:buNone/>
              <a:defRPr sz="2100" b="1"/>
            </a:lvl2pPr>
            <a:lvl3pPr marL="954999" indent="0">
              <a:buNone/>
              <a:defRPr sz="1900" b="1"/>
            </a:lvl3pPr>
            <a:lvl4pPr marL="1432499" indent="0">
              <a:buNone/>
              <a:defRPr sz="1700" b="1"/>
            </a:lvl4pPr>
            <a:lvl5pPr marL="1909999" indent="0">
              <a:buNone/>
              <a:defRPr sz="1700" b="1"/>
            </a:lvl5pPr>
            <a:lvl6pPr marL="2387498" indent="0">
              <a:buNone/>
              <a:defRPr sz="1700" b="1"/>
            </a:lvl6pPr>
            <a:lvl7pPr marL="2864998" indent="0">
              <a:buNone/>
              <a:defRPr sz="1700" b="1"/>
            </a:lvl7pPr>
            <a:lvl8pPr marL="3342498" indent="0">
              <a:buNone/>
              <a:defRPr sz="1700" b="1"/>
            </a:lvl8pPr>
            <a:lvl9pPr marL="38199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4" y="2609852"/>
            <a:ext cx="5858272" cy="474154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5287" y="1842137"/>
            <a:ext cx="5860575" cy="76771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00" indent="0">
              <a:buNone/>
              <a:defRPr sz="2100" b="1"/>
            </a:lvl2pPr>
            <a:lvl3pPr marL="954999" indent="0">
              <a:buNone/>
              <a:defRPr sz="1900" b="1"/>
            </a:lvl3pPr>
            <a:lvl4pPr marL="1432499" indent="0">
              <a:buNone/>
              <a:defRPr sz="1700" b="1"/>
            </a:lvl4pPr>
            <a:lvl5pPr marL="1909999" indent="0">
              <a:buNone/>
              <a:defRPr sz="1700" b="1"/>
            </a:lvl5pPr>
            <a:lvl6pPr marL="2387498" indent="0">
              <a:buNone/>
              <a:defRPr sz="1700" b="1"/>
            </a:lvl6pPr>
            <a:lvl7pPr marL="2864998" indent="0">
              <a:buNone/>
              <a:defRPr sz="1700" b="1"/>
            </a:lvl7pPr>
            <a:lvl8pPr marL="3342498" indent="0">
              <a:buNone/>
              <a:defRPr sz="1700" b="1"/>
            </a:lvl8pPr>
            <a:lvl9pPr marL="38199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5287" y="2609852"/>
            <a:ext cx="5860575" cy="474154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3" y="327661"/>
            <a:ext cx="4362054" cy="139446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25" y="327662"/>
            <a:ext cx="7412038" cy="702373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3" y="1722121"/>
            <a:ext cx="4362054" cy="5629275"/>
          </a:xfrm>
        </p:spPr>
        <p:txBody>
          <a:bodyPr/>
          <a:lstStyle>
            <a:lvl1pPr marL="0" indent="0">
              <a:buNone/>
              <a:defRPr sz="1500"/>
            </a:lvl1pPr>
            <a:lvl2pPr marL="477500" indent="0">
              <a:buNone/>
              <a:defRPr sz="1300"/>
            </a:lvl2pPr>
            <a:lvl3pPr marL="954999" indent="0">
              <a:buNone/>
              <a:defRPr sz="1000"/>
            </a:lvl3pPr>
            <a:lvl4pPr marL="1432499" indent="0">
              <a:buNone/>
              <a:defRPr sz="900"/>
            </a:lvl4pPr>
            <a:lvl5pPr marL="1909999" indent="0">
              <a:buNone/>
              <a:defRPr sz="900"/>
            </a:lvl5pPr>
            <a:lvl6pPr marL="2387498" indent="0">
              <a:buNone/>
              <a:defRPr sz="900"/>
            </a:lvl6pPr>
            <a:lvl7pPr marL="2864998" indent="0">
              <a:buNone/>
              <a:defRPr sz="900"/>
            </a:lvl7pPr>
            <a:lvl8pPr marL="3342498" indent="0">
              <a:buNone/>
              <a:defRPr sz="900"/>
            </a:lvl8pPr>
            <a:lvl9pPr marL="38199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7" y="5760721"/>
            <a:ext cx="7955280" cy="68008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8817" y="735330"/>
            <a:ext cx="7955280" cy="4937760"/>
          </a:xfrm>
        </p:spPr>
        <p:txBody>
          <a:bodyPr/>
          <a:lstStyle>
            <a:lvl1pPr marL="0" indent="0">
              <a:buNone/>
              <a:defRPr sz="3300"/>
            </a:lvl1pPr>
            <a:lvl2pPr marL="477500" indent="0">
              <a:buNone/>
              <a:defRPr sz="2900"/>
            </a:lvl2pPr>
            <a:lvl3pPr marL="954999" indent="0">
              <a:buNone/>
              <a:defRPr sz="2500"/>
            </a:lvl3pPr>
            <a:lvl4pPr marL="1432499" indent="0">
              <a:buNone/>
              <a:defRPr sz="2100"/>
            </a:lvl4pPr>
            <a:lvl5pPr marL="1909999" indent="0">
              <a:buNone/>
              <a:defRPr sz="2100"/>
            </a:lvl5pPr>
            <a:lvl6pPr marL="2387498" indent="0">
              <a:buNone/>
              <a:defRPr sz="2100"/>
            </a:lvl6pPr>
            <a:lvl7pPr marL="2864998" indent="0">
              <a:buNone/>
              <a:defRPr sz="2100"/>
            </a:lvl7pPr>
            <a:lvl8pPr marL="3342498" indent="0">
              <a:buNone/>
              <a:defRPr sz="2100"/>
            </a:lvl8pPr>
            <a:lvl9pPr marL="3819997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8817" y="6440805"/>
            <a:ext cx="7955280" cy="965835"/>
          </a:xfrm>
        </p:spPr>
        <p:txBody>
          <a:bodyPr/>
          <a:lstStyle>
            <a:lvl1pPr marL="0" indent="0">
              <a:buNone/>
              <a:defRPr sz="1500"/>
            </a:lvl1pPr>
            <a:lvl2pPr marL="477500" indent="0">
              <a:buNone/>
              <a:defRPr sz="1300"/>
            </a:lvl2pPr>
            <a:lvl3pPr marL="954999" indent="0">
              <a:buNone/>
              <a:defRPr sz="1000"/>
            </a:lvl3pPr>
            <a:lvl4pPr marL="1432499" indent="0">
              <a:buNone/>
              <a:defRPr sz="900"/>
            </a:lvl4pPr>
            <a:lvl5pPr marL="1909999" indent="0">
              <a:buNone/>
              <a:defRPr sz="900"/>
            </a:lvl5pPr>
            <a:lvl6pPr marL="2387498" indent="0">
              <a:buNone/>
              <a:defRPr sz="900"/>
            </a:lvl6pPr>
            <a:lvl7pPr marL="2864998" indent="0">
              <a:buNone/>
              <a:defRPr sz="900"/>
            </a:lvl7pPr>
            <a:lvl8pPr marL="3342498" indent="0">
              <a:buNone/>
              <a:defRPr sz="900"/>
            </a:lvl8pPr>
            <a:lvl9pPr marL="381999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940" y="329566"/>
            <a:ext cx="11932920" cy="1371600"/>
          </a:xfrm>
          <a:prstGeom prst="rect">
            <a:avLst/>
          </a:prstGeom>
        </p:spPr>
        <p:txBody>
          <a:bodyPr vert="horz" lIns="95500" tIns="47750" rIns="95500" bIns="477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940" y="1920242"/>
            <a:ext cx="11932920" cy="5431156"/>
          </a:xfrm>
          <a:prstGeom prst="rect">
            <a:avLst/>
          </a:prstGeom>
        </p:spPr>
        <p:txBody>
          <a:bodyPr vert="horz" lIns="95500" tIns="47750" rIns="95500" bIns="477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940" y="7627622"/>
            <a:ext cx="3093720" cy="438150"/>
          </a:xfrm>
          <a:prstGeom prst="rect">
            <a:avLst/>
          </a:prstGeom>
        </p:spPr>
        <p:txBody>
          <a:bodyPr vert="horz" lIns="95500" tIns="47750" rIns="95500" bIns="4775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46A1-6D14-CC42-98DE-2A0923DBA317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0090" y="7627622"/>
            <a:ext cx="4198620" cy="438150"/>
          </a:xfrm>
          <a:prstGeom prst="rect">
            <a:avLst/>
          </a:prstGeom>
        </p:spPr>
        <p:txBody>
          <a:bodyPr vert="horz" lIns="95500" tIns="47750" rIns="95500" bIns="4775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02140" y="7627622"/>
            <a:ext cx="3093720" cy="438150"/>
          </a:xfrm>
          <a:prstGeom prst="rect">
            <a:avLst/>
          </a:prstGeom>
        </p:spPr>
        <p:txBody>
          <a:bodyPr vert="horz" lIns="95500" tIns="47750" rIns="95500" bIns="4775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64C4-65FD-5241-9BE1-2BE31E89E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75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25" indent="-358125" algn="l" defTabSz="4775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5937" indent="-298437" algn="l" defTabSz="47750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49" indent="-238750" algn="l" defTabSz="4775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1249" indent="-238750" algn="l" defTabSz="4775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749" indent="-238750" algn="l" defTabSz="477500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26248" indent="-238750" algn="l" defTabSz="4775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3748" indent="-238750" algn="l" defTabSz="4775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248" indent="-238750" algn="l" defTabSz="4775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58747" indent="-238750" algn="l" defTabSz="4775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00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999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2499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999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7498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998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2498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9997" algn="l" defTabSz="4775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0" y="8770"/>
            <a:ext cx="13099480" cy="8220830"/>
            <a:chOff x="0" y="737383"/>
            <a:chExt cx="13099480" cy="8220830"/>
          </a:xfrm>
        </p:grpSpPr>
        <p:grpSp>
          <p:nvGrpSpPr>
            <p:cNvPr id="130" name="Group 129"/>
            <p:cNvGrpSpPr/>
            <p:nvPr/>
          </p:nvGrpSpPr>
          <p:grpSpPr>
            <a:xfrm>
              <a:off x="248990" y="952826"/>
              <a:ext cx="6405390" cy="8005387"/>
              <a:chOff x="500348" y="9618725"/>
              <a:chExt cx="6405390" cy="8005387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550671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234" name="TextBox 233"/>
                <p:cNvSpPr txBox="1"/>
                <p:nvPr/>
              </p:nvSpPr>
              <p:spPr>
                <a:xfrm>
                  <a:off x="16339983" y="2715578"/>
                  <a:ext cx="3634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+</a:t>
                  </a:r>
                  <a:endParaRPr lang="en-US" sz="2000" dirty="0"/>
                </a:p>
              </p:txBody>
            </p:sp>
            <p:sp>
              <p:nvSpPr>
                <p:cNvPr id="235" name="Rounded Rectangle 234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252" name="Straight Connector 25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Oval 25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1" name="Oval 25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5706364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245" name="TextBox 244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6" name="TextBox 245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7" name="TextBox 246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8" name="TextBox 247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60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9" name="TextBox 248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6795192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240" name="TextBox 239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61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1" name="TextBox 240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46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2" name="TextBox 241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58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3" name="TextBox 242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44" name="TextBox 243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grpSp>
            <p:nvGrpSpPr>
              <p:cNvPr id="195" name="Group 194"/>
              <p:cNvGrpSpPr/>
              <p:nvPr/>
            </p:nvGrpSpPr>
            <p:grpSpPr>
              <a:xfrm>
                <a:off x="3722733" y="10834916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202" name="TextBox 201"/>
                <p:cNvSpPr txBox="1"/>
                <p:nvPr/>
              </p:nvSpPr>
              <p:spPr>
                <a:xfrm>
                  <a:off x="16339983" y="2715578"/>
                  <a:ext cx="3634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+</a:t>
                  </a:r>
                  <a:endParaRPr lang="en-US" sz="2000" dirty="0"/>
                </a:p>
              </p:txBody>
            </p:sp>
            <p:sp>
              <p:nvSpPr>
                <p:cNvPr id="203" name="Rounded Rectangle 202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204" name="Group 203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232" name="Straight Connector 23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Oval 23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1" name="Oval 23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6" name="Group 205"/>
                <p:cNvGrpSpPr/>
                <p:nvPr/>
              </p:nvGrpSpPr>
              <p:grpSpPr>
                <a:xfrm>
                  <a:off x="15706364" y="2150190"/>
                  <a:ext cx="548640" cy="4562615"/>
                  <a:chOff x="7322459" y="1329102"/>
                  <a:chExt cx="548640" cy="4562615"/>
                </a:xfrm>
              </p:grpSpPr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222" name="TextBox 221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3" name="TextBox 222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4" name="TextBox 223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5" name="TextBox 224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6" name="TextBox 225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7" name="TextBox 226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8" name="TextBox 227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29" name="TextBox 228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20" name="TextBox 219"/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21" name="TextBox 220"/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16795192" y="2150190"/>
                  <a:ext cx="548640" cy="4557291"/>
                  <a:chOff x="8411287" y="1329102"/>
                  <a:chExt cx="548640" cy="4557291"/>
                </a:xfrm>
              </p:grpSpPr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8411287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211" name="TextBox 210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2" name="TextBox 211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3" name="TextBox 212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4" name="TextBox 213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5" name="TextBox 214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6" name="TextBox 215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7" name="TextBox 216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218" name="TextBox 217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209" name="TextBox 208"/>
                  <p:cNvSpPr txBox="1">
                    <a:spLocks/>
                  </p:cNvSpPr>
                  <p:nvPr/>
                </p:nvSpPr>
                <p:spPr>
                  <a:xfrm>
                    <a:off x="8411287" y="49719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210" name="TextBox 209"/>
                  <p:cNvSpPr txBox="1">
                    <a:spLocks/>
                  </p:cNvSpPr>
                  <p:nvPr/>
                </p:nvSpPr>
                <p:spPr>
                  <a:xfrm>
                    <a:off x="8411287" y="54291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sp>
            <p:nvSpPr>
              <p:cNvPr id="196" name="TextBox 195"/>
              <p:cNvSpPr txBox="1"/>
              <p:nvPr/>
            </p:nvSpPr>
            <p:spPr>
              <a:xfrm>
                <a:off x="550671" y="9618725"/>
                <a:ext cx="63175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u</a:t>
                </a:r>
                <a:r>
                  <a:rPr lang="en-US" sz="3200" dirty="0" smtClean="0">
                    <a:latin typeface="Arial"/>
                    <a:cs typeface="Arial"/>
                  </a:rPr>
                  <a:t>nequal information [1 3]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50672" y="10238932"/>
                <a:ext cx="3021624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h</a:t>
                </a:r>
                <a:r>
                  <a:rPr lang="en-US" sz="3200" dirty="0" smtClean="0">
                    <a:latin typeface="Arial"/>
                    <a:cs typeface="Arial"/>
                  </a:rPr>
                  <a:t>orizon 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884114" y="10244804"/>
                <a:ext cx="3021624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h</a:t>
                </a:r>
                <a:r>
                  <a:rPr lang="en-US" sz="3200" dirty="0" smtClean="0">
                    <a:latin typeface="Arial"/>
                    <a:cs typeface="Arial"/>
                  </a:rPr>
                  <a:t>orizon 6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00348" y="16054452"/>
                <a:ext cx="63679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h</a:t>
                </a:r>
                <a:r>
                  <a:rPr lang="en-US" sz="3200" dirty="0" smtClean="0">
                    <a:latin typeface="Arial"/>
                    <a:cs typeface="Arial"/>
                  </a:rPr>
                  <a:t>igh information choice</a:t>
                </a:r>
              </a:p>
              <a:p>
                <a:pPr algn="ctr"/>
                <a:r>
                  <a:rPr lang="en-US" sz="3200" dirty="0" smtClean="0">
                    <a:latin typeface="Arial"/>
                    <a:cs typeface="Arial"/>
                  </a:rPr>
                  <a:t>p(high info)</a:t>
                </a:r>
              </a:p>
              <a:p>
                <a:pPr algn="ctr"/>
                <a:r>
                  <a:rPr lang="en-US" sz="3200" b="1" dirty="0">
                    <a:latin typeface="Arial"/>
                    <a:cs typeface="Arial"/>
                  </a:rPr>
                  <a:t>d</a:t>
                </a:r>
                <a:r>
                  <a:rPr lang="en-US" sz="3200" b="1" dirty="0" smtClean="0">
                    <a:latin typeface="Arial"/>
                    <a:cs typeface="Arial"/>
                  </a:rPr>
                  <a:t>irected exploration</a:t>
                </a:r>
              </a:p>
            </p:txBody>
          </p:sp>
          <p:cxnSp>
            <p:nvCxnSpPr>
              <p:cNvPr id="200" name="Straight Arrow Connector 199"/>
              <p:cNvCxnSpPr>
                <a:stCxn id="199" idx="0"/>
                <a:endCxn id="249" idx="2"/>
              </p:cNvCxnSpPr>
              <p:nvPr/>
            </p:nvCxnSpPr>
            <p:spPr>
              <a:xfrm flipH="1" flipV="1">
                <a:off x="1513903" y="13320380"/>
                <a:ext cx="2170402" cy="2734072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>
                <a:stCxn id="199" idx="0"/>
                <a:endCxn id="227" idx="0"/>
              </p:cNvCxnSpPr>
              <p:nvPr/>
            </p:nvCxnSpPr>
            <p:spPr>
              <a:xfrm flipV="1">
                <a:off x="3684305" y="13331588"/>
                <a:ext cx="1001660" cy="2722864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6781889" y="952826"/>
              <a:ext cx="6317591" cy="8005387"/>
              <a:chOff x="7528863" y="9618725"/>
              <a:chExt cx="6317591" cy="8005387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7621792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16339983" y="2715578"/>
                  <a:ext cx="3634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+</a:t>
                  </a:r>
                  <a:endParaRPr lang="en-US" sz="2000" dirty="0"/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Oval 19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Oval 19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5706364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185" name="TextBox 184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6" name="TextBox 185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46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7" name="TextBox 186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58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8" name="TextBox 187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9" name="TextBox 188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6795192" y="2150190"/>
                  <a:ext cx="548640" cy="2286000"/>
                  <a:chOff x="2046576" y="1165086"/>
                  <a:chExt cx="548640" cy="2286000"/>
                </a:xfrm>
              </p:grpSpPr>
              <p:sp>
                <p:nvSpPr>
                  <p:cNvPr id="180" name="TextBox 179"/>
                  <p:cNvSpPr txBox="1">
                    <a:spLocks/>
                  </p:cNvSpPr>
                  <p:nvPr/>
                </p:nvSpPr>
                <p:spPr>
                  <a:xfrm>
                    <a:off x="2046576" y="11650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61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1" name="TextBox 180"/>
                  <p:cNvSpPr txBox="1">
                    <a:spLocks/>
                  </p:cNvSpPr>
                  <p:nvPr/>
                </p:nvSpPr>
                <p:spPr>
                  <a:xfrm>
                    <a:off x="2046576" y="16222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2" name="TextBox 181"/>
                  <p:cNvSpPr txBox="1">
                    <a:spLocks/>
                  </p:cNvSpPr>
                  <p:nvPr/>
                </p:nvSpPr>
                <p:spPr>
                  <a:xfrm>
                    <a:off x="2046576" y="20794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0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XX</a:t>
                    </a:r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3" name="TextBox 182"/>
                  <p:cNvSpPr txBox="1">
                    <a:spLocks/>
                  </p:cNvSpPr>
                  <p:nvPr/>
                </p:nvSpPr>
                <p:spPr>
                  <a:xfrm>
                    <a:off x="2046576" y="2536686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60</a:t>
                    </a:r>
                    <a:endParaRPr lang="en-US" sz="2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84" name="TextBox 183"/>
                  <p:cNvSpPr txBox="1">
                    <a:spLocks/>
                  </p:cNvSpPr>
                  <p:nvPr/>
                </p:nvSpPr>
                <p:spPr>
                  <a:xfrm>
                    <a:off x="2046576" y="2993886"/>
                    <a:ext cx="548640" cy="457200"/>
                  </a:xfrm>
                  <a:prstGeom prst="rect">
                    <a:avLst/>
                  </a:prstGeom>
                  <a:solidFill>
                    <a:srgbClr val="5BF06C"/>
                  </a:solidFill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grpSp>
            <p:nvGrpSpPr>
              <p:cNvPr id="135" name="Group 134"/>
              <p:cNvGrpSpPr/>
              <p:nvPr/>
            </p:nvGrpSpPr>
            <p:grpSpPr>
              <a:xfrm>
                <a:off x="10787097" y="10823708"/>
                <a:ext cx="3021625" cy="4970928"/>
                <a:chOff x="15017452" y="1939518"/>
                <a:chExt cx="3021625" cy="4970928"/>
              </a:xfrm>
            </p:grpSpPr>
            <p:sp>
              <p:nvSpPr>
                <p:cNvPr id="142" name="TextBox 141"/>
                <p:cNvSpPr txBox="1"/>
                <p:nvPr/>
              </p:nvSpPr>
              <p:spPr>
                <a:xfrm>
                  <a:off x="16339983" y="2715578"/>
                  <a:ext cx="36340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/>
                    <a:t>+</a:t>
                  </a:r>
                  <a:endParaRPr lang="en-US" sz="2000" dirty="0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15017452" y="1939518"/>
                  <a:ext cx="3021625" cy="4970928"/>
                </a:xfrm>
                <a:prstGeom prst="roundRect">
                  <a:avLst>
                    <a:gd name="adj" fmla="val 8020"/>
                  </a:avLst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15218629" y="2720932"/>
                  <a:ext cx="472517" cy="353252"/>
                  <a:chOff x="6044051" y="1735710"/>
                  <a:chExt cx="472517" cy="353252"/>
                </a:xfrm>
                <a:solidFill>
                  <a:srgbClr val="800000"/>
                </a:solidFill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8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/>
                  <p:cNvSpPr>
                    <a:spLocks noChangeAspect="1"/>
                  </p:cNvSpPr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17342055" y="2718078"/>
                  <a:ext cx="472517" cy="353252"/>
                  <a:chOff x="6044051" y="1735710"/>
                  <a:chExt cx="472517" cy="353252"/>
                </a:xfrm>
                <a:solidFill>
                  <a:srgbClr val="000090"/>
                </a:solidFill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6044051" y="1862549"/>
                    <a:ext cx="341412" cy="226413"/>
                  </a:xfrm>
                  <a:prstGeom prst="line">
                    <a:avLst/>
                  </a:prstGeom>
                  <a:grpFill/>
                  <a:ln w="571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/>
                  <p:cNvSpPr/>
                  <p:nvPr/>
                </p:nvSpPr>
                <p:spPr>
                  <a:xfrm>
                    <a:off x="6287968" y="1735710"/>
                    <a:ext cx="228600" cy="228600"/>
                  </a:xfrm>
                  <a:prstGeom prst="ellipse">
                    <a:avLst/>
                  </a:prstGeom>
                  <a:grpFill/>
                  <a:ln w="571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5706364" y="2150190"/>
                  <a:ext cx="548640" cy="4562615"/>
                  <a:chOff x="7322459" y="1329102"/>
                  <a:chExt cx="548640" cy="4562615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7322459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62" name="TextBox 161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3" name="TextBox 162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46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4" name="TextBox 163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58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5" name="TextBox 164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6" name="TextBox 165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7" name="TextBox 166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8" name="TextBox 167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69" name="TextBox 168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80000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60" name="TextBox 159"/>
                  <p:cNvSpPr txBox="1">
                    <a:spLocks/>
                  </p:cNvSpPr>
                  <p:nvPr/>
                </p:nvSpPr>
                <p:spPr>
                  <a:xfrm>
                    <a:off x="7322459" y="4977317"/>
                    <a:ext cx="548640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61" name="TextBox 160"/>
                  <p:cNvSpPr txBox="1">
                    <a:spLocks/>
                  </p:cNvSpPr>
                  <p:nvPr/>
                </p:nvSpPr>
                <p:spPr>
                  <a:xfrm>
                    <a:off x="7322459" y="5434517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80000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16795192" y="2150190"/>
                  <a:ext cx="548640" cy="4557291"/>
                  <a:chOff x="8411287" y="1329102"/>
                  <a:chExt cx="548640" cy="4557291"/>
                </a:xfrm>
              </p:grpSpPr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8411287" y="1329102"/>
                    <a:ext cx="548640" cy="3657600"/>
                    <a:chOff x="2046576" y="1165086"/>
                    <a:chExt cx="548640" cy="3657600"/>
                  </a:xfrm>
                </p:grpSpPr>
                <p:sp>
                  <p:nvSpPr>
                    <p:cNvPr id="151" name="TextBox 150"/>
                    <p:cNvSpPr txBox="1">
                      <a:spLocks/>
                    </p:cNvSpPr>
                    <p:nvPr/>
                  </p:nvSpPr>
                  <p:spPr>
                    <a:xfrm>
                      <a:off x="2046576" y="1165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61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2" name="TextBox 151"/>
                    <p:cNvSpPr txBox="1">
                      <a:spLocks/>
                    </p:cNvSpPr>
                    <p:nvPr/>
                  </p:nvSpPr>
                  <p:spPr>
                    <a:xfrm>
                      <a:off x="2046576" y="1622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3" name="TextBox 152"/>
                    <p:cNvSpPr txBox="1">
                      <a:spLocks/>
                    </p:cNvSpPr>
                    <p:nvPr/>
                  </p:nvSpPr>
                  <p:spPr>
                    <a:xfrm>
                      <a:off x="2046576" y="2079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XX</a:t>
                      </a:r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4" name="TextBox 153"/>
                    <p:cNvSpPr txBox="1">
                      <a:spLocks/>
                    </p:cNvSpPr>
                    <p:nvPr/>
                  </p:nvSpPr>
                  <p:spPr>
                    <a:xfrm>
                      <a:off x="2046576" y="25366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60</a:t>
                      </a:r>
                      <a:endParaRPr lang="en-US" sz="2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5" name="TextBox 154"/>
                    <p:cNvSpPr txBox="1">
                      <a:spLocks/>
                    </p:cNvSpPr>
                    <p:nvPr/>
                  </p:nvSpPr>
                  <p:spPr>
                    <a:xfrm>
                      <a:off x="2046576" y="2993886"/>
                      <a:ext cx="548640" cy="457200"/>
                    </a:xfrm>
                    <a:prstGeom prst="rect">
                      <a:avLst/>
                    </a:prstGeom>
                    <a:solidFill>
                      <a:srgbClr val="5BF06C"/>
                    </a:solidFill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6" name="TextBox 155"/>
                    <p:cNvSpPr txBox="1">
                      <a:spLocks/>
                    </p:cNvSpPr>
                    <p:nvPr/>
                  </p:nvSpPr>
                  <p:spPr>
                    <a:xfrm>
                      <a:off x="2046576" y="34510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7" name="TextBox 156"/>
                    <p:cNvSpPr txBox="1">
                      <a:spLocks/>
                    </p:cNvSpPr>
                    <p:nvPr/>
                  </p:nvSpPr>
                  <p:spPr>
                    <a:xfrm>
                      <a:off x="2046576" y="39082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  <p:sp>
                  <p:nvSpPr>
                    <p:cNvPr id="158" name="TextBox 157"/>
                    <p:cNvSpPr txBox="1">
                      <a:spLocks/>
                    </p:cNvSpPr>
                    <p:nvPr/>
                  </p:nvSpPr>
                  <p:spPr>
                    <a:xfrm>
                      <a:off x="2046576" y="4365486"/>
                      <a:ext cx="548640" cy="457200"/>
                    </a:xfrm>
                    <a:prstGeom prst="rect">
                      <a:avLst/>
                    </a:prstGeom>
                    <a:noFill/>
                    <a:ln w="57150" cmpd="sng">
                      <a:solidFill>
                        <a:srgbClr val="000090"/>
                      </a:solidFill>
                    </a:ln>
                  </p:spPr>
                  <p:txBody>
                    <a:bodyPr wrap="none" rtlCol="0" anchor="ctr" anchorCtr="0">
                      <a:noAutofit/>
                    </a:bodyPr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p:txBody>
                </p:sp>
              </p:grpSp>
              <p:sp>
                <p:nvSpPr>
                  <p:cNvPr id="149" name="TextBox 148"/>
                  <p:cNvSpPr txBox="1">
                    <a:spLocks/>
                  </p:cNvSpPr>
                  <p:nvPr/>
                </p:nvSpPr>
                <p:spPr>
                  <a:xfrm>
                    <a:off x="8411287" y="49719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150" name="TextBox 149"/>
                  <p:cNvSpPr txBox="1">
                    <a:spLocks/>
                  </p:cNvSpPr>
                  <p:nvPr/>
                </p:nvSpPr>
                <p:spPr>
                  <a:xfrm>
                    <a:off x="8411287" y="5429193"/>
                    <a:ext cx="548640" cy="457200"/>
                  </a:xfrm>
                  <a:prstGeom prst="rect">
                    <a:avLst/>
                  </a:prstGeom>
                  <a:noFill/>
                  <a:ln w="57150" cmpd="sng">
                    <a:solidFill>
                      <a:srgbClr val="000090"/>
                    </a:solidFill>
                  </a:ln>
                </p:spPr>
                <p:txBody>
                  <a:bodyPr wrap="none" rtlCol="0" anchor="ctr" anchorCtr="0">
                    <a:noAutofit/>
                  </a:bodyPr>
                  <a:lstStyle/>
                  <a:p>
                    <a:pPr algn="ctr"/>
                    <a:endParaRPr lang="en-US" sz="20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  <p:sp>
            <p:nvSpPr>
              <p:cNvPr id="136" name="TextBox 135"/>
              <p:cNvSpPr txBox="1"/>
              <p:nvPr/>
            </p:nvSpPr>
            <p:spPr>
              <a:xfrm>
                <a:off x="7528864" y="9618725"/>
                <a:ext cx="63175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latin typeface="Arial"/>
                    <a:cs typeface="Arial"/>
                  </a:rPr>
                  <a:t>equal information [2 2]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528865" y="10216873"/>
                <a:ext cx="3021624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h</a:t>
                </a:r>
                <a:r>
                  <a:rPr lang="en-US" sz="3200" dirty="0" smtClean="0">
                    <a:latin typeface="Arial"/>
                    <a:cs typeface="Arial"/>
                  </a:rPr>
                  <a:t>orizon 1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0787392" y="10216873"/>
                <a:ext cx="3021624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h</a:t>
                </a:r>
                <a:r>
                  <a:rPr lang="en-US" sz="3200" dirty="0" smtClean="0">
                    <a:latin typeface="Arial"/>
                    <a:cs typeface="Arial"/>
                  </a:rPr>
                  <a:t>orizon 6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7528863" y="16054452"/>
                <a:ext cx="631759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l</a:t>
                </a:r>
                <a:r>
                  <a:rPr lang="en-US" sz="3200" dirty="0" smtClean="0">
                    <a:latin typeface="Arial"/>
                    <a:cs typeface="Arial"/>
                  </a:rPr>
                  <a:t>ow mean reward choice</a:t>
                </a:r>
              </a:p>
              <a:p>
                <a:pPr algn="ctr"/>
                <a:r>
                  <a:rPr lang="en-US" sz="3200" dirty="0">
                    <a:latin typeface="Arial"/>
                    <a:cs typeface="Arial"/>
                  </a:rPr>
                  <a:t>p</a:t>
                </a:r>
                <a:r>
                  <a:rPr lang="en-US" sz="3200" dirty="0" smtClean="0">
                    <a:latin typeface="Arial"/>
                    <a:cs typeface="Arial"/>
                  </a:rPr>
                  <a:t>(low mean)</a:t>
                </a:r>
              </a:p>
              <a:p>
                <a:pPr algn="ctr"/>
                <a:r>
                  <a:rPr lang="en-US" sz="3200" b="1" dirty="0">
                    <a:latin typeface="Arial"/>
                    <a:cs typeface="Arial"/>
                  </a:rPr>
                  <a:t>r</a:t>
                </a:r>
                <a:r>
                  <a:rPr lang="en-US" sz="3200" b="1" dirty="0" smtClean="0">
                    <a:latin typeface="Arial"/>
                    <a:cs typeface="Arial"/>
                  </a:rPr>
                  <a:t>andom exploration</a:t>
                </a:r>
              </a:p>
            </p:txBody>
          </p:sp>
          <p:cxnSp>
            <p:nvCxnSpPr>
              <p:cNvPr id="140" name="Straight Arrow Connector 139"/>
              <p:cNvCxnSpPr>
                <a:stCxn id="139" idx="0"/>
                <a:endCxn id="189" idx="2"/>
              </p:cNvCxnSpPr>
              <p:nvPr/>
            </p:nvCxnSpPr>
            <p:spPr>
              <a:xfrm flipH="1" flipV="1">
                <a:off x="8585024" y="13320380"/>
                <a:ext cx="2102635" cy="2734072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9" idx="0"/>
                <a:endCxn id="167" idx="0"/>
              </p:cNvCxnSpPr>
              <p:nvPr/>
            </p:nvCxnSpPr>
            <p:spPr>
              <a:xfrm flipV="1">
                <a:off x="10687659" y="13320380"/>
                <a:ext cx="1062670" cy="2734072"/>
              </a:xfrm>
              <a:prstGeom prst="straightConnector1">
                <a:avLst/>
              </a:prstGeom>
              <a:ln w="57150" cmpd="sng">
                <a:solidFill>
                  <a:srgbClr val="000000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0" y="737383"/>
              <a:ext cx="126254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b="1" dirty="0" smtClean="0">
                  <a:latin typeface="Arial"/>
                  <a:cs typeface="Arial"/>
                </a:rPr>
                <a:t>A</a:t>
              </a:r>
              <a:endParaRPr lang="en-US" sz="4600" b="1" dirty="0" smtClean="0">
                <a:latin typeface="Arial"/>
                <a:cs typeface="Arial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30463" y="737383"/>
              <a:ext cx="1262545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b="1" dirty="0">
                  <a:latin typeface="Arial"/>
                  <a:cs typeface="Arial"/>
                </a:rPr>
                <a:t>B</a:t>
              </a:r>
              <a:endParaRPr lang="en-US" sz="4600" b="1" dirty="0" smtClean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85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Wilson</dc:creator>
  <cp:lastModifiedBy>Robert Wilson</cp:lastModifiedBy>
  <cp:revision>15</cp:revision>
  <cp:lastPrinted>2017-05-05T21:30:18Z</cp:lastPrinted>
  <dcterms:created xsi:type="dcterms:W3CDTF">2017-05-05T20:25:38Z</dcterms:created>
  <dcterms:modified xsi:type="dcterms:W3CDTF">2017-05-16T21:54:08Z</dcterms:modified>
</cp:coreProperties>
</file>