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2" r:id="rId3"/>
    <p:sldId id="260" r:id="rId4"/>
    <p:sldId id="264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8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C8F4D-B31A-4849-9DD5-BFE475BC0391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C979F-E96E-41B3-9E7A-C238EF38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13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ECF72-16E9-E042-A0CA-9DA96794A0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8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ECF72-16E9-E042-A0CA-9DA96794A0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59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F81E-063E-4355-B9EC-1AF302701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7B0BE-427E-4A9D-913B-2F2F96150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99D93-9DB4-4C16-B031-BDF9075A2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E3C0-9656-4FC8-9ADB-9A2FA1608888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15934-DD3D-482F-B962-ED77108E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00191-9528-48E5-92D8-F65CABBD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79B-E25D-4179-A187-53BEB268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2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D1D2-4115-47E9-9CC6-0244E3AB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E0001-04C6-47D3-A894-25D318577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A2696-D095-4D4F-B868-54959576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E3C0-9656-4FC8-9ADB-9A2FA1608888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10285-764D-4E34-941A-18EBDD9E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DF18D-246D-424F-B9EF-5AB61B2C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79B-E25D-4179-A187-53BEB268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7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0F9CF8-1559-4A3D-9F08-76DF19DEF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99EB4-FA21-4DE1-95F2-8E0918DCD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5D953-DFD3-496A-A8F1-C0A7EF95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E3C0-9656-4FC8-9ADB-9A2FA1608888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C1F30-8E91-45F5-BAA0-1177B321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8BB17-1392-42E9-BF19-5D83DB8B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79B-E25D-4179-A187-53BEB268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2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6785-ED53-4DFD-BE8B-0F6D4AF6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2E6AC-0644-4358-B1AB-1EF11C175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B4325-C151-464F-A096-12C0CE77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E3C0-9656-4FC8-9ADB-9A2FA1608888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27EA9-0A20-47A9-A18D-5EC3B3309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65F1D-A20D-42CA-B663-CDA3B2FB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79B-E25D-4179-A187-53BEB268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1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54A06-2940-4237-898E-3BA18AC4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C84AD-7F46-48D6-96BA-3F3DC4058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3AD5F-305E-4281-840E-415D5BE4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E3C0-9656-4FC8-9ADB-9A2FA1608888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D0C9A-4D18-4B69-A4F3-F85FA9DD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7FDC3-C57D-43F2-A57F-CFB5B1CF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79B-E25D-4179-A187-53BEB268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1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1D86-B11F-41EF-83E4-7505EA71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FD5C8-3C90-40D8-BA63-A46B03035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268ED-5C84-437F-A181-AD4023877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C677C-FF19-4F6B-B91C-A195DAC91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E3C0-9656-4FC8-9ADB-9A2FA1608888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46012-955F-4722-911C-1E6C8CFCB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8C5E1-AE33-4807-93E4-88FB2A62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79B-E25D-4179-A187-53BEB268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64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E597-DA51-46C3-A4BD-16F0B70F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087AF-0AC4-4FA6-877D-6E32CFF86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D749D-BEEE-4E08-A792-229349FB7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5F3C84-4A95-4F61-A6BE-F271AAB90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BB218-01B2-4B8A-9F76-3A154620A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4F924F-0C41-4E9B-9567-FC14DA74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E3C0-9656-4FC8-9ADB-9A2FA1608888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AEE468-3DE4-4B7E-A7AB-F2359FC6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8C06F-025A-4294-895E-A14B1DB8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79B-E25D-4179-A187-53BEB268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9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5C6A-B19F-4943-B795-DC6D4EA1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EBC33-CF88-41AE-9482-F1C2946F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E3C0-9656-4FC8-9ADB-9A2FA1608888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3B4DA-9665-4208-BA0B-5E01C911B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2B53E-06A9-4B33-9F90-FFFAC5EE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79B-E25D-4179-A187-53BEB268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4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AFF48C-137C-4B66-9443-E9777B07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E3C0-9656-4FC8-9ADB-9A2FA1608888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94836C-EAD6-4E83-8BBB-A6EEA0C82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3CCD5-315C-4FFE-938D-BAF06712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79B-E25D-4179-A187-53BEB268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8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D6802-0FF3-4DBC-9A98-09512629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8AF58-7A55-476B-9C48-E0474A823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8BFE7-3648-45B8-875A-A3C7EC5F7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D16CC-E853-47FD-9C6A-04F81371B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E3C0-9656-4FC8-9ADB-9A2FA1608888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DDC1D-1E41-402F-A343-F9966838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D3668-28A4-4353-A4D3-ADEEE10C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79B-E25D-4179-A187-53BEB268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0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BB2F-B321-42AD-BF81-F0908FC9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16146-6AF7-4794-AD32-ECCC5FF71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55B1B-65A0-41FE-ADC3-8ECA0D0B9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163C9-ED4A-4609-9DF8-69096566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E3C0-9656-4FC8-9ADB-9A2FA1608888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AD6A2-B963-4F56-BCB3-8EFBA61D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A4E9C-E4AD-4969-A969-8F54B5AFA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79B-E25D-4179-A187-53BEB268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2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947FFD-3D32-4D0A-9D14-9A42438CF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6717B-ACA3-4D2C-9918-C1942D07A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6E026-23E0-4CA1-8340-1AC2247BF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EE3C0-9656-4FC8-9ADB-9A2FA1608888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310C7-E5CD-475A-8B1C-058F75F4B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F8EAB-A512-4079-8139-8244959F4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F879B-E25D-4179-A187-53BEB268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3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Box 145">
            <a:extLst>
              <a:ext uri="{FF2B5EF4-FFF2-40B4-BE49-F238E27FC236}">
                <a16:creationId xmlns:a16="http://schemas.microsoft.com/office/drawing/2014/main" id="{DEFC8B66-5A8A-4434-850E-2CE327B35D69}"/>
              </a:ext>
            </a:extLst>
          </p:cNvPr>
          <p:cNvSpPr txBox="1"/>
          <p:nvPr/>
        </p:nvSpPr>
        <p:spPr>
          <a:xfrm>
            <a:off x="8588825" y="3406589"/>
            <a:ext cx="480743" cy="385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7" dirty="0">
                <a:latin typeface="Arial"/>
                <a:cs typeface="Arial"/>
              </a:rPr>
              <a:t>2s</a:t>
            </a:r>
          </a:p>
        </p:txBody>
      </p:sp>
      <p:grpSp>
        <p:nvGrpSpPr>
          <p:cNvPr id="719" name="Group 718"/>
          <p:cNvGrpSpPr/>
          <p:nvPr/>
        </p:nvGrpSpPr>
        <p:grpSpPr>
          <a:xfrm>
            <a:off x="7033446" y="2147831"/>
            <a:ext cx="1523405" cy="2506180"/>
            <a:chOff x="15017452" y="1939518"/>
            <a:chExt cx="3021625" cy="4970928"/>
          </a:xfrm>
        </p:grpSpPr>
        <p:sp>
          <p:nvSpPr>
            <p:cNvPr id="833" name="TextBox 832"/>
            <p:cNvSpPr txBox="1"/>
            <p:nvPr/>
          </p:nvSpPr>
          <p:spPr>
            <a:xfrm>
              <a:off x="16339983" y="2715578"/>
              <a:ext cx="363404" cy="462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92" dirty="0"/>
                <a:t>+</a:t>
              </a:r>
            </a:p>
          </p:txBody>
        </p:sp>
        <p:sp>
          <p:nvSpPr>
            <p:cNvPr id="834" name="Rounded Rectangle 833"/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2"/>
            </a:p>
          </p:txBody>
        </p:sp>
        <p:grpSp>
          <p:nvGrpSpPr>
            <p:cNvPr id="835" name="Group 834"/>
            <p:cNvGrpSpPr/>
            <p:nvPr/>
          </p:nvGrpSpPr>
          <p:grpSpPr>
            <a:xfrm flipH="1">
              <a:off x="15218629" y="3074185"/>
              <a:ext cx="472519" cy="288949"/>
              <a:chOff x="6044049" y="2088963"/>
              <a:chExt cx="472519" cy="288949"/>
            </a:xfrm>
            <a:solidFill>
              <a:srgbClr val="800000"/>
            </a:solidFill>
          </p:grpSpPr>
          <p:cxnSp>
            <p:nvCxnSpPr>
              <p:cNvPr id="863" name="Straight Connector 862"/>
              <p:cNvCxnSpPr/>
              <p:nvPr/>
            </p:nvCxnSpPr>
            <p:spPr>
              <a:xfrm>
                <a:off x="6044049" y="2088963"/>
                <a:ext cx="351064" cy="174649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" name="Oval 863"/>
              <p:cNvSpPr>
                <a:spLocks noChangeAspect="1"/>
              </p:cNvSpPr>
              <p:nvPr/>
            </p:nvSpPr>
            <p:spPr>
              <a:xfrm>
                <a:off x="6287968" y="2149312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92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36" name="Group 835"/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861" name="Straight Connector 860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2" name="Oval 861"/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92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37" name="Group 836"/>
            <p:cNvGrpSpPr/>
            <p:nvPr/>
          </p:nvGrpSpPr>
          <p:grpSpPr>
            <a:xfrm>
              <a:off x="15706364" y="2150190"/>
              <a:ext cx="548640" cy="4562615"/>
              <a:chOff x="7322459" y="1329102"/>
              <a:chExt cx="548640" cy="4562615"/>
            </a:xfrm>
          </p:grpSpPr>
          <p:grpSp>
            <p:nvGrpSpPr>
              <p:cNvPr id="850" name="Group 849"/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853" name="TextBox 852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192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54" name="TextBox 853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192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55" name="TextBox 854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192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56" name="TextBox 855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66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60</a:t>
                  </a:r>
                </a:p>
              </p:txBody>
            </p:sp>
            <p:sp>
              <p:nvSpPr>
                <p:cNvPr id="857" name="TextBox 856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06FF00"/>
                </a:solidFill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66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58" name="TextBox 857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59" name="TextBox 858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60" name="TextBox 859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851" name="TextBox 850"/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192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52" name="TextBox 851"/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192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38" name="Group 837"/>
            <p:cNvGrpSpPr/>
            <p:nvPr/>
          </p:nvGrpSpPr>
          <p:grpSpPr>
            <a:xfrm>
              <a:off x="16795192" y="2150190"/>
              <a:ext cx="548640" cy="4557291"/>
              <a:chOff x="8411287" y="1329102"/>
              <a:chExt cx="548640" cy="4557291"/>
            </a:xfrm>
          </p:grpSpPr>
          <p:grpSp>
            <p:nvGrpSpPr>
              <p:cNvPr id="839" name="Group 838"/>
              <p:cNvGrpSpPr/>
              <p:nvPr/>
            </p:nvGrpSpPr>
            <p:grpSpPr>
              <a:xfrm>
                <a:off x="8411287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842" name="TextBox 841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66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61</a:t>
                  </a:r>
                </a:p>
              </p:txBody>
            </p:sp>
            <p:sp>
              <p:nvSpPr>
                <p:cNvPr id="843" name="TextBox 842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66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46</a:t>
                  </a:r>
                </a:p>
              </p:txBody>
            </p:sp>
            <p:sp>
              <p:nvSpPr>
                <p:cNvPr id="844" name="TextBox 843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66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58</a:t>
                  </a:r>
                </a:p>
              </p:txBody>
            </p:sp>
            <p:sp>
              <p:nvSpPr>
                <p:cNvPr id="845" name="TextBox 844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192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46" name="TextBox 845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47" name="TextBox 846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48" name="TextBox 847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49" name="TextBox 848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840" name="TextBox 839"/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192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41" name="TextBox 840"/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192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720" name="Group 719"/>
          <p:cNvGrpSpPr/>
          <p:nvPr/>
        </p:nvGrpSpPr>
        <p:grpSpPr>
          <a:xfrm>
            <a:off x="5008463" y="2142180"/>
            <a:ext cx="1523405" cy="2506180"/>
            <a:chOff x="15017452" y="1939518"/>
            <a:chExt cx="3021625" cy="4970928"/>
          </a:xfrm>
        </p:grpSpPr>
        <p:sp>
          <p:nvSpPr>
            <p:cNvPr id="801" name="TextBox 800"/>
            <p:cNvSpPr txBox="1"/>
            <p:nvPr/>
          </p:nvSpPr>
          <p:spPr>
            <a:xfrm>
              <a:off x="16339983" y="2715578"/>
              <a:ext cx="363404" cy="462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92" dirty="0"/>
                <a:t>+</a:t>
              </a:r>
            </a:p>
          </p:txBody>
        </p:sp>
        <p:sp>
          <p:nvSpPr>
            <p:cNvPr id="802" name="Rounded Rectangle 801"/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2"/>
            </a:p>
          </p:txBody>
        </p:sp>
        <p:grpSp>
          <p:nvGrpSpPr>
            <p:cNvPr id="803" name="Group 802"/>
            <p:cNvGrpSpPr/>
            <p:nvPr/>
          </p:nvGrpSpPr>
          <p:grpSpPr>
            <a:xfrm flipH="1">
              <a:off x="15218629" y="3074185"/>
              <a:ext cx="472517" cy="270103"/>
              <a:chOff x="6044051" y="2088963"/>
              <a:chExt cx="472517" cy="270103"/>
            </a:xfrm>
            <a:solidFill>
              <a:srgbClr val="800000"/>
            </a:solidFill>
          </p:grpSpPr>
          <p:cxnSp>
            <p:nvCxnSpPr>
              <p:cNvPr id="831" name="Straight Connector 830"/>
              <p:cNvCxnSpPr/>
              <p:nvPr/>
            </p:nvCxnSpPr>
            <p:spPr>
              <a:xfrm>
                <a:off x="6044051" y="2088963"/>
                <a:ext cx="341412" cy="156316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2" name="Oval 831"/>
              <p:cNvSpPr>
                <a:spLocks noChangeAspect="1"/>
              </p:cNvSpPr>
              <p:nvPr/>
            </p:nvSpPr>
            <p:spPr>
              <a:xfrm>
                <a:off x="6287968" y="2130466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92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04" name="Group 803"/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829" name="Straight Connector 828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0" name="Oval 829"/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92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05" name="Group 804"/>
            <p:cNvGrpSpPr/>
            <p:nvPr/>
          </p:nvGrpSpPr>
          <p:grpSpPr>
            <a:xfrm>
              <a:off x="15706364" y="2150190"/>
              <a:ext cx="548640" cy="4562615"/>
              <a:chOff x="7322459" y="1329102"/>
              <a:chExt cx="548640" cy="4562615"/>
            </a:xfrm>
          </p:grpSpPr>
          <p:grpSp>
            <p:nvGrpSpPr>
              <p:cNvPr id="818" name="Group 817"/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821" name="TextBox 820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192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22" name="TextBox 821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192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23" name="TextBox 822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192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24" name="TextBox 823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66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60</a:t>
                  </a:r>
                </a:p>
              </p:txBody>
            </p:sp>
            <p:sp>
              <p:nvSpPr>
                <p:cNvPr id="825" name="TextBox 824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26" name="TextBox 825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27" name="TextBox 826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28" name="TextBox 827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819" name="TextBox 818"/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192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20" name="TextBox 819"/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192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06" name="Group 805"/>
            <p:cNvGrpSpPr/>
            <p:nvPr/>
          </p:nvGrpSpPr>
          <p:grpSpPr>
            <a:xfrm>
              <a:off x="16795192" y="2150190"/>
              <a:ext cx="548640" cy="4557291"/>
              <a:chOff x="8411287" y="1329102"/>
              <a:chExt cx="548640" cy="4557291"/>
            </a:xfrm>
          </p:grpSpPr>
          <p:grpSp>
            <p:nvGrpSpPr>
              <p:cNvPr id="807" name="Group 806"/>
              <p:cNvGrpSpPr/>
              <p:nvPr/>
            </p:nvGrpSpPr>
            <p:grpSpPr>
              <a:xfrm>
                <a:off x="8411287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810" name="TextBox 809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66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61</a:t>
                  </a:r>
                </a:p>
              </p:txBody>
            </p:sp>
            <p:sp>
              <p:nvSpPr>
                <p:cNvPr id="811" name="TextBox 810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66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46</a:t>
                  </a:r>
                </a:p>
              </p:txBody>
            </p:sp>
            <p:sp>
              <p:nvSpPr>
                <p:cNvPr id="812" name="TextBox 811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66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58</a:t>
                  </a:r>
                </a:p>
              </p:txBody>
            </p:sp>
            <p:sp>
              <p:nvSpPr>
                <p:cNvPr id="813" name="TextBox 812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192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14" name="TextBox 813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15" name="TextBox 814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16" name="TextBox 815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17" name="TextBox 816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808" name="TextBox 807"/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192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09" name="TextBox 808"/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192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721" name="Group 720"/>
          <p:cNvGrpSpPr/>
          <p:nvPr/>
        </p:nvGrpSpPr>
        <p:grpSpPr>
          <a:xfrm>
            <a:off x="2991505" y="2142180"/>
            <a:ext cx="1523405" cy="2506180"/>
            <a:chOff x="15017452" y="1939518"/>
            <a:chExt cx="3021625" cy="4970928"/>
          </a:xfrm>
        </p:grpSpPr>
        <p:sp>
          <p:nvSpPr>
            <p:cNvPr id="769" name="TextBox 768"/>
            <p:cNvSpPr txBox="1"/>
            <p:nvPr/>
          </p:nvSpPr>
          <p:spPr>
            <a:xfrm>
              <a:off x="16339983" y="2715578"/>
              <a:ext cx="363404" cy="462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92" dirty="0"/>
                <a:t>+</a:t>
              </a:r>
            </a:p>
          </p:txBody>
        </p:sp>
        <p:sp>
          <p:nvSpPr>
            <p:cNvPr id="770" name="Rounded Rectangle 769"/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2"/>
            </a:p>
          </p:txBody>
        </p:sp>
        <p:grpSp>
          <p:nvGrpSpPr>
            <p:cNvPr id="771" name="Group 770"/>
            <p:cNvGrpSpPr/>
            <p:nvPr/>
          </p:nvGrpSpPr>
          <p:grpSpPr>
            <a:xfrm flipH="1">
              <a:off x="15218629" y="2720932"/>
              <a:ext cx="472517" cy="353252"/>
              <a:chOff x="6044051" y="1735710"/>
              <a:chExt cx="472517" cy="353252"/>
            </a:xfrm>
            <a:solidFill>
              <a:srgbClr val="800000"/>
            </a:solidFill>
          </p:grpSpPr>
          <p:cxnSp>
            <p:nvCxnSpPr>
              <p:cNvPr id="799" name="Straight Connector 798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0" name="Oval 799"/>
              <p:cNvSpPr>
                <a:spLocks noChangeAspect="1"/>
              </p:cNvSpPr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92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72" name="Group 771"/>
            <p:cNvGrpSpPr/>
            <p:nvPr/>
          </p:nvGrpSpPr>
          <p:grpSpPr>
            <a:xfrm>
              <a:off x="17342055" y="3071331"/>
              <a:ext cx="472517" cy="284165"/>
              <a:chOff x="6044051" y="2088963"/>
              <a:chExt cx="472517" cy="284165"/>
            </a:xfrm>
            <a:solidFill>
              <a:srgbClr val="000090"/>
            </a:solidFill>
          </p:grpSpPr>
          <p:cxnSp>
            <p:nvCxnSpPr>
              <p:cNvPr id="797" name="Straight Connector 796"/>
              <p:cNvCxnSpPr/>
              <p:nvPr/>
            </p:nvCxnSpPr>
            <p:spPr>
              <a:xfrm>
                <a:off x="6044051" y="2088963"/>
                <a:ext cx="341412" cy="188711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8" name="Oval 797"/>
              <p:cNvSpPr/>
              <p:nvPr/>
            </p:nvSpPr>
            <p:spPr>
              <a:xfrm>
                <a:off x="6287968" y="2144528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92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73" name="Group 772"/>
            <p:cNvGrpSpPr/>
            <p:nvPr/>
          </p:nvGrpSpPr>
          <p:grpSpPr>
            <a:xfrm>
              <a:off x="15706364" y="2150190"/>
              <a:ext cx="548640" cy="4562615"/>
              <a:chOff x="7322459" y="1329102"/>
              <a:chExt cx="548640" cy="4562615"/>
            </a:xfrm>
          </p:grpSpPr>
          <p:grpSp>
            <p:nvGrpSpPr>
              <p:cNvPr id="786" name="Group 785"/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789" name="TextBox 788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192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790" name="TextBox 789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91" name="TextBox 790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66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92" name="TextBox 791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93" name="TextBox 792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94" name="TextBox 793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95" name="TextBox 794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96" name="TextBox 795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787" name="TextBox 786"/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192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788" name="TextBox 787"/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192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74" name="Group 773"/>
            <p:cNvGrpSpPr/>
            <p:nvPr/>
          </p:nvGrpSpPr>
          <p:grpSpPr>
            <a:xfrm>
              <a:off x="16795192" y="2150190"/>
              <a:ext cx="548640" cy="4557291"/>
              <a:chOff x="8411287" y="1329102"/>
              <a:chExt cx="548640" cy="4557291"/>
            </a:xfrm>
          </p:grpSpPr>
          <p:grpSp>
            <p:nvGrpSpPr>
              <p:cNvPr id="775" name="Group 774"/>
              <p:cNvGrpSpPr/>
              <p:nvPr/>
            </p:nvGrpSpPr>
            <p:grpSpPr>
              <a:xfrm>
                <a:off x="8411287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778" name="TextBox 777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66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61</a:t>
                  </a:r>
                </a:p>
              </p:txBody>
            </p:sp>
            <p:sp>
              <p:nvSpPr>
                <p:cNvPr id="779" name="TextBox 778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66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80" name="TextBox 779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81" name="TextBox 780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66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82" name="TextBox 781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83" name="TextBox 782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84" name="TextBox 783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85" name="TextBox 784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776" name="TextBox 775"/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192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777" name="TextBox 776"/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192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sp>
        <p:nvSpPr>
          <p:cNvPr id="722" name="TextBox 721"/>
          <p:cNvSpPr txBox="1"/>
          <p:nvPr/>
        </p:nvSpPr>
        <p:spPr>
          <a:xfrm>
            <a:off x="4514910" y="3133386"/>
            <a:ext cx="493553" cy="466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79"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723" name="TextBox 722"/>
          <p:cNvSpPr txBox="1"/>
          <p:nvPr/>
        </p:nvSpPr>
        <p:spPr>
          <a:xfrm>
            <a:off x="2991505" y="1627935"/>
            <a:ext cx="3540365" cy="326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7" dirty="0">
                <a:latin typeface="Arial"/>
                <a:cs typeface="Arial"/>
              </a:rPr>
              <a:t>forced trials ~ 2s</a:t>
            </a:r>
          </a:p>
        </p:txBody>
      </p:sp>
      <p:sp>
        <p:nvSpPr>
          <p:cNvPr id="724" name="Right Brace 723"/>
          <p:cNvSpPr/>
          <p:nvPr/>
        </p:nvSpPr>
        <p:spPr>
          <a:xfrm rot="16200000">
            <a:off x="4659279" y="262287"/>
            <a:ext cx="219420" cy="3540365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72"/>
          </a:p>
        </p:txBody>
      </p:sp>
      <p:sp>
        <p:nvSpPr>
          <p:cNvPr id="725" name="TextBox 724"/>
          <p:cNvSpPr txBox="1"/>
          <p:nvPr/>
        </p:nvSpPr>
        <p:spPr>
          <a:xfrm>
            <a:off x="7033446" y="4648361"/>
            <a:ext cx="1523405" cy="326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7" dirty="0">
                <a:latin typeface="Arial"/>
                <a:cs typeface="Arial"/>
              </a:rPr>
              <a:t>free choice 1</a:t>
            </a:r>
          </a:p>
        </p:txBody>
      </p:sp>
      <p:sp>
        <p:nvSpPr>
          <p:cNvPr id="726" name="TextBox 725"/>
          <p:cNvSpPr txBox="1"/>
          <p:nvPr/>
        </p:nvSpPr>
        <p:spPr>
          <a:xfrm>
            <a:off x="12769663" y="3081739"/>
            <a:ext cx="493553" cy="466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79" b="1" dirty="0">
                <a:latin typeface="Arial"/>
                <a:cs typeface="Arial"/>
              </a:rPr>
              <a:t>…</a:t>
            </a:r>
          </a:p>
        </p:txBody>
      </p:sp>
      <p:cxnSp>
        <p:nvCxnSpPr>
          <p:cNvPr id="728" name="Straight Arrow Connector 727"/>
          <p:cNvCxnSpPr>
            <a:stCxn id="802" idx="3"/>
            <a:endCxn id="834" idx="1"/>
          </p:cNvCxnSpPr>
          <p:nvPr/>
        </p:nvCxnSpPr>
        <p:spPr>
          <a:xfrm>
            <a:off x="6531868" y="3395270"/>
            <a:ext cx="501578" cy="5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0" name="TextBox 729"/>
          <p:cNvSpPr txBox="1"/>
          <p:nvPr/>
        </p:nvSpPr>
        <p:spPr>
          <a:xfrm>
            <a:off x="6539172" y="3462149"/>
            <a:ext cx="48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/>
                <a:cs typeface="Arial"/>
              </a:rPr>
              <a:t>RT</a:t>
            </a:r>
          </a:p>
        </p:txBody>
      </p:sp>
      <p:sp>
        <p:nvSpPr>
          <p:cNvPr id="731" name="TextBox 730"/>
          <p:cNvSpPr txBox="1"/>
          <p:nvPr/>
        </p:nvSpPr>
        <p:spPr>
          <a:xfrm>
            <a:off x="5008462" y="4655215"/>
            <a:ext cx="1523405" cy="574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7" dirty="0">
                <a:latin typeface="Arial"/>
                <a:cs typeface="Arial"/>
              </a:rPr>
              <a:t>forced choice 4</a:t>
            </a:r>
          </a:p>
        </p:txBody>
      </p:sp>
      <p:sp>
        <p:nvSpPr>
          <p:cNvPr id="732" name="TextBox 731"/>
          <p:cNvSpPr txBox="1"/>
          <p:nvPr/>
        </p:nvSpPr>
        <p:spPr>
          <a:xfrm>
            <a:off x="2998807" y="4654011"/>
            <a:ext cx="1523405" cy="574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7" dirty="0">
                <a:latin typeface="Arial"/>
                <a:cs typeface="Arial"/>
              </a:rPr>
              <a:t>forced choice 1</a:t>
            </a:r>
          </a:p>
        </p:txBody>
      </p:sp>
      <p:grpSp>
        <p:nvGrpSpPr>
          <p:cNvPr id="733" name="Group 732"/>
          <p:cNvGrpSpPr/>
          <p:nvPr/>
        </p:nvGrpSpPr>
        <p:grpSpPr>
          <a:xfrm>
            <a:off x="9156453" y="2142180"/>
            <a:ext cx="1523405" cy="2506180"/>
            <a:chOff x="15017452" y="1939518"/>
            <a:chExt cx="3021625" cy="4970928"/>
          </a:xfrm>
        </p:grpSpPr>
        <p:sp>
          <p:nvSpPr>
            <p:cNvPr id="737" name="TextBox 736"/>
            <p:cNvSpPr txBox="1"/>
            <p:nvPr/>
          </p:nvSpPr>
          <p:spPr>
            <a:xfrm>
              <a:off x="16339983" y="2715578"/>
              <a:ext cx="363404" cy="462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92" dirty="0"/>
                <a:t>+</a:t>
              </a:r>
            </a:p>
          </p:txBody>
        </p:sp>
        <p:sp>
          <p:nvSpPr>
            <p:cNvPr id="738" name="Rounded Rectangle 737"/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2"/>
            </a:p>
          </p:txBody>
        </p:sp>
        <p:grpSp>
          <p:nvGrpSpPr>
            <p:cNvPr id="739" name="Group 738"/>
            <p:cNvGrpSpPr/>
            <p:nvPr/>
          </p:nvGrpSpPr>
          <p:grpSpPr>
            <a:xfrm flipH="1">
              <a:off x="15218629" y="3074185"/>
              <a:ext cx="472519" cy="288949"/>
              <a:chOff x="6044049" y="2088963"/>
              <a:chExt cx="472519" cy="288949"/>
            </a:xfrm>
            <a:solidFill>
              <a:srgbClr val="800000"/>
            </a:solidFill>
          </p:grpSpPr>
          <p:cxnSp>
            <p:nvCxnSpPr>
              <p:cNvPr id="767" name="Straight Connector 766"/>
              <p:cNvCxnSpPr/>
              <p:nvPr/>
            </p:nvCxnSpPr>
            <p:spPr>
              <a:xfrm>
                <a:off x="6044049" y="2088963"/>
                <a:ext cx="351064" cy="174649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8" name="Oval 767"/>
              <p:cNvSpPr>
                <a:spLocks noChangeAspect="1"/>
              </p:cNvSpPr>
              <p:nvPr/>
            </p:nvSpPr>
            <p:spPr>
              <a:xfrm>
                <a:off x="6287968" y="2149312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92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40" name="Group 739"/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765" name="Straight Connector 764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6" name="Oval 765"/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92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41" name="Group 740"/>
            <p:cNvGrpSpPr/>
            <p:nvPr/>
          </p:nvGrpSpPr>
          <p:grpSpPr>
            <a:xfrm>
              <a:off x="15706364" y="2150190"/>
              <a:ext cx="548640" cy="4562615"/>
              <a:chOff x="7322459" y="1329102"/>
              <a:chExt cx="548640" cy="4562615"/>
            </a:xfrm>
          </p:grpSpPr>
          <p:grpSp>
            <p:nvGrpSpPr>
              <p:cNvPr id="754" name="Group 753"/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757" name="TextBox 756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192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758" name="TextBox 757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192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759" name="TextBox 758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192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760" name="TextBox 759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66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60</a:t>
                  </a:r>
                </a:p>
              </p:txBody>
            </p:sp>
            <p:sp>
              <p:nvSpPr>
                <p:cNvPr id="761" name="TextBox 760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66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63</a:t>
                  </a:r>
                </a:p>
              </p:txBody>
            </p:sp>
            <p:sp>
              <p:nvSpPr>
                <p:cNvPr id="762" name="TextBox 761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63" name="TextBox 762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64" name="TextBox 763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755" name="TextBox 754"/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192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756" name="TextBox 755"/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192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42" name="Group 741"/>
            <p:cNvGrpSpPr/>
            <p:nvPr/>
          </p:nvGrpSpPr>
          <p:grpSpPr>
            <a:xfrm>
              <a:off x="16795192" y="2150190"/>
              <a:ext cx="548640" cy="4557291"/>
              <a:chOff x="8411287" y="1329102"/>
              <a:chExt cx="548640" cy="4557291"/>
            </a:xfrm>
          </p:grpSpPr>
          <p:grpSp>
            <p:nvGrpSpPr>
              <p:cNvPr id="743" name="Group 742"/>
              <p:cNvGrpSpPr/>
              <p:nvPr/>
            </p:nvGrpSpPr>
            <p:grpSpPr>
              <a:xfrm>
                <a:off x="8411287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746" name="TextBox 745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66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61</a:t>
                  </a:r>
                </a:p>
              </p:txBody>
            </p:sp>
            <p:sp>
              <p:nvSpPr>
                <p:cNvPr id="747" name="TextBox 746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66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46</a:t>
                  </a:r>
                </a:p>
              </p:txBody>
            </p:sp>
            <p:sp>
              <p:nvSpPr>
                <p:cNvPr id="748" name="TextBox 747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66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58</a:t>
                  </a:r>
                </a:p>
              </p:txBody>
            </p:sp>
            <p:sp>
              <p:nvSpPr>
                <p:cNvPr id="749" name="TextBox 748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192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750" name="TextBox 749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192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751" name="TextBox 750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52" name="TextBox 751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53" name="TextBox 752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744" name="TextBox 743"/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192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745" name="TextBox 744"/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192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cxnSp>
        <p:nvCxnSpPr>
          <p:cNvPr id="734" name="Straight Arrow Connector 733"/>
          <p:cNvCxnSpPr/>
          <p:nvPr/>
        </p:nvCxnSpPr>
        <p:spPr>
          <a:xfrm>
            <a:off x="8556850" y="3389620"/>
            <a:ext cx="607297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6" name="TextBox 735"/>
          <p:cNvSpPr txBox="1"/>
          <p:nvPr/>
        </p:nvSpPr>
        <p:spPr>
          <a:xfrm>
            <a:off x="9171450" y="4655215"/>
            <a:ext cx="1523405" cy="326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7" dirty="0">
                <a:latin typeface="Arial"/>
                <a:cs typeface="Arial"/>
              </a:rPr>
              <a:t>outcome 1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AF059090-C3AB-47AA-ACAD-EECF3FF08D9B}"/>
              </a:ext>
            </a:extLst>
          </p:cNvPr>
          <p:cNvGrpSpPr/>
          <p:nvPr/>
        </p:nvGrpSpPr>
        <p:grpSpPr>
          <a:xfrm>
            <a:off x="11194052" y="2142180"/>
            <a:ext cx="1523405" cy="2506180"/>
            <a:chOff x="15017452" y="1939518"/>
            <a:chExt cx="3021625" cy="4970928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70DA6B1-03D7-44DE-8020-E0779A2D9E2F}"/>
                </a:ext>
              </a:extLst>
            </p:cNvPr>
            <p:cNvSpPr txBox="1"/>
            <p:nvPr/>
          </p:nvSpPr>
          <p:spPr>
            <a:xfrm>
              <a:off x="16339983" y="2715578"/>
              <a:ext cx="363404" cy="462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92" dirty="0"/>
                <a:t>+</a:t>
              </a:r>
            </a:p>
          </p:txBody>
        </p:sp>
        <p:sp>
          <p:nvSpPr>
            <p:cNvPr id="149" name="Rounded Rectangle 737">
              <a:extLst>
                <a:ext uri="{FF2B5EF4-FFF2-40B4-BE49-F238E27FC236}">
                  <a16:creationId xmlns:a16="http://schemas.microsoft.com/office/drawing/2014/main" id="{840D7D99-EE66-4CA8-96A5-5B069CD6BEAB}"/>
                </a:ext>
              </a:extLst>
            </p:cNvPr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2"/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6CDB4DDC-785D-4CB5-9D37-398F01571B47}"/>
                </a:ext>
              </a:extLst>
            </p:cNvPr>
            <p:cNvGrpSpPr/>
            <p:nvPr/>
          </p:nvGrpSpPr>
          <p:grpSpPr>
            <a:xfrm flipH="1">
              <a:off x="15218629" y="3074185"/>
              <a:ext cx="472519" cy="288949"/>
              <a:chOff x="6044049" y="2088963"/>
              <a:chExt cx="472519" cy="288949"/>
            </a:xfrm>
            <a:solidFill>
              <a:srgbClr val="800000"/>
            </a:solidFill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E80601EA-71BF-4DF1-A4EC-2062462D0997}"/>
                  </a:ext>
                </a:extLst>
              </p:cNvPr>
              <p:cNvCxnSpPr/>
              <p:nvPr/>
            </p:nvCxnSpPr>
            <p:spPr>
              <a:xfrm>
                <a:off x="6044049" y="2088963"/>
                <a:ext cx="351064" cy="174649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2DD216BE-FBFD-4670-A413-143DF6F11D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87968" y="2149312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92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7D1F6082-F193-4B48-AAFB-799514EEA323}"/>
                </a:ext>
              </a:extLst>
            </p:cNvPr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9C3431B1-7338-41C7-95EE-76F5BE28928A}"/>
                  </a:ext>
                </a:extLst>
              </p:cNvPr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FE472BFC-6BB1-4658-A2A1-846F484B79CA}"/>
                  </a:ext>
                </a:extLst>
              </p:cNvPr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92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CB55D94-40F5-4C0A-9AA8-B1F53B2AD45A}"/>
                </a:ext>
              </a:extLst>
            </p:cNvPr>
            <p:cNvGrpSpPr/>
            <p:nvPr/>
          </p:nvGrpSpPr>
          <p:grpSpPr>
            <a:xfrm>
              <a:off x="15706364" y="2150190"/>
              <a:ext cx="548640" cy="4562615"/>
              <a:chOff x="7322459" y="1329102"/>
              <a:chExt cx="548640" cy="4562615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D883F257-F9BC-444A-BA18-70FC62D00E25}"/>
                  </a:ext>
                </a:extLst>
              </p:cNvPr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271C3B8B-1D1A-4886-8630-FB4A15BC4B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192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EE9780A8-47F7-447E-8DC3-28C325D35BA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192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D2E9336C-5E8B-4F45-A16C-C8847511AD2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192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1903256C-F264-4B57-BDA6-C2F201FC102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66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60</a:t>
                  </a:r>
                </a:p>
              </p:txBody>
            </p:sp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717652E3-0DA3-4917-BB46-48741535805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66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63</a:t>
                  </a:r>
                </a:p>
              </p:txBody>
            </p:sp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A1865027-4E80-4045-B145-1EC0B4A884B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477B0C15-E1F1-4B01-BDE9-AC69C02F434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957782C5-CEB7-44F8-8075-0DEBEDE3262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66B234D4-AED8-47E1-83D2-F1459CCE25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192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2764E053-311A-45E0-8F0A-3DB93D73FB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192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4B66B8C4-A722-4E1B-A5BF-22A0CD779635}"/>
                </a:ext>
              </a:extLst>
            </p:cNvPr>
            <p:cNvGrpSpPr/>
            <p:nvPr/>
          </p:nvGrpSpPr>
          <p:grpSpPr>
            <a:xfrm>
              <a:off x="16795192" y="2150190"/>
              <a:ext cx="548640" cy="4557291"/>
              <a:chOff x="8411287" y="1329102"/>
              <a:chExt cx="548640" cy="4557291"/>
            </a:xfrm>
          </p:grpSpPr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20A75533-9AFC-44DD-80FC-B80CFAE46AD5}"/>
                  </a:ext>
                </a:extLst>
              </p:cNvPr>
              <p:cNvGrpSpPr/>
              <p:nvPr/>
            </p:nvGrpSpPr>
            <p:grpSpPr>
              <a:xfrm>
                <a:off x="8411287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8E1B43A6-4634-422D-8795-4C000508E46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66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61</a:t>
                  </a: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EF49FA9D-5755-477A-A30A-7CEB091D117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66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46</a:t>
                  </a:r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FCF4A107-7B36-4DE9-B43E-0411A36A538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66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58</a:t>
                  </a:r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28C49936-CBD1-4FD0-93F0-485EB3D0595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192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4F2C5FF2-F95A-4535-B34C-79669DA88A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192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A7B98445-210C-4275-8F2E-843CA6058C4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5707DBE4-5C8D-4312-8BCE-5A48773346A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EDB61B5E-7E06-4030-BAE6-1A3C5D975C3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D41B344-06E5-4D12-931C-DCFD94CC3C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192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8F22003-14CC-41BD-B402-9438D2056F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192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3D9A3F2E-C789-461D-AF79-904248BD1F9A}"/>
              </a:ext>
            </a:extLst>
          </p:cNvPr>
          <p:cNvSpPr txBox="1"/>
          <p:nvPr/>
        </p:nvSpPr>
        <p:spPr>
          <a:xfrm>
            <a:off x="11209049" y="4655215"/>
            <a:ext cx="1523405" cy="385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7" dirty="0">
                <a:latin typeface="Arial"/>
                <a:cs typeface="Arial"/>
              </a:rPr>
              <a:t>outcome 2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AD19CAF-CDF8-4E7D-8856-122DC1D8ADBC}"/>
              </a:ext>
            </a:extLst>
          </p:cNvPr>
          <p:cNvSpPr txBox="1"/>
          <p:nvPr/>
        </p:nvSpPr>
        <p:spPr>
          <a:xfrm>
            <a:off x="10700693" y="3406572"/>
            <a:ext cx="48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/>
                <a:cs typeface="Arial"/>
              </a:rPr>
              <a:t>RT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0CF62080-30D0-488B-BB3A-166539961D58}"/>
              </a:ext>
            </a:extLst>
          </p:cNvPr>
          <p:cNvCxnSpPr/>
          <p:nvPr/>
        </p:nvCxnSpPr>
        <p:spPr>
          <a:xfrm>
            <a:off x="10688182" y="3389620"/>
            <a:ext cx="607297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EA219FB8-9787-498F-8F6E-2EBF6395F113}"/>
              </a:ext>
            </a:extLst>
          </p:cNvPr>
          <p:cNvSpPr txBox="1"/>
          <p:nvPr/>
        </p:nvSpPr>
        <p:spPr>
          <a:xfrm>
            <a:off x="1038313" y="4655215"/>
            <a:ext cx="1523405" cy="385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7" dirty="0">
                <a:latin typeface="Arial"/>
                <a:cs typeface="Arial"/>
              </a:rPr>
              <a:t>Horizon cue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936FAC6-2086-4D6A-99F6-8C23DE106F59}"/>
              </a:ext>
            </a:extLst>
          </p:cNvPr>
          <p:cNvSpPr txBox="1"/>
          <p:nvPr/>
        </p:nvSpPr>
        <p:spPr>
          <a:xfrm>
            <a:off x="1690093" y="2533444"/>
            <a:ext cx="183216" cy="23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92" dirty="0"/>
              <a:t>+</a:t>
            </a:r>
          </a:p>
        </p:txBody>
      </p:sp>
      <p:sp>
        <p:nvSpPr>
          <p:cNvPr id="185" name="Rounded Rectangle 737">
            <a:extLst>
              <a:ext uri="{FF2B5EF4-FFF2-40B4-BE49-F238E27FC236}">
                <a16:creationId xmlns:a16="http://schemas.microsoft.com/office/drawing/2014/main" id="{CEDA00E4-001F-47EF-AF5B-361EB272421A}"/>
              </a:ext>
            </a:extLst>
          </p:cNvPr>
          <p:cNvSpPr/>
          <p:nvPr/>
        </p:nvSpPr>
        <p:spPr>
          <a:xfrm>
            <a:off x="1023316" y="2142180"/>
            <a:ext cx="1523405" cy="2506180"/>
          </a:xfrm>
          <a:prstGeom prst="roundRect">
            <a:avLst>
              <a:gd name="adj" fmla="val 8020"/>
            </a:avLst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2"/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3F6B16DD-AEB5-4BFD-9D3E-567B5091A072}"/>
              </a:ext>
            </a:extLst>
          </p:cNvPr>
          <p:cNvGrpSpPr/>
          <p:nvPr/>
        </p:nvGrpSpPr>
        <p:grpSpPr>
          <a:xfrm flipH="1">
            <a:off x="1124743" y="2714242"/>
            <a:ext cx="238229" cy="145679"/>
            <a:chOff x="6044049" y="2088963"/>
            <a:chExt cx="472519" cy="288949"/>
          </a:xfrm>
          <a:solidFill>
            <a:srgbClr val="800000"/>
          </a:solidFill>
        </p:grpSpPr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B8D24962-E9C3-4865-BC29-1E1F611A7569}"/>
                </a:ext>
              </a:extLst>
            </p:cNvPr>
            <p:cNvCxnSpPr/>
            <p:nvPr/>
          </p:nvCxnSpPr>
          <p:spPr>
            <a:xfrm>
              <a:off x="6044049" y="2088963"/>
              <a:ext cx="351064" cy="174649"/>
            </a:xfrm>
            <a:prstGeom prst="line">
              <a:avLst/>
            </a:prstGeom>
            <a:grpFill/>
            <a:ln w="57150" cmpd="sng"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05006185-B4D2-421C-9E63-00548073F3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7968" y="2149312"/>
              <a:ext cx="228600" cy="228600"/>
            </a:xfrm>
            <a:prstGeom prst="ellipse">
              <a:avLst/>
            </a:prstGeom>
            <a:grpFill/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2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0C0E26B-BE91-4648-B2C1-D3E42268DE43}"/>
              </a:ext>
            </a:extLst>
          </p:cNvPr>
          <p:cNvGrpSpPr/>
          <p:nvPr/>
        </p:nvGrpSpPr>
        <p:grpSpPr>
          <a:xfrm>
            <a:off x="2195305" y="2534705"/>
            <a:ext cx="238228" cy="178098"/>
            <a:chOff x="6044051" y="1735710"/>
            <a:chExt cx="472517" cy="353252"/>
          </a:xfrm>
          <a:solidFill>
            <a:srgbClr val="000090"/>
          </a:solidFill>
        </p:grpSpPr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4B1AEE2A-FC23-4F96-8595-F7E53E4EA1CE}"/>
                </a:ext>
              </a:extLst>
            </p:cNvPr>
            <p:cNvCxnSpPr/>
            <p:nvPr/>
          </p:nvCxnSpPr>
          <p:spPr>
            <a:xfrm flipV="1">
              <a:off x="6044051" y="1862549"/>
              <a:ext cx="341412" cy="226413"/>
            </a:xfrm>
            <a:prstGeom prst="line">
              <a:avLst/>
            </a:prstGeom>
            <a:grpFill/>
            <a:ln w="57150" cmpd="sng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375E64BC-4791-49CB-86FF-4EBB716DF722}"/>
                </a:ext>
              </a:extLst>
            </p:cNvPr>
            <p:cNvSpPr/>
            <p:nvPr/>
          </p:nvSpPr>
          <p:spPr>
            <a:xfrm>
              <a:off x="6287968" y="1735710"/>
              <a:ext cx="228600" cy="228600"/>
            </a:xfrm>
            <a:prstGeom prst="ellipse">
              <a:avLst/>
            </a:prstGeom>
            <a:grpFill/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2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D4E3DDB-623C-4117-968C-5DA67BB14954}"/>
              </a:ext>
            </a:extLst>
          </p:cNvPr>
          <p:cNvGrpSpPr/>
          <p:nvPr/>
        </p:nvGrpSpPr>
        <p:grpSpPr>
          <a:xfrm>
            <a:off x="1370643" y="2248394"/>
            <a:ext cx="276606" cy="2300322"/>
            <a:chOff x="7322459" y="1329102"/>
            <a:chExt cx="548640" cy="4562615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4B0B364D-C70C-4FA0-A787-F298AFD66B23}"/>
                </a:ext>
              </a:extLst>
            </p:cNvPr>
            <p:cNvGrpSpPr/>
            <p:nvPr/>
          </p:nvGrpSpPr>
          <p:grpSpPr>
            <a:xfrm>
              <a:off x="7322459" y="1329102"/>
              <a:ext cx="548640" cy="3657600"/>
              <a:chOff x="2046576" y="1165086"/>
              <a:chExt cx="548640" cy="3657600"/>
            </a:xfrm>
          </p:grpSpPr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715E7E0A-D942-4162-BCAC-F90F5B1C4A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192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1F787420-4730-49C9-8F58-C1CF40FE72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192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180DE866-937D-4BD0-A837-BD34F92BDF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192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FE61FDF5-94E5-49CC-9A5B-923F23F808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66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ECB49722-44C7-4E8D-92E4-3C5CC1C895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66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9556AC7C-2A42-4332-ACA9-6FE5E4C349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34510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192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43301366-9B00-474E-B0E8-3B2416DD7B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39082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192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3B661E6C-AD83-45A3-B00F-E99BDAFDE7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43654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192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56169C00-C649-44E9-8233-D1ECA9947A96}"/>
                </a:ext>
              </a:extLst>
            </p:cNvPr>
            <p:cNvSpPr txBox="1">
              <a:spLocks/>
            </p:cNvSpPr>
            <p:nvPr/>
          </p:nvSpPr>
          <p:spPr>
            <a:xfrm>
              <a:off x="7322459" y="4977317"/>
              <a:ext cx="548640" cy="457200"/>
            </a:xfrm>
            <a:prstGeom prst="rect">
              <a:avLst/>
            </a:prstGeom>
            <a:solidFill>
              <a:srgbClr val="FFFFFF"/>
            </a:solidFill>
            <a:ln w="571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1192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9CCEFCBE-FA39-4FBD-9D99-9033009318F7}"/>
                </a:ext>
              </a:extLst>
            </p:cNvPr>
            <p:cNvSpPr txBox="1">
              <a:spLocks/>
            </p:cNvSpPr>
            <p:nvPr/>
          </p:nvSpPr>
          <p:spPr>
            <a:xfrm>
              <a:off x="7322459" y="5434517"/>
              <a:ext cx="548640" cy="457200"/>
            </a:xfrm>
            <a:prstGeom prst="rect">
              <a:avLst/>
            </a:prstGeom>
            <a:noFill/>
            <a:ln w="571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1192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BE9C5D98-8FC1-40ED-99FE-7AADEB887338}"/>
              </a:ext>
            </a:extLst>
          </p:cNvPr>
          <p:cNvGrpSpPr/>
          <p:nvPr/>
        </p:nvGrpSpPr>
        <p:grpSpPr>
          <a:xfrm>
            <a:off x="1919595" y="2248394"/>
            <a:ext cx="276606" cy="2297638"/>
            <a:chOff x="8411287" y="1329102"/>
            <a:chExt cx="548640" cy="4557291"/>
          </a:xfrm>
        </p:grpSpPr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7ECDB707-9807-4B2C-845C-5686A3DD403A}"/>
                </a:ext>
              </a:extLst>
            </p:cNvPr>
            <p:cNvGrpSpPr/>
            <p:nvPr/>
          </p:nvGrpSpPr>
          <p:grpSpPr>
            <a:xfrm>
              <a:off x="8411287" y="1329102"/>
              <a:ext cx="548640" cy="3657600"/>
              <a:chOff x="2046576" y="1165086"/>
              <a:chExt cx="548640" cy="3657600"/>
            </a:xfrm>
          </p:grpSpPr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2526A933-3780-49D5-9E60-0C7871CAD7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66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5177EEA2-23ED-461C-A091-BC297BBCE9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66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D82FA051-6A01-40D8-810E-5634FFA36A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66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E6B02A8D-24C6-4152-8F4D-C9D23A8B8E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192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57C2280C-6436-44CA-A3D6-31DBF9C8A6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192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F0E600A8-B424-4E7B-8911-0CF50A9B5B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34510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192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9196E09F-62FF-4CF1-B4DB-44F5984DC1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39082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192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22E334F3-4DFB-460E-AA43-9323FA4B76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43654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192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CC6A3B2F-368B-4A72-A219-063B32DD9BE9}"/>
                </a:ext>
              </a:extLst>
            </p:cNvPr>
            <p:cNvSpPr txBox="1">
              <a:spLocks/>
            </p:cNvSpPr>
            <p:nvPr/>
          </p:nvSpPr>
          <p:spPr>
            <a:xfrm>
              <a:off x="8411287" y="4971993"/>
              <a:ext cx="548640" cy="457200"/>
            </a:xfrm>
            <a:prstGeom prst="rect">
              <a:avLst/>
            </a:prstGeom>
            <a:noFill/>
            <a:ln w="571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1192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B6CB8620-81B1-4FD5-97B5-541688351A17}"/>
                </a:ext>
              </a:extLst>
            </p:cNvPr>
            <p:cNvSpPr txBox="1">
              <a:spLocks/>
            </p:cNvSpPr>
            <p:nvPr/>
          </p:nvSpPr>
          <p:spPr>
            <a:xfrm>
              <a:off x="8411287" y="5429193"/>
              <a:ext cx="548640" cy="457200"/>
            </a:xfrm>
            <a:prstGeom prst="rect">
              <a:avLst/>
            </a:prstGeom>
            <a:noFill/>
            <a:ln w="571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1192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B2A66FA-FDAC-46EC-AED8-A2874C71CCFF}"/>
              </a:ext>
            </a:extLst>
          </p:cNvPr>
          <p:cNvCxnSpPr>
            <a:cxnSpLocks/>
          </p:cNvCxnSpPr>
          <p:nvPr/>
        </p:nvCxnSpPr>
        <p:spPr>
          <a:xfrm>
            <a:off x="2561718" y="3429000"/>
            <a:ext cx="463480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29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roup 719"/>
          <p:cNvGrpSpPr/>
          <p:nvPr/>
        </p:nvGrpSpPr>
        <p:grpSpPr>
          <a:xfrm>
            <a:off x="3929926" y="2065170"/>
            <a:ext cx="1800177" cy="2961502"/>
            <a:chOff x="15017452" y="1939518"/>
            <a:chExt cx="3021625" cy="4970928"/>
          </a:xfrm>
        </p:grpSpPr>
        <p:sp>
          <p:nvSpPr>
            <p:cNvPr id="801" name="TextBox 800"/>
            <p:cNvSpPr txBox="1"/>
            <p:nvPr/>
          </p:nvSpPr>
          <p:spPr>
            <a:xfrm>
              <a:off x="16339983" y="2715578"/>
              <a:ext cx="363404" cy="462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92" dirty="0"/>
                <a:t>+</a:t>
              </a:r>
            </a:p>
          </p:txBody>
        </p:sp>
        <p:sp>
          <p:nvSpPr>
            <p:cNvPr id="802" name="Rounded Rectangle 801"/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2"/>
            </a:p>
          </p:txBody>
        </p:sp>
        <p:grpSp>
          <p:nvGrpSpPr>
            <p:cNvPr id="803" name="Group 802"/>
            <p:cNvGrpSpPr/>
            <p:nvPr/>
          </p:nvGrpSpPr>
          <p:grpSpPr>
            <a:xfrm flipH="1">
              <a:off x="15218629" y="3074185"/>
              <a:ext cx="472517" cy="270103"/>
              <a:chOff x="6044051" y="2088963"/>
              <a:chExt cx="472517" cy="270103"/>
            </a:xfrm>
            <a:solidFill>
              <a:srgbClr val="800000"/>
            </a:solidFill>
          </p:grpSpPr>
          <p:cxnSp>
            <p:nvCxnSpPr>
              <p:cNvPr id="831" name="Straight Connector 830"/>
              <p:cNvCxnSpPr>
                <a:cxnSpLocks/>
              </p:cNvCxnSpPr>
              <p:nvPr/>
            </p:nvCxnSpPr>
            <p:spPr>
              <a:xfrm>
                <a:off x="6044051" y="2088963"/>
                <a:ext cx="341412" cy="156316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2" name="Oval 831"/>
              <p:cNvSpPr>
                <a:spLocks noChangeAspect="1"/>
              </p:cNvSpPr>
              <p:nvPr/>
            </p:nvSpPr>
            <p:spPr>
              <a:xfrm>
                <a:off x="6287968" y="2130466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92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04" name="Group 803"/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829" name="Straight Connector 828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0" name="Oval 829"/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92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05" name="Group 804"/>
            <p:cNvGrpSpPr/>
            <p:nvPr/>
          </p:nvGrpSpPr>
          <p:grpSpPr>
            <a:xfrm>
              <a:off x="15706364" y="2150190"/>
              <a:ext cx="548640" cy="4562615"/>
              <a:chOff x="7322459" y="1329102"/>
              <a:chExt cx="548640" cy="4562615"/>
            </a:xfrm>
          </p:grpSpPr>
          <p:grpSp>
            <p:nvGrpSpPr>
              <p:cNvPr id="818" name="Group 817"/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821" name="TextBox 820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192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22" name="TextBox 821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192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23" name="TextBox 822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192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24" name="TextBox 823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66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60</a:t>
                  </a:r>
                </a:p>
              </p:txBody>
            </p:sp>
            <p:sp>
              <p:nvSpPr>
                <p:cNvPr id="825" name="TextBox 824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26" name="TextBox 825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27" name="TextBox 826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28" name="TextBox 827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819" name="TextBox 818"/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192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20" name="TextBox 819"/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192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06" name="Group 805"/>
            <p:cNvGrpSpPr/>
            <p:nvPr/>
          </p:nvGrpSpPr>
          <p:grpSpPr>
            <a:xfrm>
              <a:off x="16795192" y="2150190"/>
              <a:ext cx="548640" cy="4557291"/>
              <a:chOff x="8411287" y="1329102"/>
              <a:chExt cx="548640" cy="4557291"/>
            </a:xfrm>
          </p:grpSpPr>
          <p:grpSp>
            <p:nvGrpSpPr>
              <p:cNvPr id="807" name="Group 806"/>
              <p:cNvGrpSpPr/>
              <p:nvPr/>
            </p:nvGrpSpPr>
            <p:grpSpPr>
              <a:xfrm>
                <a:off x="8411287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810" name="TextBox 809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66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61</a:t>
                  </a:r>
                </a:p>
              </p:txBody>
            </p:sp>
            <p:sp>
              <p:nvSpPr>
                <p:cNvPr id="811" name="TextBox 810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66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46</a:t>
                  </a:r>
                </a:p>
              </p:txBody>
            </p:sp>
            <p:sp>
              <p:nvSpPr>
                <p:cNvPr id="812" name="TextBox 811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66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58</a:t>
                  </a:r>
                </a:p>
              </p:txBody>
            </p:sp>
            <p:sp>
              <p:nvSpPr>
                <p:cNvPr id="813" name="TextBox 812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192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814" name="TextBox 813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15" name="TextBox 814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16" name="TextBox 815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17" name="TextBox 816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808" name="TextBox 807"/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192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09" name="TextBox 808"/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192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sp>
        <p:nvSpPr>
          <p:cNvPr id="722" name="TextBox 721"/>
          <p:cNvSpPr txBox="1"/>
          <p:nvPr/>
        </p:nvSpPr>
        <p:spPr>
          <a:xfrm>
            <a:off x="3346705" y="3236458"/>
            <a:ext cx="583221" cy="550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79"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723" name="TextBox 722"/>
          <p:cNvSpPr txBox="1"/>
          <p:nvPr/>
        </p:nvSpPr>
        <p:spPr>
          <a:xfrm>
            <a:off x="5189546" y="1344191"/>
            <a:ext cx="4183577" cy="385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7" dirty="0">
                <a:latin typeface="Arial"/>
                <a:cs typeface="Arial"/>
              </a:rPr>
              <a:t>repeated trials</a:t>
            </a:r>
          </a:p>
        </p:txBody>
      </p:sp>
      <p:sp>
        <p:nvSpPr>
          <p:cNvPr id="724" name="Right Brace 723"/>
          <p:cNvSpPr/>
          <p:nvPr/>
        </p:nvSpPr>
        <p:spPr>
          <a:xfrm rot="16200000">
            <a:off x="7143852" y="-628628"/>
            <a:ext cx="274967" cy="4944533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72"/>
          </a:p>
        </p:txBody>
      </p:sp>
      <p:sp>
        <p:nvSpPr>
          <p:cNvPr id="725" name="TextBox 724"/>
          <p:cNvSpPr txBox="1"/>
          <p:nvPr/>
        </p:nvSpPr>
        <p:spPr>
          <a:xfrm>
            <a:off x="6322807" y="5026673"/>
            <a:ext cx="1800177" cy="385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7" dirty="0">
                <a:latin typeface="Arial"/>
                <a:cs typeface="Arial"/>
              </a:rPr>
              <a:t>Game #40</a:t>
            </a:r>
          </a:p>
        </p:txBody>
      </p:sp>
      <p:sp>
        <p:nvSpPr>
          <p:cNvPr id="726" name="TextBox 725"/>
          <p:cNvSpPr txBox="1"/>
          <p:nvPr/>
        </p:nvSpPr>
        <p:spPr>
          <a:xfrm>
            <a:off x="10634757" y="3242822"/>
            <a:ext cx="583221" cy="550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79"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731" name="TextBox 730"/>
          <p:cNvSpPr txBox="1"/>
          <p:nvPr/>
        </p:nvSpPr>
        <p:spPr>
          <a:xfrm>
            <a:off x="3929925" y="5034772"/>
            <a:ext cx="1800177" cy="385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7" dirty="0">
                <a:latin typeface="Arial"/>
                <a:cs typeface="Arial"/>
              </a:rPr>
              <a:t>Game #20</a:t>
            </a:r>
          </a:p>
        </p:txBody>
      </p:sp>
      <p:sp>
        <p:nvSpPr>
          <p:cNvPr id="732" name="TextBox 731"/>
          <p:cNvSpPr txBox="1"/>
          <p:nvPr/>
        </p:nvSpPr>
        <p:spPr>
          <a:xfrm>
            <a:off x="1555157" y="5033350"/>
            <a:ext cx="1800177" cy="385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7" dirty="0">
                <a:latin typeface="Arial"/>
                <a:cs typeface="Arial"/>
              </a:rPr>
              <a:t>Game #1</a:t>
            </a:r>
          </a:p>
        </p:txBody>
      </p:sp>
      <p:sp>
        <p:nvSpPr>
          <p:cNvPr id="736" name="TextBox 735"/>
          <p:cNvSpPr txBox="1"/>
          <p:nvPr/>
        </p:nvSpPr>
        <p:spPr>
          <a:xfrm>
            <a:off x="8849243" y="5034772"/>
            <a:ext cx="1800177" cy="385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7" dirty="0">
                <a:latin typeface="Arial"/>
                <a:cs typeface="Arial"/>
              </a:rPr>
              <a:t>Game #100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FE7101E-BFE6-46F3-AEEF-C5C866F0285B}"/>
              </a:ext>
            </a:extLst>
          </p:cNvPr>
          <p:cNvSpPr txBox="1"/>
          <p:nvPr/>
        </p:nvSpPr>
        <p:spPr>
          <a:xfrm>
            <a:off x="5742310" y="3239916"/>
            <a:ext cx="583221" cy="550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79"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56E0C59-38C6-4C63-B23F-C1CC1A754F12}"/>
              </a:ext>
            </a:extLst>
          </p:cNvPr>
          <p:cNvSpPr txBox="1"/>
          <p:nvPr/>
        </p:nvSpPr>
        <p:spPr>
          <a:xfrm>
            <a:off x="8194503" y="3270525"/>
            <a:ext cx="583221" cy="550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79" b="1" dirty="0">
                <a:latin typeface="Arial"/>
                <a:cs typeface="Arial"/>
              </a:rPr>
              <a:t>…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A822A478-67C1-464F-9F1C-2D81281B7DF6}"/>
              </a:ext>
            </a:extLst>
          </p:cNvPr>
          <p:cNvGrpSpPr/>
          <p:nvPr/>
        </p:nvGrpSpPr>
        <p:grpSpPr>
          <a:xfrm>
            <a:off x="1542328" y="2059525"/>
            <a:ext cx="1800177" cy="2961502"/>
            <a:chOff x="15017452" y="1939518"/>
            <a:chExt cx="3021625" cy="4970928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94E6F90A-ED6A-4BE3-8A61-2A175AF568BC}"/>
                </a:ext>
              </a:extLst>
            </p:cNvPr>
            <p:cNvSpPr txBox="1"/>
            <p:nvPr/>
          </p:nvSpPr>
          <p:spPr>
            <a:xfrm>
              <a:off x="16339983" y="2715578"/>
              <a:ext cx="363404" cy="462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92" dirty="0"/>
                <a:t>+</a:t>
              </a:r>
            </a:p>
          </p:txBody>
        </p:sp>
        <p:sp>
          <p:nvSpPr>
            <p:cNvPr id="182" name="Rounded Rectangle 801">
              <a:extLst>
                <a:ext uri="{FF2B5EF4-FFF2-40B4-BE49-F238E27FC236}">
                  <a16:creationId xmlns:a16="http://schemas.microsoft.com/office/drawing/2014/main" id="{B38FB799-570F-48F4-BA7A-48922F5E3BA7}"/>
                </a:ext>
              </a:extLst>
            </p:cNvPr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2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56E75927-B57F-443B-A569-9A472402988A}"/>
                </a:ext>
              </a:extLst>
            </p:cNvPr>
            <p:cNvGrpSpPr/>
            <p:nvPr/>
          </p:nvGrpSpPr>
          <p:grpSpPr>
            <a:xfrm flipH="1">
              <a:off x="15218629" y="3074185"/>
              <a:ext cx="472517" cy="270103"/>
              <a:chOff x="6044051" y="2088963"/>
              <a:chExt cx="472517" cy="270103"/>
            </a:xfrm>
            <a:solidFill>
              <a:srgbClr val="800000"/>
            </a:solidFill>
          </p:grpSpPr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A9BA84EE-61E1-4A44-817A-C0F81D291170}"/>
                  </a:ext>
                </a:extLst>
              </p:cNvPr>
              <p:cNvCxnSpPr/>
              <p:nvPr/>
            </p:nvCxnSpPr>
            <p:spPr>
              <a:xfrm>
                <a:off x="6044051" y="2088963"/>
                <a:ext cx="341412" cy="156316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81A7ABDF-7EC3-4D24-98B1-10F1BCF6F3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87968" y="2130466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92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F353D8E0-67C1-4DC2-A62A-AC021B20AC8C}"/>
                </a:ext>
              </a:extLst>
            </p:cNvPr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106DB61E-5738-4343-A051-C050FAB5CB13}"/>
                  </a:ext>
                </a:extLst>
              </p:cNvPr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3271797C-0858-4E95-9603-205DFCC4DB1A}"/>
                  </a:ext>
                </a:extLst>
              </p:cNvPr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92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6CB0D0C8-95EB-4584-A12D-2CA1610AAE34}"/>
                </a:ext>
              </a:extLst>
            </p:cNvPr>
            <p:cNvGrpSpPr/>
            <p:nvPr/>
          </p:nvGrpSpPr>
          <p:grpSpPr>
            <a:xfrm>
              <a:off x="15706364" y="2150190"/>
              <a:ext cx="548640" cy="4562615"/>
              <a:chOff x="7322459" y="1329102"/>
              <a:chExt cx="548640" cy="4562615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2557CE49-6CD2-41BD-A24B-ABF102338A49}"/>
                  </a:ext>
                </a:extLst>
              </p:cNvPr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CEC5A9CB-1D36-4900-8C7F-39DFE8CE101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192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0AC9447E-8C4D-4F1D-BBF2-7DB7A94DD16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70</a:t>
                  </a:r>
                </a:p>
              </p:txBody>
            </p:sp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63BBD0E1-535C-4C87-B903-DDDA26B1D9B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192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C79E0EB6-D947-451C-BF72-CDCA4B9E3F0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66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75</a:t>
                  </a:r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AF33AA4A-C6D7-4575-9704-695A610DACF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7CED8C41-D2AD-4BBC-9FD9-1A637BBCA05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FD8B0C9B-9263-4679-A678-5D5F20F0808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40EF8B5E-CF09-49B7-AD9D-0C5AAF085E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C5420F86-B4C7-4F25-B544-9FBBE784F0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192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5B321B58-A7D7-4057-962C-BAACCA7023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192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EAB8B43D-8704-4532-A69F-7060A7C4F992}"/>
                </a:ext>
              </a:extLst>
            </p:cNvPr>
            <p:cNvGrpSpPr/>
            <p:nvPr/>
          </p:nvGrpSpPr>
          <p:grpSpPr>
            <a:xfrm>
              <a:off x="16795192" y="2150190"/>
              <a:ext cx="548640" cy="4557291"/>
              <a:chOff x="8411287" y="1329102"/>
              <a:chExt cx="548640" cy="4557291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BDB0BC3B-4BF1-4F39-A212-D4C08C968E12}"/>
                  </a:ext>
                </a:extLst>
              </p:cNvPr>
              <p:cNvGrpSpPr/>
              <p:nvPr/>
            </p:nvGrpSpPr>
            <p:grpSpPr>
              <a:xfrm>
                <a:off x="8411287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1B09A71-241F-4809-BEF8-AB4ECD721CC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1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66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83</a:t>
                  </a:r>
                </a:p>
              </p:txBody>
            </p:sp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C92F58FB-584A-4108-8C8B-A42EA447FD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190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74B4152F-628A-4D9B-AD33-58C2D21441F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66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78</a:t>
                  </a:r>
                </a:p>
              </p:txBody>
            </p:sp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116F4A38-2D11-4335-B382-56923812D56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536687"/>
                  <a:ext cx="548640" cy="457201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192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5E77380D-51C5-43DA-AD56-FF84724D501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08E04A9B-2B43-4789-8DB7-94132037C25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BEF1E718-70A7-4F0E-8225-350A6816DE3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63DC4838-566D-4992-9EB2-805570F0501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75E0D6AE-DDD4-4438-90F5-1683F9EC75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192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65D1FB0D-D1A7-4D6F-84EA-FFE4BFCCD9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192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2B550934-A05A-4CFA-8683-695F40C34C22}"/>
              </a:ext>
            </a:extLst>
          </p:cNvPr>
          <p:cNvGrpSpPr/>
          <p:nvPr/>
        </p:nvGrpSpPr>
        <p:grpSpPr>
          <a:xfrm>
            <a:off x="6317134" y="2071847"/>
            <a:ext cx="1800177" cy="2961502"/>
            <a:chOff x="15017452" y="1939518"/>
            <a:chExt cx="3021625" cy="4970928"/>
          </a:xfrm>
        </p:grpSpPr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EDE3209F-6860-49D2-9289-4B7FA4C49F9B}"/>
                </a:ext>
              </a:extLst>
            </p:cNvPr>
            <p:cNvSpPr txBox="1"/>
            <p:nvPr/>
          </p:nvSpPr>
          <p:spPr>
            <a:xfrm>
              <a:off x="16339983" y="2715578"/>
              <a:ext cx="363404" cy="462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92" dirty="0"/>
                <a:t>+</a:t>
              </a:r>
            </a:p>
          </p:txBody>
        </p:sp>
        <p:sp>
          <p:nvSpPr>
            <p:cNvPr id="248" name="Rounded Rectangle 801">
              <a:extLst>
                <a:ext uri="{FF2B5EF4-FFF2-40B4-BE49-F238E27FC236}">
                  <a16:creationId xmlns:a16="http://schemas.microsoft.com/office/drawing/2014/main" id="{5AD8EFE7-ECC3-4DF7-914C-9695665BFCB0}"/>
                </a:ext>
              </a:extLst>
            </p:cNvPr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2"/>
            </a:p>
          </p:txBody>
        </p: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F0F8F1F0-04B3-4FF0-A053-23B52C14D8AB}"/>
                </a:ext>
              </a:extLst>
            </p:cNvPr>
            <p:cNvGrpSpPr/>
            <p:nvPr/>
          </p:nvGrpSpPr>
          <p:grpSpPr>
            <a:xfrm>
              <a:off x="15706363" y="2150190"/>
              <a:ext cx="548640" cy="2286000"/>
              <a:chOff x="2046576" y="1165086"/>
              <a:chExt cx="548640" cy="2286000"/>
            </a:xfrm>
          </p:grpSpPr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CB990D0D-4F8E-4A8A-855D-7735534506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34</a:t>
                </a:r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1A946146-73DA-4144-BBA8-6A4327E212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29</a:t>
                </a: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F99A979A-920E-4C0E-89DD-5E26CFD692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192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42C3F961-ED7A-41D4-86A0-00FCD62092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19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FC373426-37D6-4219-AEA7-2F5C4C1ECD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192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C956F29E-FB38-4B66-8123-E147CA77D42D}"/>
                </a:ext>
              </a:extLst>
            </p:cNvPr>
            <p:cNvGrpSpPr/>
            <p:nvPr/>
          </p:nvGrpSpPr>
          <p:grpSpPr>
            <a:xfrm>
              <a:off x="16795191" y="2150190"/>
              <a:ext cx="548640" cy="2286000"/>
              <a:chOff x="2046576" y="1165086"/>
              <a:chExt cx="548640" cy="2286000"/>
            </a:xfrm>
          </p:grpSpPr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6119D840-B229-40FB-A68B-CC8F1E10B5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19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66B462A4-981F-4204-B378-B3391B0C04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19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3AA180C4-E840-401E-991B-FEE752F7BD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668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19</a:t>
                </a: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5ED9DE65-528E-48F7-9528-A37EEDB747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536686"/>
                <a:ext cx="548640" cy="457199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25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4C72CA81-6723-4E37-A3C9-AAD64CE5B5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192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2DEB0051-006B-41AF-B5ED-6062E4C2EE83}"/>
              </a:ext>
            </a:extLst>
          </p:cNvPr>
          <p:cNvGrpSpPr/>
          <p:nvPr/>
        </p:nvGrpSpPr>
        <p:grpSpPr>
          <a:xfrm>
            <a:off x="8828880" y="2059525"/>
            <a:ext cx="1800177" cy="2961502"/>
            <a:chOff x="15017452" y="1939518"/>
            <a:chExt cx="3021625" cy="4970928"/>
          </a:xfrm>
        </p:grpSpPr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30CC26BD-ABAB-4849-9466-08974EE04A1E}"/>
                </a:ext>
              </a:extLst>
            </p:cNvPr>
            <p:cNvSpPr txBox="1"/>
            <p:nvPr/>
          </p:nvSpPr>
          <p:spPr>
            <a:xfrm>
              <a:off x="16339983" y="2715578"/>
              <a:ext cx="363404" cy="462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92" dirty="0"/>
                <a:t>+</a:t>
              </a:r>
            </a:p>
          </p:txBody>
        </p:sp>
        <p:sp>
          <p:nvSpPr>
            <p:cNvPr id="314" name="Rounded Rectangle 801">
              <a:extLst>
                <a:ext uri="{FF2B5EF4-FFF2-40B4-BE49-F238E27FC236}">
                  <a16:creationId xmlns:a16="http://schemas.microsoft.com/office/drawing/2014/main" id="{6C2E71B4-8FA0-4143-8BA9-66B6BBD28B96}"/>
                </a:ext>
              </a:extLst>
            </p:cNvPr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2"/>
            </a:p>
          </p:txBody>
        </p: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F2E517EC-26F8-45CB-96FB-B67EE5F3EB52}"/>
                </a:ext>
              </a:extLst>
            </p:cNvPr>
            <p:cNvGrpSpPr/>
            <p:nvPr/>
          </p:nvGrpSpPr>
          <p:grpSpPr>
            <a:xfrm flipH="1">
              <a:off x="15218629" y="3074185"/>
              <a:ext cx="472517" cy="270103"/>
              <a:chOff x="6044051" y="2088963"/>
              <a:chExt cx="472517" cy="270103"/>
            </a:xfrm>
            <a:solidFill>
              <a:srgbClr val="800000"/>
            </a:solidFill>
          </p:grpSpPr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0BAE9695-8D87-4E75-9F1A-5D59CF643BF7}"/>
                  </a:ext>
                </a:extLst>
              </p:cNvPr>
              <p:cNvCxnSpPr/>
              <p:nvPr/>
            </p:nvCxnSpPr>
            <p:spPr>
              <a:xfrm>
                <a:off x="6044051" y="2088963"/>
                <a:ext cx="341412" cy="156316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9E1AB896-27E7-446F-A365-0463F20C87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87968" y="2130466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92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CCC2EC2B-465C-4225-8D40-154E6E4C8B58}"/>
                </a:ext>
              </a:extLst>
            </p:cNvPr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7CAC0704-D215-46BC-AB68-C6FF92718D63}"/>
                  </a:ext>
                </a:extLst>
              </p:cNvPr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8862A4C0-D56A-4F34-897B-7946C3BF16B9}"/>
                  </a:ext>
                </a:extLst>
              </p:cNvPr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92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77C1AB40-046A-417F-A8A3-882ACA2AA6B9}"/>
                </a:ext>
              </a:extLst>
            </p:cNvPr>
            <p:cNvGrpSpPr/>
            <p:nvPr/>
          </p:nvGrpSpPr>
          <p:grpSpPr>
            <a:xfrm>
              <a:off x="15706364" y="2150190"/>
              <a:ext cx="548640" cy="4562615"/>
              <a:chOff x="7322459" y="1329102"/>
              <a:chExt cx="548640" cy="4562615"/>
            </a:xfrm>
          </p:grpSpPr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38252B48-0239-46E0-BCDB-1AD0A7D4BABB}"/>
                  </a:ext>
                </a:extLst>
              </p:cNvPr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333" name="TextBox 332">
                  <a:extLst>
                    <a:ext uri="{FF2B5EF4-FFF2-40B4-BE49-F238E27FC236}">
                      <a16:creationId xmlns:a16="http://schemas.microsoft.com/office/drawing/2014/main" id="{409C1310-7E5F-470E-88DB-84A3A747466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192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334" name="TextBox 333">
                  <a:extLst>
                    <a:ext uri="{FF2B5EF4-FFF2-40B4-BE49-F238E27FC236}">
                      <a16:creationId xmlns:a16="http://schemas.microsoft.com/office/drawing/2014/main" id="{D07F73B0-0E0B-4126-B9C8-23E29FD6443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192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335" name="TextBox 334">
                  <a:extLst>
                    <a:ext uri="{FF2B5EF4-FFF2-40B4-BE49-F238E27FC236}">
                      <a16:creationId xmlns:a16="http://schemas.microsoft.com/office/drawing/2014/main" id="{1540034A-69B1-4F25-BEB3-D2FA9CFEF86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192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336" name="TextBox 335">
                  <a:extLst>
                    <a:ext uri="{FF2B5EF4-FFF2-40B4-BE49-F238E27FC236}">
                      <a16:creationId xmlns:a16="http://schemas.microsoft.com/office/drawing/2014/main" id="{9EED8019-2B60-4DF4-8FB6-A97BD6A850E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66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60</a:t>
                  </a:r>
                </a:p>
              </p:txBody>
            </p:sp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A2308AE2-65AA-4B3D-A18A-E8BF773739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38" name="TextBox 337">
                  <a:extLst>
                    <a:ext uri="{FF2B5EF4-FFF2-40B4-BE49-F238E27FC236}">
                      <a16:creationId xmlns:a16="http://schemas.microsoft.com/office/drawing/2014/main" id="{9E10B1F5-243B-4ED4-9841-F14EAE0C194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39" name="TextBox 338">
                  <a:extLst>
                    <a:ext uri="{FF2B5EF4-FFF2-40B4-BE49-F238E27FC236}">
                      <a16:creationId xmlns:a16="http://schemas.microsoft.com/office/drawing/2014/main" id="{2246B288-11F9-47BA-94ED-727628819E2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0701A2E0-9275-4F4A-A9CF-E8AC60796E5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109E768B-1C1E-4F9D-8BCE-C7B2929634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192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BA87A925-F81F-48CB-B0C9-E15B5AB0D0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192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2515E3CF-922B-4BB1-A4D5-9C93BAE20D22}"/>
                </a:ext>
              </a:extLst>
            </p:cNvPr>
            <p:cNvGrpSpPr/>
            <p:nvPr/>
          </p:nvGrpSpPr>
          <p:grpSpPr>
            <a:xfrm>
              <a:off x="16795192" y="2150190"/>
              <a:ext cx="548640" cy="4557291"/>
              <a:chOff x="8411287" y="1329102"/>
              <a:chExt cx="548640" cy="4557291"/>
            </a:xfrm>
          </p:grpSpPr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3B21BCE0-BE9E-423A-B0B5-9AE05F4BFE8C}"/>
                  </a:ext>
                </a:extLst>
              </p:cNvPr>
              <p:cNvGrpSpPr/>
              <p:nvPr/>
            </p:nvGrpSpPr>
            <p:grpSpPr>
              <a:xfrm>
                <a:off x="8411287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ED9D39D6-71AF-433B-BA41-ABE424272EF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66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61</a:t>
                  </a:r>
                </a:p>
              </p:txBody>
            </p:sp>
            <p:sp>
              <p:nvSpPr>
                <p:cNvPr id="323" name="TextBox 322">
                  <a:extLst>
                    <a:ext uri="{FF2B5EF4-FFF2-40B4-BE49-F238E27FC236}">
                      <a16:creationId xmlns:a16="http://schemas.microsoft.com/office/drawing/2014/main" id="{B136015A-EB70-4A35-A7F7-7264D14B2C6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66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46</a:t>
                  </a:r>
                </a:p>
              </p:txBody>
            </p:sp>
            <p:sp>
              <p:nvSpPr>
                <p:cNvPr id="324" name="TextBox 323">
                  <a:extLst>
                    <a:ext uri="{FF2B5EF4-FFF2-40B4-BE49-F238E27FC236}">
                      <a16:creationId xmlns:a16="http://schemas.microsoft.com/office/drawing/2014/main" id="{BA508E0F-BE82-46DE-B75B-CE473EBCD2D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668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58</a:t>
                  </a:r>
                </a:p>
              </p:txBody>
            </p:sp>
            <p:sp>
              <p:nvSpPr>
                <p:cNvPr id="325" name="TextBox 324">
                  <a:extLst>
                    <a:ext uri="{FF2B5EF4-FFF2-40B4-BE49-F238E27FC236}">
                      <a16:creationId xmlns:a16="http://schemas.microsoft.com/office/drawing/2014/main" id="{7BFD765F-2E02-46D4-A1F6-DCD10746807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192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326" name="TextBox 325">
                  <a:extLst>
                    <a:ext uri="{FF2B5EF4-FFF2-40B4-BE49-F238E27FC236}">
                      <a16:creationId xmlns:a16="http://schemas.microsoft.com/office/drawing/2014/main" id="{2DF15DDB-9F84-465F-BEAB-CEDB987839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27" name="TextBox 326">
                  <a:extLst>
                    <a:ext uri="{FF2B5EF4-FFF2-40B4-BE49-F238E27FC236}">
                      <a16:creationId xmlns:a16="http://schemas.microsoft.com/office/drawing/2014/main" id="{201D95D3-8922-4586-A1F1-84140E9F48E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BDB19E36-B717-48F8-A34E-A0CAD92A93B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0D90DF9D-E384-490C-ACE3-9C105C51CD4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9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6D5B0014-D36C-4805-B31C-C3C405B1DA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192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FEFCB661-78C4-4060-8A0C-F14DCCA778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192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sp>
        <p:nvSpPr>
          <p:cNvPr id="349" name="TextBox 348">
            <a:extLst>
              <a:ext uri="{FF2B5EF4-FFF2-40B4-BE49-F238E27FC236}">
                <a16:creationId xmlns:a16="http://schemas.microsoft.com/office/drawing/2014/main" id="{47271E4F-5E82-44C8-AE32-9FA950F40FD8}"/>
              </a:ext>
            </a:extLst>
          </p:cNvPr>
          <p:cNvSpPr txBox="1">
            <a:spLocks/>
          </p:cNvSpPr>
          <p:nvPr/>
        </p:nvSpPr>
        <p:spPr>
          <a:xfrm>
            <a:off x="9239309" y="3274570"/>
            <a:ext cx="326860" cy="272384"/>
          </a:xfrm>
          <a:prstGeom prst="rect">
            <a:avLst/>
          </a:prstGeom>
          <a:solidFill>
            <a:srgbClr val="06FF00"/>
          </a:solidFill>
          <a:ln w="571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1668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1AA81F07-0AB0-4207-95A2-A275A804BD5C}"/>
              </a:ext>
            </a:extLst>
          </p:cNvPr>
          <p:cNvSpPr txBox="1">
            <a:spLocks/>
          </p:cNvSpPr>
          <p:nvPr/>
        </p:nvSpPr>
        <p:spPr>
          <a:xfrm>
            <a:off x="4340355" y="3285808"/>
            <a:ext cx="326860" cy="272384"/>
          </a:xfrm>
          <a:prstGeom prst="rect">
            <a:avLst/>
          </a:prstGeom>
          <a:solidFill>
            <a:srgbClr val="06FF00"/>
          </a:solidFill>
          <a:ln w="571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1668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5344C930-4B2C-4AB5-B0F8-7D5BEE720FBA}"/>
              </a:ext>
            </a:extLst>
          </p:cNvPr>
          <p:cNvCxnSpPr>
            <a:cxnSpLocks/>
          </p:cNvCxnSpPr>
          <p:nvPr/>
        </p:nvCxnSpPr>
        <p:spPr>
          <a:xfrm flipH="1" flipV="1">
            <a:off x="4572428" y="3600140"/>
            <a:ext cx="2803820" cy="2278392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3C7DDE57-3924-4204-BAF1-BBF4C5DDFB12}"/>
              </a:ext>
            </a:extLst>
          </p:cNvPr>
          <p:cNvCxnSpPr>
            <a:cxnSpLocks/>
          </p:cNvCxnSpPr>
          <p:nvPr/>
        </p:nvCxnSpPr>
        <p:spPr>
          <a:xfrm flipV="1">
            <a:off x="7370548" y="3552598"/>
            <a:ext cx="1906917" cy="2331578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94473C5-9E8B-4EA2-877B-7BFC8503574E}"/>
              </a:ext>
            </a:extLst>
          </p:cNvPr>
          <p:cNvSpPr/>
          <p:nvPr/>
        </p:nvSpPr>
        <p:spPr>
          <a:xfrm>
            <a:off x="4399305" y="582636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agree or disagree</a:t>
            </a:r>
          </a:p>
          <a:p>
            <a:pPr algn="ctr"/>
            <a:r>
              <a:rPr lang="en-US" dirty="0">
                <a:latin typeface="Arial"/>
                <a:cs typeface="Arial"/>
              </a:rPr>
              <a:t>p(disagree)</a:t>
            </a:r>
          </a:p>
          <a:p>
            <a:pPr algn="ctr"/>
            <a:r>
              <a:rPr lang="en-US" b="1" dirty="0">
                <a:latin typeface="Arial"/>
                <a:cs typeface="Arial"/>
              </a:rPr>
              <a:t>choice inconsistency</a:t>
            </a:r>
          </a:p>
        </p:txBody>
      </p: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AAF03A30-2362-42A6-8CC4-BED3F2B1200F}"/>
              </a:ext>
            </a:extLst>
          </p:cNvPr>
          <p:cNvCxnSpPr/>
          <p:nvPr/>
        </p:nvCxnSpPr>
        <p:spPr>
          <a:xfrm flipH="1" flipV="1">
            <a:off x="6530984" y="2606275"/>
            <a:ext cx="203401" cy="134889"/>
          </a:xfrm>
          <a:prstGeom prst="line">
            <a:avLst/>
          </a:prstGeom>
          <a:solidFill>
            <a:srgbClr val="800000"/>
          </a:solidFill>
          <a:ln w="5715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6" name="Oval 355">
            <a:extLst>
              <a:ext uri="{FF2B5EF4-FFF2-40B4-BE49-F238E27FC236}">
                <a16:creationId xmlns:a16="http://schemas.microsoft.com/office/drawing/2014/main" id="{9D3A0E7F-8A24-401E-9432-897AFD6D8DCE}"/>
              </a:ext>
            </a:extLst>
          </p:cNvPr>
          <p:cNvSpPr>
            <a:spLocks noChangeAspect="1"/>
          </p:cNvSpPr>
          <p:nvPr/>
        </p:nvSpPr>
        <p:spPr>
          <a:xfrm flipH="1">
            <a:off x="6452876" y="2530709"/>
            <a:ext cx="136192" cy="136192"/>
          </a:xfrm>
          <a:prstGeom prst="ellipse">
            <a:avLst/>
          </a:prstGeom>
          <a:solidFill>
            <a:srgbClr val="800000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2">
              <a:solidFill>
                <a:srgbClr val="000000"/>
              </a:solidFill>
              <a:latin typeface="Helvetica"/>
              <a:cs typeface="Helvetica"/>
            </a:endParaRPr>
          </a:p>
        </p:txBody>
      </p: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F769C556-8794-4A41-B8F8-0C520BC3FB9B}"/>
              </a:ext>
            </a:extLst>
          </p:cNvPr>
          <p:cNvCxnSpPr/>
          <p:nvPr/>
        </p:nvCxnSpPr>
        <p:spPr>
          <a:xfrm>
            <a:off x="7717938" y="2739464"/>
            <a:ext cx="203401" cy="112427"/>
          </a:xfrm>
          <a:prstGeom prst="line">
            <a:avLst/>
          </a:prstGeom>
          <a:solidFill>
            <a:srgbClr val="000090"/>
          </a:solidFill>
          <a:ln w="57150" cmpd="sng"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8" name="Oval 357">
            <a:extLst>
              <a:ext uri="{FF2B5EF4-FFF2-40B4-BE49-F238E27FC236}">
                <a16:creationId xmlns:a16="http://schemas.microsoft.com/office/drawing/2014/main" id="{3075D5AC-6105-45E6-BCA3-8D09CB333638}"/>
              </a:ext>
            </a:extLst>
          </p:cNvPr>
          <p:cNvSpPr/>
          <p:nvPr/>
        </p:nvSpPr>
        <p:spPr>
          <a:xfrm>
            <a:off x="7863255" y="2772568"/>
            <a:ext cx="136192" cy="136191"/>
          </a:xfrm>
          <a:prstGeom prst="ellipse">
            <a:avLst/>
          </a:prstGeom>
          <a:solidFill>
            <a:srgbClr val="000090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2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4397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oup 193"/>
          <p:cNvGrpSpPr/>
          <p:nvPr/>
        </p:nvGrpSpPr>
        <p:grpSpPr>
          <a:xfrm>
            <a:off x="820928" y="1190997"/>
            <a:ext cx="2518021" cy="4142440"/>
            <a:chOff x="15017452" y="1939518"/>
            <a:chExt cx="3021625" cy="4970928"/>
          </a:xfrm>
        </p:grpSpPr>
        <p:sp>
          <p:nvSpPr>
            <p:cNvPr id="234" name="TextBox 233"/>
            <p:cNvSpPr txBox="1"/>
            <p:nvPr/>
          </p:nvSpPr>
          <p:spPr>
            <a:xfrm>
              <a:off x="16339983" y="2715578"/>
              <a:ext cx="363403" cy="418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67" dirty="0"/>
                <a:t>+</a:t>
              </a:r>
            </a:p>
          </p:txBody>
        </p:sp>
        <p:sp>
          <p:nvSpPr>
            <p:cNvPr id="235" name="Rounded Rectangle 234"/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/>
            </a:p>
          </p:txBody>
        </p:sp>
        <p:grpSp>
          <p:nvGrpSpPr>
            <p:cNvPr id="236" name="Group 235"/>
            <p:cNvGrpSpPr/>
            <p:nvPr/>
          </p:nvGrpSpPr>
          <p:grpSpPr>
            <a:xfrm flipH="1">
              <a:off x="15218629" y="2720932"/>
              <a:ext cx="472517" cy="353252"/>
              <a:chOff x="6044051" y="1735710"/>
              <a:chExt cx="472517" cy="353252"/>
            </a:xfrm>
            <a:solidFill>
              <a:srgbClr val="800000"/>
            </a:solidFill>
          </p:grpSpPr>
          <p:cxnSp>
            <p:nvCxnSpPr>
              <p:cNvPr id="252" name="Straight Connector 251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Oval 252"/>
              <p:cNvSpPr>
                <a:spLocks noChangeAspect="1"/>
              </p:cNvSpPr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37" name="Group 236"/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250" name="Straight Connector 249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Oval 250"/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38" name="Group 237"/>
            <p:cNvGrpSpPr/>
            <p:nvPr/>
          </p:nvGrpSpPr>
          <p:grpSpPr>
            <a:xfrm>
              <a:off x="15706364" y="2150190"/>
              <a:ext cx="548640" cy="2286000"/>
              <a:chOff x="2046576" y="1165086"/>
              <a:chExt cx="548640" cy="2286000"/>
            </a:xfrm>
          </p:grpSpPr>
          <p:sp>
            <p:nvSpPr>
              <p:cNvPr id="245" name="TextBox 244"/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667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246" name="TextBox 245"/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667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247" name="TextBox 246"/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667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248" name="TextBox 247"/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2333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60</a:t>
                </a:r>
              </a:p>
            </p:txBody>
          </p:sp>
          <p:sp>
            <p:nvSpPr>
              <p:cNvPr id="249" name="TextBox 248"/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5BF06C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667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39" name="Group 238"/>
            <p:cNvGrpSpPr/>
            <p:nvPr/>
          </p:nvGrpSpPr>
          <p:grpSpPr>
            <a:xfrm>
              <a:off x="16795192" y="2150190"/>
              <a:ext cx="548640" cy="2286000"/>
              <a:chOff x="2046576" y="1165086"/>
              <a:chExt cx="548640" cy="2286000"/>
            </a:xfrm>
          </p:grpSpPr>
          <p:sp>
            <p:nvSpPr>
              <p:cNvPr id="240" name="TextBox 239"/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2333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61</a:t>
                </a:r>
              </a:p>
            </p:txBody>
          </p:sp>
          <p:sp>
            <p:nvSpPr>
              <p:cNvPr id="241" name="TextBox 240"/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2333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46</a:t>
                </a:r>
              </a:p>
            </p:txBody>
          </p:sp>
          <p:sp>
            <p:nvSpPr>
              <p:cNvPr id="242" name="TextBox 241"/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2333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58</a:t>
                </a:r>
              </a:p>
            </p:txBody>
          </p:sp>
          <p:sp>
            <p:nvSpPr>
              <p:cNvPr id="243" name="TextBox 242"/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667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244" name="TextBox 243"/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5BF06C"/>
              </a:solidFill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667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195" name="Group 194"/>
          <p:cNvGrpSpPr/>
          <p:nvPr/>
        </p:nvGrpSpPr>
        <p:grpSpPr>
          <a:xfrm>
            <a:off x="3464313" y="1200337"/>
            <a:ext cx="2518021" cy="4142440"/>
            <a:chOff x="15017452" y="1939518"/>
            <a:chExt cx="3021625" cy="4970928"/>
          </a:xfrm>
        </p:grpSpPr>
        <p:sp>
          <p:nvSpPr>
            <p:cNvPr id="202" name="TextBox 201"/>
            <p:cNvSpPr txBox="1"/>
            <p:nvPr/>
          </p:nvSpPr>
          <p:spPr>
            <a:xfrm>
              <a:off x="16339983" y="2715578"/>
              <a:ext cx="363403" cy="418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67" dirty="0"/>
                <a:t>+</a:t>
              </a:r>
            </a:p>
          </p:txBody>
        </p:sp>
        <p:sp>
          <p:nvSpPr>
            <p:cNvPr id="203" name="Rounded Rectangle 202"/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/>
            </a:p>
          </p:txBody>
        </p:sp>
        <p:grpSp>
          <p:nvGrpSpPr>
            <p:cNvPr id="204" name="Group 203"/>
            <p:cNvGrpSpPr/>
            <p:nvPr/>
          </p:nvGrpSpPr>
          <p:grpSpPr>
            <a:xfrm flipH="1">
              <a:off x="15218629" y="2720932"/>
              <a:ext cx="472517" cy="353252"/>
              <a:chOff x="6044051" y="1735710"/>
              <a:chExt cx="472517" cy="353252"/>
            </a:xfrm>
            <a:solidFill>
              <a:srgbClr val="800000"/>
            </a:solidFill>
          </p:grpSpPr>
          <p:cxnSp>
            <p:nvCxnSpPr>
              <p:cNvPr id="232" name="Straight Connector 231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Oval 232"/>
              <p:cNvSpPr>
                <a:spLocks noChangeAspect="1"/>
              </p:cNvSpPr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05" name="Group 204"/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230" name="Straight Connector 229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Oval 230"/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15706364" y="2150190"/>
              <a:ext cx="548640" cy="4562615"/>
              <a:chOff x="7322459" y="1329102"/>
              <a:chExt cx="548640" cy="4562615"/>
            </a:xfrm>
          </p:grpSpPr>
          <p:grpSp>
            <p:nvGrpSpPr>
              <p:cNvPr id="219" name="Group 218"/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222" name="TextBox 221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667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223" name="TextBox 222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667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224" name="TextBox 223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667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225" name="TextBox 224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2333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60</a:t>
                  </a:r>
                </a:p>
              </p:txBody>
            </p:sp>
            <p:sp>
              <p:nvSpPr>
                <p:cNvPr id="226" name="TextBox 225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5BF06C"/>
                </a:solidFill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667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27" name="TextBox 226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667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28" name="TextBox 227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667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29" name="TextBox 228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667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220" name="TextBox 219"/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667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21" name="TextBox 220"/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667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07" name="Group 206"/>
            <p:cNvGrpSpPr/>
            <p:nvPr/>
          </p:nvGrpSpPr>
          <p:grpSpPr>
            <a:xfrm>
              <a:off x="16795192" y="2150190"/>
              <a:ext cx="548640" cy="4557291"/>
              <a:chOff x="8411287" y="1329102"/>
              <a:chExt cx="548640" cy="4557291"/>
            </a:xfrm>
          </p:grpSpPr>
          <p:grpSp>
            <p:nvGrpSpPr>
              <p:cNvPr id="208" name="Group 207"/>
              <p:cNvGrpSpPr/>
              <p:nvPr/>
            </p:nvGrpSpPr>
            <p:grpSpPr>
              <a:xfrm>
                <a:off x="8411287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211" name="TextBox 210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2333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61</a:t>
                  </a:r>
                </a:p>
              </p:txBody>
            </p:sp>
            <p:sp>
              <p:nvSpPr>
                <p:cNvPr id="212" name="TextBox 211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2333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46</a:t>
                  </a:r>
                </a:p>
              </p:txBody>
            </p:sp>
            <p:sp>
              <p:nvSpPr>
                <p:cNvPr id="213" name="TextBox 212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2333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58</a:t>
                  </a:r>
                </a:p>
              </p:txBody>
            </p:sp>
            <p:sp>
              <p:nvSpPr>
                <p:cNvPr id="214" name="TextBox 213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667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215" name="TextBox 214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5BF06C"/>
                </a:solidFill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667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16" name="TextBox 215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667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17" name="TextBox 216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667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18" name="TextBox 217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667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209" name="TextBox 208"/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667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10" name="TextBox 209"/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667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sp>
        <p:nvSpPr>
          <p:cNvPr id="196" name="TextBox 195"/>
          <p:cNvSpPr txBox="1"/>
          <p:nvPr/>
        </p:nvSpPr>
        <p:spPr>
          <a:xfrm>
            <a:off x="820928" y="186845"/>
            <a:ext cx="5264658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Arial"/>
                <a:cs typeface="Arial"/>
              </a:rPr>
              <a:t>unequal information [1 3]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820929" y="703684"/>
            <a:ext cx="251802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Arial"/>
                <a:cs typeface="Arial"/>
              </a:rPr>
              <a:t>horizon 1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3598797" y="708577"/>
            <a:ext cx="251802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Arial"/>
                <a:cs typeface="Arial"/>
              </a:rPr>
              <a:t>horizon 6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778992" y="5549950"/>
            <a:ext cx="5306594" cy="132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Arial"/>
                <a:cs typeface="Arial"/>
              </a:rPr>
              <a:t>high information choice</a:t>
            </a:r>
          </a:p>
          <a:p>
            <a:pPr algn="ctr"/>
            <a:r>
              <a:rPr lang="en-US" sz="2667" dirty="0">
                <a:latin typeface="Arial"/>
                <a:cs typeface="Arial"/>
              </a:rPr>
              <a:t>p(high info)</a:t>
            </a:r>
          </a:p>
          <a:p>
            <a:pPr algn="ctr"/>
            <a:r>
              <a:rPr lang="en-US" sz="2667" b="1" dirty="0">
                <a:latin typeface="Arial"/>
                <a:cs typeface="Arial"/>
              </a:rPr>
              <a:t>directed exploration</a:t>
            </a:r>
          </a:p>
        </p:txBody>
      </p:sp>
      <p:grpSp>
        <p:nvGrpSpPr>
          <p:cNvPr id="134" name="Group 133"/>
          <p:cNvGrpSpPr/>
          <p:nvPr/>
        </p:nvGrpSpPr>
        <p:grpSpPr>
          <a:xfrm>
            <a:off x="6300515" y="1190997"/>
            <a:ext cx="2518021" cy="4142440"/>
            <a:chOff x="15017452" y="1939518"/>
            <a:chExt cx="3021625" cy="4970928"/>
          </a:xfrm>
        </p:grpSpPr>
        <p:sp>
          <p:nvSpPr>
            <p:cNvPr id="174" name="TextBox 173"/>
            <p:cNvSpPr txBox="1"/>
            <p:nvPr/>
          </p:nvSpPr>
          <p:spPr>
            <a:xfrm>
              <a:off x="16339983" y="2715578"/>
              <a:ext cx="363403" cy="418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67" dirty="0"/>
                <a:t>+</a:t>
              </a: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/>
            </a:p>
          </p:txBody>
        </p:sp>
        <p:grpSp>
          <p:nvGrpSpPr>
            <p:cNvPr id="176" name="Group 175"/>
            <p:cNvGrpSpPr/>
            <p:nvPr/>
          </p:nvGrpSpPr>
          <p:grpSpPr>
            <a:xfrm flipH="1">
              <a:off x="15218629" y="2720932"/>
              <a:ext cx="472517" cy="353252"/>
              <a:chOff x="6044051" y="1735710"/>
              <a:chExt cx="472517" cy="353252"/>
            </a:xfrm>
            <a:solidFill>
              <a:srgbClr val="800000"/>
            </a:solidFill>
          </p:grpSpPr>
          <p:cxnSp>
            <p:nvCxnSpPr>
              <p:cNvPr id="192" name="Straight Connector 191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/>
              <p:cNvSpPr>
                <a:spLocks noChangeAspect="1"/>
              </p:cNvSpPr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77" name="Group 176"/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190" name="Straight Connector 189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Oval 190"/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78" name="Group 177"/>
            <p:cNvGrpSpPr/>
            <p:nvPr/>
          </p:nvGrpSpPr>
          <p:grpSpPr>
            <a:xfrm>
              <a:off x="15706364" y="2150190"/>
              <a:ext cx="548640" cy="2286000"/>
              <a:chOff x="2046576" y="1165086"/>
              <a:chExt cx="548640" cy="2286000"/>
            </a:xfrm>
          </p:grpSpPr>
          <p:sp>
            <p:nvSpPr>
              <p:cNvPr id="185" name="TextBox 184"/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667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186" name="TextBox 185"/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2333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46</a:t>
                </a:r>
              </a:p>
            </p:txBody>
          </p:sp>
          <p:sp>
            <p:nvSpPr>
              <p:cNvPr id="187" name="TextBox 186"/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2333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58</a:t>
                </a:r>
              </a:p>
            </p:txBody>
          </p:sp>
          <p:sp>
            <p:nvSpPr>
              <p:cNvPr id="188" name="TextBox 187"/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667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189" name="TextBox 188"/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5BF06C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667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16795192" y="2150190"/>
              <a:ext cx="548640" cy="2286000"/>
              <a:chOff x="2046576" y="1165086"/>
              <a:chExt cx="548640" cy="2286000"/>
            </a:xfrm>
          </p:grpSpPr>
          <p:sp>
            <p:nvSpPr>
              <p:cNvPr id="180" name="TextBox 179"/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2333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61</a:t>
                </a:r>
              </a:p>
            </p:txBody>
          </p:sp>
          <p:sp>
            <p:nvSpPr>
              <p:cNvPr id="181" name="TextBox 180"/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667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182" name="TextBox 181"/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667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183" name="TextBox 182"/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2333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60</a:t>
                </a:r>
              </a:p>
            </p:txBody>
          </p:sp>
          <p:sp>
            <p:nvSpPr>
              <p:cNvPr id="184" name="TextBox 183"/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5BF06C"/>
              </a:solidFill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667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135" name="Group 134"/>
          <p:cNvGrpSpPr/>
          <p:nvPr/>
        </p:nvGrpSpPr>
        <p:grpSpPr>
          <a:xfrm>
            <a:off x="8938269" y="1190997"/>
            <a:ext cx="2518021" cy="4142440"/>
            <a:chOff x="15017452" y="1939518"/>
            <a:chExt cx="3021625" cy="4970928"/>
          </a:xfrm>
        </p:grpSpPr>
        <p:sp>
          <p:nvSpPr>
            <p:cNvPr id="142" name="TextBox 141"/>
            <p:cNvSpPr txBox="1"/>
            <p:nvPr/>
          </p:nvSpPr>
          <p:spPr>
            <a:xfrm>
              <a:off x="16339983" y="2715578"/>
              <a:ext cx="363403" cy="418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67" dirty="0"/>
                <a:t>+</a:t>
              </a:r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/>
            </a:p>
          </p:txBody>
        </p:sp>
        <p:grpSp>
          <p:nvGrpSpPr>
            <p:cNvPr id="144" name="Group 143"/>
            <p:cNvGrpSpPr/>
            <p:nvPr/>
          </p:nvGrpSpPr>
          <p:grpSpPr>
            <a:xfrm flipH="1">
              <a:off x="15218629" y="2720932"/>
              <a:ext cx="472517" cy="353252"/>
              <a:chOff x="6044051" y="1735710"/>
              <a:chExt cx="472517" cy="353252"/>
            </a:xfrm>
            <a:solidFill>
              <a:srgbClr val="800000"/>
            </a:solidFill>
          </p:grpSpPr>
          <p:cxnSp>
            <p:nvCxnSpPr>
              <p:cNvPr id="172" name="Straight Connector 171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Oval 172"/>
              <p:cNvSpPr>
                <a:spLocks noChangeAspect="1"/>
              </p:cNvSpPr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170" name="Straight Connector 169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Oval 170"/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15706364" y="2150190"/>
              <a:ext cx="548640" cy="4562615"/>
              <a:chOff x="7322459" y="1329102"/>
              <a:chExt cx="548640" cy="4562615"/>
            </a:xfrm>
          </p:grpSpPr>
          <p:grpSp>
            <p:nvGrpSpPr>
              <p:cNvPr id="159" name="Group 158"/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162" name="TextBox 161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667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163" name="TextBox 162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2333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46</a:t>
                  </a:r>
                </a:p>
              </p:txBody>
            </p:sp>
            <p:sp>
              <p:nvSpPr>
                <p:cNvPr id="164" name="TextBox 163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2333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58</a:t>
                  </a:r>
                </a:p>
              </p:txBody>
            </p:sp>
            <p:sp>
              <p:nvSpPr>
                <p:cNvPr id="165" name="TextBox 164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667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166" name="TextBox 165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5BF06C"/>
                </a:solidFill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667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67" name="TextBox 166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667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68" name="TextBox 167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667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69" name="TextBox 168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667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60" name="TextBox 159"/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667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61" name="TextBox 160"/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667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16795192" y="2150190"/>
              <a:ext cx="548640" cy="4557291"/>
              <a:chOff x="8411287" y="1329102"/>
              <a:chExt cx="548640" cy="4557291"/>
            </a:xfrm>
          </p:grpSpPr>
          <p:grpSp>
            <p:nvGrpSpPr>
              <p:cNvPr id="148" name="Group 147"/>
              <p:cNvGrpSpPr/>
              <p:nvPr/>
            </p:nvGrpSpPr>
            <p:grpSpPr>
              <a:xfrm>
                <a:off x="8411287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151" name="TextBox 150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2333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61</a:t>
                  </a:r>
                </a:p>
              </p:txBody>
            </p:sp>
            <p:sp>
              <p:nvSpPr>
                <p:cNvPr id="152" name="TextBox 151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667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153" name="TextBox 152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667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154" name="TextBox 153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2333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60</a:t>
                  </a:r>
                </a:p>
              </p:txBody>
            </p:sp>
            <p:sp>
              <p:nvSpPr>
                <p:cNvPr id="155" name="TextBox 154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5BF06C"/>
                </a:solidFill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667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56" name="TextBox 155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667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57" name="TextBox 156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667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58" name="TextBox 157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667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49" name="TextBox 148"/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667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50" name="TextBox 149"/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667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sp>
        <p:nvSpPr>
          <p:cNvPr id="136" name="TextBox 135"/>
          <p:cNvSpPr txBox="1"/>
          <p:nvPr/>
        </p:nvSpPr>
        <p:spPr>
          <a:xfrm>
            <a:off x="6223075" y="186845"/>
            <a:ext cx="5264658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Arial"/>
                <a:cs typeface="Arial"/>
              </a:rPr>
              <a:t>equal information [2 2]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223076" y="685302"/>
            <a:ext cx="251802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Arial"/>
                <a:cs typeface="Arial"/>
              </a:rPr>
              <a:t>horizon 1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8938515" y="685302"/>
            <a:ext cx="251802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Arial"/>
                <a:cs typeface="Arial"/>
              </a:rPr>
              <a:t>horizon 6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223074" y="5549950"/>
            <a:ext cx="5264659" cy="132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Arial"/>
                <a:cs typeface="Arial"/>
              </a:rPr>
              <a:t>low mean reward choice</a:t>
            </a:r>
          </a:p>
          <a:p>
            <a:pPr algn="ctr"/>
            <a:r>
              <a:rPr lang="en-US" sz="2667" dirty="0">
                <a:latin typeface="Arial"/>
                <a:cs typeface="Arial"/>
              </a:rPr>
              <a:t>p(low mean)</a:t>
            </a:r>
          </a:p>
          <a:p>
            <a:pPr algn="ctr"/>
            <a:r>
              <a:rPr lang="en-US" sz="2667" b="1" dirty="0">
                <a:latin typeface="Arial"/>
                <a:cs typeface="Arial"/>
              </a:rPr>
              <a:t>random exploration</a:t>
            </a:r>
          </a:p>
        </p:txBody>
      </p:sp>
      <p:cxnSp>
        <p:nvCxnSpPr>
          <p:cNvPr id="140" name="Straight Arrow Connector 139"/>
          <p:cNvCxnSpPr>
            <a:stCxn id="139" idx="0"/>
            <a:endCxn id="189" idx="2"/>
          </p:cNvCxnSpPr>
          <p:nvPr/>
        </p:nvCxnSpPr>
        <p:spPr>
          <a:xfrm flipH="1" flipV="1">
            <a:off x="7103208" y="3271557"/>
            <a:ext cx="1752196" cy="2278393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9" idx="0"/>
            <a:endCxn id="167" idx="0"/>
          </p:cNvCxnSpPr>
          <p:nvPr/>
        </p:nvCxnSpPr>
        <p:spPr>
          <a:xfrm flipV="1">
            <a:off x="8855404" y="3271557"/>
            <a:ext cx="885558" cy="2278393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571500" y="7309"/>
            <a:ext cx="1052121" cy="68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33" b="1" dirty="0">
                <a:latin typeface="Arial"/>
                <a:cs typeface="Arial"/>
              </a:rPr>
              <a:t>A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096886" y="7309"/>
            <a:ext cx="1052121" cy="68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33" b="1" dirty="0">
                <a:latin typeface="Arial"/>
                <a:cs typeface="Arial"/>
              </a:rPr>
              <a:t>B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EE7A29D-22F4-424E-B12C-4D1BBD7DD71B}"/>
              </a:ext>
            </a:extLst>
          </p:cNvPr>
          <p:cNvCxnSpPr/>
          <p:nvPr/>
        </p:nvCxnSpPr>
        <p:spPr>
          <a:xfrm flipH="1" flipV="1">
            <a:off x="1623621" y="3271557"/>
            <a:ext cx="1808668" cy="2278393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34B040C-D22C-4070-875A-A560539563AC}"/>
              </a:ext>
            </a:extLst>
          </p:cNvPr>
          <p:cNvCxnSpPr/>
          <p:nvPr/>
        </p:nvCxnSpPr>
        <p:spPr>
          <a:xfrm flipV="1">
            <a:off x="3432289" y="3280897"/>
            <a:ext cx="834717" cy="2269053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5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oup 193"/>
          <p:cNvGrpSpPr/>
          <p:nvPr/>
        </p:nvGrpSpPr>
        <p:grpSpPr>
          <a:xfrm>
            <a:off x="820928" y="1190997"/>
            <a:ext cx="2518021" cy="4142440"/>
            <a:chOff x="15017452" y="1939518"/>
            <a:chExt cx="3021625" cy="4970928"/>
          </a:xfrm>
        </p:grpSpPr>
        <p:sp>
          <p:nvSpPr>
            <p:cNvPr id="234" name="TextBox 233"/>
            <p:cNvSpPr txBox="1"/>
            <p:nvPr/>
          </p:nvSpPr>
          <p:spPr>
            <a:xfrm>
              <a:off x="16339983" y="2715578"/>
              <a:ext cx="363403" cy="418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67" dirty="0"/>
                <a:t>+</a:t>
              </a:r>
            </a:p>
          </p:txBody>
        </p:sp>
        <p:sp>
          <p:nvSpPr>
            <p:cNvPr id="235" name="Rounded Rectangle 234"/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/>
            </a:p>
          </p:txBody>
        </p:sp>
        <p:grpSp>
          <p:nvGrpSpPr>
            <p:cNvPr id="236" name="Group 235"/>
            <p:cNvGrpSpPr/>
            <p:nvPr/>
          </p:nvGrpSpPr>
          <p:grpSpPr>
            <a:xfrm flipH="1">
              <a:off x="15218629" y="2720932"/>
              <a:ext cx="472517" cy="353252"/>
              <a:chOff x="6044051" y="1735710"/>
              <a:chExt cx="472517" cy="353252"/>
            </a:xfrm>
            <a:solidFill>
              <a:srgbClr val="800000"/>
            </a:solidFill>
          </p:grpSpPr>
          <p:cxnSp>
            <p:nvCxnSpPr>
              <p:cNvPr id="252" name="Straight Connector 251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Oval 252"/>
              <p:cNvSpPr>
                <a:spLocks noChangeAspect="1"/>
              </p:cNvSpPr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37" name="Group 236"/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250" name="Straight Connector 249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Oval 250"/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38" name="Group 237"/>
            <p:cNvGrpSpPr/>
            <p:nvPr/>
          </p:nvGrpSpPr>
          <p:grpSpPr>
            <a:xfrm>
              <a:off x="15706364" y="2150190"/>
              <a:ext cx="548640" cy="2286000"/>
              <a:chOff x="2046576" y="1165086"/>
              <a:chExt cx="548640" cy="2286000"/>
            </a:xfrm>
          </p:grpSpPr>
          <p:sp>
            <p:nvSpPr>
              <p:cNvPr id="245" name="TextBox 244"/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233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70</a:t>
                </a:r>
              </a:p>
            </p:txBody>
          </p:sp>
          <p:sp>
            <p:nvSpPr>
              <p:cNvPr id="246" name="TextBox 245"/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230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63</a:t>
                </a:r>
              </a:p>
            </p:txBody>
          </p:sp>
          <p:sp>
            <p:nvSpPr>
              <p:cNvPr id="247" name="TextBox 246"/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230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65</a:t>
                </a:r>
              </a:p>
            </p:txBody>
          </p:sp>
          <p:sp>
            <p:nvSpPr>
              <p:cNvPr id="248" name="TextBox 247"/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2333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60</a:t>
                </a:r>
              </a:p>
            </p:txBody>
          </p:sp>
          <p:sp>
            <p:nvSpPr>
              <p:cNvPr id="249" name="TextBox 248"/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5BF06C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667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39" name="Group 238"/>
            <p:cNvGrpSpPr/>
            <p:nvPr/>
          </p:nvGrpSpPr>
          <p:grpSpPr>
            <a:xfrm>
              <a:off x="16795192" y="2150190"/>
              <a:ext cx="548640" cy="2286000"/>
              <a:chOff x="2046576" y="1165086"/>
              <a:chExt cx="548640" cy="2286000"/>
            </a:xfrm>
          </p:grpSpPr>
          <p:sp>
            <p:nvSpPr>
              <p:cNvPr id="240" name="TextBox 239"/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2333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61</a:t>
                </a:r>
              </a:p>
            </p:txBody>
          </p:sp>
          <p:sp>
            <p:nvSpPr>
              <p:cNvPr id="241" name="TextBox 240"/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2333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46</a:t>
                </a:r>
              </a:p>
            </p:txBody>
          </p:sp>
          <p:sp>
            <p:nvSpPr>
              <p:cNvPr id="242" name="TextBox 241"/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2333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58</a:t>
                </a:r>
              </a:p>
            </p:txBody>
          </p:sp>
          <p:sp>
            <p:nvSpPr>
              <p:cNvPr id="243" name="TextBox 242"/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230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59</a:t>
                </a:r>
              </a:p>
            </p:txBody>
          </p:sp>
          <p:sp>
            <p:nvSpPr>
              <p:cNvPr id="244" name="TextBox 243"/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5BF06C"/>
              </a:solidFill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667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195" name="Group 194"/>
          <p:cNvGrpSpPr/>
          <p:nvPr/>
        </p:nvGrpSpPr>
        <p:grpSpPr>
          <a:xfrm>
            <a:off x="3464313" y="1200337"/>
            <a:ext cx="2518021" cy="4142440"/>
            <a:chOff x="15017452" y="1939518"/>
            <a:chExt cx="3021625" cy="4970928"/>
          </a:xfrm>
        </p:grpSpPr>
        <p:sp>
          <p:nvSpPr>
            <p:cNvPr id="202" name="TextBox 201"/>
            <p:cNvSpPr txBox="1"/>
            <p:nvPr/>
          </p:nvSpPr>
          <p:spPr>
            <a:xfrm>
              <a:off x="16339983" y="2715578"/>
              <a:ext cx="363403" cy="418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67" dirty="0"/>
                <a:t>+</a:t>
              </a:r>
            </a:p>
          </p:txBody>
        </p:sp>
        <p:sp>
          <p:nvSpPr>
            <p:cNvPr id="203" name="Rounded Rectangle 202"/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/>
            </a:p>
          </p:txBody>
        </p:sp>
        <p:grpSp>
          <p:nvGrpSpPr>
            <p:cNvPr id="204" name="Group 203"/>
            <p:cNvGrpSpPr/>
            <p:nvPr/>
          </p:nvGrpSpPr>
          <p:grpSpPr>
            <a:xfrm flipH="1">
              <a:off x="15218629" y="2720932"/>
              <a:ext cx="472517" cy="353252"/>
              <a:chOff x="6044051" y="1735710"/>
              <a:chExt cx="472517" cy="353252"/>
            </a:xfrm>
            <a:solidFill>
              <a:srgbClr val="800000"/>
            </a:solidFill>
          </p:grpSpPr>
          <p:cxnSp>
            <p:nvCxnSpPr>
              <p:cNvPr id="232" name="Straight Connector 231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Oval 232"/>
              <p:cNvSpPr>
                <a:spLocks noChangeAspect="1"/>
              </p:cNvSpPr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05" name="Group 204"/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230" name="Straight Connector 229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Oval 230"/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15706364" y="3978990"/>
              <a:ext cx="548640" cy="2733815"/>
              <a:chOff x="7322459" y="3157902"/>
              <a:chExt cx="548640" cy="2733815"/>
            </a:xfrm>
          </p:grpSpPr>
          <p:grpSp>
            <p:nvGrpSpPr>
              <p:cNvPr id="219" name="Group 218"/>
              <p:cNvGrpSpPr/>
              <p:nvPr/>
            </p:nvGrpSpPr>
            <p:grpSpPr>
              <a:xfrm>
                <a:off x="7322459" y="3157902"/>
                <a:ext cx="548640" cy="1828800"/>
                <a:chOff x="2046576" y="2993886"/>
                <a:chExt cx="548640" cy="1828800"/>
              </a:xfrm>
            </p:grpSpPr>
            <p:sp>
              <p:nvSpPr>
                <p:cNvPr id="226" name="TextBox 225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5BF06C"/>
                </a:solidFill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667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27" name="TextBox 226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667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28" name="TextBox 227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667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29" name="TextBox 228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667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220" name="TextBox 219"/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667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21" name="TextBox 220"/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667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07" name="Group 206"/>
            <p:cNvGrpSpPr/>
            <p:nvPr/>
          </p:nvGrpSpPr>
          <p:grpSpPr>
            <a:xfrm>
              <a:off x="16795192" y="3978990"/>
              <a:ext cx="548640" cy="2728491"/>
              <a:chOff x="8411287" y="3157902"/>
              <a:chExt cx="548640" cy="2728491"/>
            </a:xfrm>
          </p:grpSpPr>
          <p:grpSp>
            <p:nvGrpSpPr>
              <p:cNvPr id="208" name="Group 207"/>
              <p:cNvGrpSpPr/>
              <p:nvPr/>
            </p:nvGrpSpPr>
            <p:grpSpPr>
              <a:xfrm>
                <a:off x="8411287" y="3157902"/>
                <a:ext cx="548640" cy="1828800"/>
                <a:chOff x="2046576" y="2993886"/>
                <a:chExt cx="548640" cy="1828800"/>
              </a:xfrm>
            </p:grpSpPr>
            <p:sp>
              <p:nvSpPr>
                <p:cNvPr id="215" name="TextBox 214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5BF06C"/>
                </a:solidFill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667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16" name="TextBox 215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667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17" name="TextBox 216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667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18" name="TextBox 217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667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209" name="TextBox 208"/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667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10" name="TextBox 209"/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667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sp>
        <p:nvSpPr>
          <p:cNvPr id="196" name="TextBox 195"/>
          <p:cNvSpPr txBox="1"/>
          <p:nvPr/>
        </p:nvSpPr>
        <p:spPr>
          <a:xfrm>
            <a:off x="820928" y="186845"/>
            <a:ext cx="5264658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Arial"/>
                <a:cs typeface="Arial"/>
              </a:rPr>
              <a:t>unequal information [1 3]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820929" y="703684"/>
            <a:ext cx="251802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Arial"/>
                <a:cs typeface="Arial"/>
              </a:rPr>
              <a:t>horizon 1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3598797" y="708577"/>
            <a:ext cx="251802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Arial"/>
                <a:cs typeface="Arial"/>
              </a:rPr>
              <a:t>horizon 6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778992" y="5549950"/>
            <a:ext cx="5306594" cy="132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Arial"/>
                <a:cs typeface="Arial"/>
              </a:rPr>
              <a:t>high information choice</a:t>
            </a:r>
          </a:p>
          <a:p>
            <a:pPr algn="ctr"/>
            <a:r>
              <a:rPr lang="en-US" sz="2667" dirty="0">
                <a:latin typeface="Arial"/>
                <a:cs typeface="Arial"/>
              </a:rPr>
              <a:t>p(high info)</a:t>
            </a:r>
          </a:p>
          <a:p>
            <a:pPr algn="ctr"/>
            <a:r>
              <a:rPr lang="en-US" sz="2667" b="1" dirty="0">
                <a:latin typeface="Arial"/>
                <a:cs typeface="Arial"/>
              </a:rPr>
              <a:t>directed exploration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7402624" y="1837714"/>
            <a:ext cx="302836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7" dirty="0"/>
              <a:t>+</a:t>
            </a:r>
          </a:p>
        </p:txBody>
      </p:sp>
      <p:sp>
        <p:nvSpPr>
          <p:cNvPr id="175" name="Rounded Rectangle 174"/>
          <p:cNvSpPr/>
          <p:nvPr/>
        </p:nvSpPr>
        <p:spPr>
          <a:xfrm>
            <a:off x="6300515" y="1190997"/>
            <a:ext cx="2518021" cy="4142440"/>
          </a:xfrm>
          <a:prstGeom prst="roundRect">
            <a:avLst>
              <a:gd name="adj" fmla="val 8020"/>
            </a:avLst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/>
          </a:p>
        </p:txBody>
      </p:sp>
      <p:grpSp>
        <p:nvGrpSpPr>
          <p:cNvPr id="176" name="Group 175"/>
          <p:cNvGrpSpPr/>
          <p:nvPr/>
        </p:nvGrpSpPr>
        <p:grpSpPr>
          <a:xfrm flipH="1">
            <a:off x="6468163" y="1842175"/>
            <a:ext cx="393764" cy="294377"/>
            <a:chOff x="6044051" y="1735710"/>
            <a:chExt cx="472517" cy="353252"/>
          </a:xfrm>
          <a:solidFill>
            <a:srgbClr val="800000"/>
          </a:solidFill>
        </p:grpSpPr>
        <p:cxnSp>
          <p:nvCxnSpPr>
            <p:cNvPr id="192" name="Straight Connector 191"/>
            <p:cNvCxnSpPr/>
            <p:nvPr/>
          </p:nvCxnSpPr>
          <p:spPr>
            <a:xfrm flipV="1">
              <a:off x="6044051" y="1862549"/>
              <a:ext cx="341412" cy="226413"/>
            </a:xfrm>
            <a:prstGeom prst="line">
              <a:avLst/>
            </a:prstGeom>
            <a:grpFill/>
            <a:ln w="57150" cmpd="sng"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/>
            <p:cNvSpPr>
              <a:spLocks noChangeAspect="1"/>
            </p:cNvSpPr>
            <p:nvPr/>
          </p:nvSpPr>
          <p:spPr>
            <a:xfrm>
              <a:off x="6287968" y="1735710"/>
              <a:ext cx="228600" cy="228600"/>
            </a:xfrm>
            <a:prstGeom prst="ellipse">
              <a:avLst/>
            </a:prstGeom>
            <a:grpFill/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8237684" y="1839797"/>
            <a:ext cx="393764" cy="294377"/>
            <a:chOff x="6044051" y="1735710"/>
            <a:chExt cx="472517" cy="353252"/>
          </a:xfrm>
          <a:solidFill>
            <a:srgbClr val="000090"/>
          </a:solidFill>
        </p:grpSpPr>
        <p:cxnSp>
          <p:nvCxnSpPr>
            <p:cNvPr id="190" name="Straight Connector 189"/>
            <p:cNvCxnSpPr/>
            <p:nvPr/>
          </p:nvCxnSpPr>
          <p:spPr>
            <a:xfrm flipV="1">
              <a:off x="6044051" y="1862549"/>
              <a:ext cx="341412" cy="226413"/>
            </a:xfrm>
            <a:prstGeom prst="line">
              <a:avLst/>
            </a:prstGeom>
            <a:grpFill/>
            <a:ln w="57150" cmpd="sng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/>
            <p:nvPr/>
          </p:nvSpPr>
          <p:spPr>
            <a:xfrm>
              <a:off x="6287968" y="1735710"/>
              <a:ext cx="228600" cy="228600"/>
            </a:xfrm>
            <a:prstGeom prst="ellipse">
              <a:avLst/>
            </a:prstGeom>
            <a:grpFill/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874608" y="1747557"/>
            <a:ext cx="457200" cy="1524000"/>
            <a:chOff x="2046576" y="1622286"/>
            <a:chExt cx="548640" cy="1828800"/>
          </a:xfrm>
        </p:grpSpPr>
        <p:sp>
          <p:nvSpPr>
            <p:cNvPr id="186" name="TextBox 185"/>
            <p:cNvSpPr txBox="1">
              <a:spLocks/>
            </p:cNvSpPr>
            <p:nvPr/>
          </p:nvSpPr>
          <p:spPr>
            <a:xfrm>
              <a:off x="2046576" y="1622286"/>
              <a:ext cx="548640" cy="457200"/>
            </a:xfrm>
            <a:prstGeom prst="rect">
              <a:avLst/>
            </a:prstGeom>
            <a:noFill/>
            <a:ln w="571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2333" dirty="0">
                  <a:solidFill>
                    <a:srgbClr val="FF0000"/>
                  </a:solidFill>
                  <a:latin typeface="Helvetica"/>
                  <a:cs typeface="Helvetica"/>
                </a:rPr>
                <a:t>46</a:t>
              </a:r>
            </a:p>
          </p:txBody>
        </p:sp>
        <p:sp>
          <p:nvSpPr>
            <p:cNvPr id="187" name="TextBox 186"/>
            <p:cNvSpPr txBox="1">
              <a:spLocks/>
            </p:cNvSpPr>
            <p:nvPr/>
          </p:nvSpPr>
          <p:spPr>
            <a:xfrm>
              <a:off x="2046576" y="2079486"/>
              <a:ext cx="548640" cy="457200"/>
            </a:xfrm>
            <a:prstGeom prst="rect">
              <a:avLst/>
            </a:prstGeom>
            <a:noFill/>
            <a:ln w="571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2333" dirty="0">
                  <a:solidFill>
                    <a:srgbClr val="FF0000"/>
                  </a:solidFill>
                  <a:latin typeface="Helvetica"/>
                  <a:cs typeface="Helvetica"/>
                </a:rPr>
                <a:t>58</a:t>
              </a:r>
            </a:p>
          </p:txBody>
        </p:sp>
        <p:sp>
          <p:nvSpPr>
            <p:cNvPr id="189" name="TextBox 188"/>
            <p:cNvSpPr txBox="1">
              <a:spLocks/>
            </p:cNvSpPr>
            <p:nvPr/>
          </p:nvSpPr>
          <p:spPr>
            <a:xfrm>
              <a:off x="2046576" y="2993886"/>
              <a:ext cx="548640" cy="457200"/>
            </a:xfrm>
            <a:prstGeom prst="rect">
              <a:avLst/>
            </a:prstGeom>
            <a:solidFill>
              <a:srgbClr val="5BF06C"/>
            </a:solidFill>
            <a:ln w="571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1667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7781965" y="1366557"/>
            <a:ext cx="457200" cy="1905000"/>
            <a:chOff x="2046576" y="1165086"/>
            <a:chExt cx="548640" cy="2286000"/>
          </a:xfrm>
        </p:grpSpPr>
        <p:sp>
          <p:nvSpPr>
            <p:cNvPr id="180" name="TextBox 179"/>
            <p:cNvSpPr txBox="1">
              <a:spLocks/>
            </p:cNvSpPr>
            <p:nvPr/>
          </p:nvSpPr>
          <p:spPr>
            <a:xfrm>
              <a:off x="2046576" y="1165086"/>
              <a:ext cx="548640" cy="457200"/>
            </a:xfrm>
            <a:prstGeom prst="rect">
              <a:avLst/>
            </a:prstGeom>
            <a:noFill/>
            <a:ln w="571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2333" dirty="0">
                  <a:solidFill>
                    <a:srgbClr val="FF0000"/>
                  </a:solidFill>
                  <a:latin typeface="Helvetica"/>
                  <a:cs typeface="Helvetica"/>
                </a:rPr>
                <a:t>61</a:t>
              </a:r>
            </a:p>
          </p:txBody>
        </p:sp>
        <p:sp>
          <p:nvSpPr>
            <p:cNvPr id="183" name="TextBox 182"/>
            <p:cNvSpPr txBox="1">
              <a:spLocks/>
            </p:cNvSpPr>
            <p:nvPr/>
          </p:nvSpPr>
          <p:spPr>
            <a:xfrm>
              <a:off x="2046576" y="2536686"/>
              <a:ext cx="548640" cy="457200"/>
            </a:xfrm>
            <a:prstGeom prst="rect">
              <a:avLst/>
            </a:prstGeom>
            <a:noFill/>
            <a:ln w="571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2333" dirty="0">
                  <a:solidFill>
                    <a:srgbClr val="FF0000"/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184" name="TextBox 183"/>
            <p:cNvSpPr txBox="1">
              <a:spLocks/>
            </p:cNvSpPr>
            <p:nvPr/>
          </p:nvSpPr>
          <p:spPr>
            <a:xfrm>
              <a:off x="2046576" y="2993886"/>
              <a:ext cx="548640" cy="457200"/>
            </a:xfrm>
            <a:prstGeom prst="rect">
              <a:avLst/>
            </a:prstGeom>
            <a:solidFill>
              <a:srgbClr val="5BF06C"/>
            </a:solidFill>
            <a:ln w="571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1667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10040378" y="1837714"/>
            <a:ext cx="302836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7" dirty="0"/>
              <a:t>+</a:t>
            </a:r>
          </a:p>
        </p:txBody>
      </p:sp>
      <p:sp>
        <p:nvSpPr>
          <p:cNvPr id="143" name="Rounded Rectangle 142"/>
          <p:cNvSpPr/>
          <p:nvPr/>
        </p:nvSpPr>
        <p:spPr>
          <a:xfrm>
            <a:off x="8938269" y="1190997"/>
            <a:ext cx="2518021" cy="4142440"/>
          </a:xfrm>
          <a:prstGeom prst="roundRect">
            <a:avLst>
              <a:gd name="adj" fmla="val 8020"/>
            </a:avLst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/>
          </a:p>
        </p:txBody>
      </p:sp>
      <p:grpSp>
        <p:nvGrpSpPr>
          <p:cNvPr id="144" name="Group 143"/>
          <p:cNvGrpSpPr/>
          <p:nvPr/>
        </p:nvGrpSpPr>
        <p:grpSpPr>
          <a:xfrm flipH="1">
            <a:off x="9105917" y="1842175"/>
            <a:ext cx="393764" cy="294377"/>
            <a:chOff x="6044051" y="1735710"/>
            <a:chExt cx="472517" cy="353252"/>
          </a:xfrm>
          <a:solidFill>
            <a:srgbClr val="800000"/>
          </a:solidFill>
        </p:grpSpPr>
        <p:cxnSp>
          <p:nvCxnSpPr>
            <p:cNvPr id="172" name="Straight Connector 171"/>
            <p:cNvCxnSpPr/>
            <p:nvPr/>
          </p:nvCxnSpPr>
          <p:spPr>
            <a:xfrm flipV="1">
              <a:off x="6044051" y="1862549"/>
              <a:ext cx="341412" cy="226413"/>
            </a:xfrm>
            <a:prstGeom prst="line">
              <a:avLst/>
            </a:prstGeom>
            <a:grpFill/>
            <a:ln w="57150" cmpd="sng"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/>
            <p:cNvSpPr>
              <a:spLocks noChangeAspect="1"/>
            </p:cNvSpPr>
            <p:nvPr/>
          </p:nvSpPr>
          <p:spPr>
            <a:xfrm>
              <a:off x="6287968" y="1735710"/>
              <a:ext cx="228600" cy="228600"/>
            </a:xfrm>
            <a:prstGeom prst="ellipse">
              <a:avLst/>
            </a:prstGeom>
            <a:grpFill/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10875438" y="1839797"/>
            <a:ext cx="393764" cy="294377"/>
            <a:chOff x="6044051" y="1735710"/>
            <a:chExt cx="472517" cy="353252"/>
          </a:xfrm>
          <a:solidFill>
            <a:srgbClr val="000090"/>
          </a:solidFill>
        </p:grpSpPr>
        <p:cxnSp>
          <p:nvCxnSpPr>
            <p:cNvPr id="170" name="Straight Connector 169"/>
            <p:cNvCxnSpPr/>
            <p:nvPr/>
          </p:nvCxnSpPr>
          <p:spPr>
            <a:xfrm flipV="1">
              <a:off x="6044051" y="1862549"/>
              <a:ext cx="341412" cy="226413"/>
            </a:xfrm>
            <a:prstGeom prst="line">
              <a:avLst/>
            </a:prstGeom>
            <a:grpFill/>
            <a:ln w="57150" cmpd="sng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/>
            <p:cNvSpPr/>
            <p:nvPr/>
          </p:nvSpPr>
          <p:spPr>
            <a:xfrm>
              <a:off x="6287968" y="1735710"/>
              <a:ext cx="228600" cy="228600"/>
            </a:xfrm>
            <a:prstGeom prst="ellipse">
              <a:avLst/>
            </a:prstGeom>
            <a:grpFill/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512362" y="1366557"/>
            <a:ext cx="457200" cy="3802179"/>
            <a:chOff x="7322459" y="1329102"/>
            <a:chExt cx="548640" cy="4562615"/>
          </a:xfrm>
        </p:grpSpPr>
        <p:grpSp>
          <p:nvGrpSpPr>
            <p:cNvPr id="159" name="Group 158"/>
            <p:cNvGrpSpPr/>
            <p:nvPr/>
          </p:nvGrpSpPr>
          <p:grpSpPr>
            <a:xfrm>
              <a:off x="7322459" y="1329102"/>
              <a:ext cx="548640" cy="3657600"/>
              <a:chOff x="2046576" y="1165086"/>
              <a:chExt cx="548640" cy="3657600"/>
            </a:xfrm>
          </p:grpSpPr>
          <p:sp>
            <p:nvSpPr>
              <p:cNvPr id="162" name="TextBox 161"/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230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50</a:t>
                </a:r>
              </a:p>
            </p:txBody>
          </p:sp>
          <p:sp>
            <p:nvSpPr>
              <p:cNvPr id="163" name="TextBox 162"/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2333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46</a:t>
                </a:r>
              </a:p>
            </p:txBody>
          </p:sp>
          <p:sp>
            <p:nvSpPr>
              <p:cNvPr id="164" name="TextBox 163"/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2333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58</a:t>
                </a:r>
              </a:p>
            </p:txBody>
          </p:sp>
          <p:sp>
            <p:nvSpPr>
              <p:cNvPr id="165" name="TextBox 164"/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230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60</a:t>
                </a:r>
              </a:p>
            </p:txBody>
          </p:sp>
          <p:sp>
            <p:nvSpPr>
              <p:cNvPr id="166" name="TextBox 165"/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5BF06C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667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67" name="TextBox 166"/>
              <p:cNvSpPr txBox="1">
                <a:spLocks/>
              </p:cNvSpPr>
              <p:nvPr/>
            </p:nvSpPr>
            <p:spPr>
              <a:xfrm>
                <a:off x="2046576" y="34510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667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68" name="TextBox 167"/>
              <p:cNvSpPr txBox="1">
                <a:spLocks/>
              </p:cNvSpPr>
              <p:nvPr/>
            </p:nvSpPr>
            <p:spPr>
              <a:xfrm>
                <a:off x="2046576" y="39082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667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69" name="TextBox 168"/>
              <p:cNvSpPr txBox="1">
                <a:spLocks/>
              </p:cNvSpPr>
              <p:nvPr/>
            </p:nvSpPr>
            <p:spPr>
              <a:xfrm>
                <a:off x="2046576" y="4365486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667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160" name="TextBox 159"/>
            <p:cNvSpPr txBox="1">
              <a:spLocks/>
            </p:cNvSpPr>
            <p:nvPr/>
          </p:nvSpPr>
          <p:spPr>
            <a:xfrm>
              <a:off x="7322459" y="4977317"/>
              <a:ext cx="548640" cy="457200"/>
            </a:xfrm>
            <a:prstGeom prst="rect">
              <a:avLst/>
            </a:prstGeom>
            <a:solidFill>
              <a:srgbClr val="FFFFFF"/>
            </a:solidFill>
            <a:ln w="571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1667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61" name="TextBox 160"/>
            <p:cNvSpPr txBox="1">
              <a:spLocks/>
            </p:cNvSpPr>
            <p:nvPr/>
          </p:nvSpPr>
          <p:spPr>
            <a:xfrm>
              <a:off x="7322459" y="5434517"/>
              <a:ext cx="548640" cy="457200"/>
            </a:xfrm>
            <a:prstGeom prst="rect">
              <a:avLst/>
            </a:prstGeom>
            <a:noFill/>
            <a:ln w="571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1667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10419719" y="1366557"/>
            <a:ext cx="457200" cy="3048000"/>
            <a:chOff x="2046576" y="1165086"/>
            <a:chExt cx="548640" cy="3657600"/>
          </a:xfrm>
        </p:grpSpPr>
        <p:sp>
          <p:nvSpPr>
            <p:cNvPr id="151" name="TextBox 150"/>
            <p:cNvSpPr txBox="1">
              <a:spLocks/>
            </p:cNvSpPr>
            <p:nvPr/>
          </p:nvSpPr>
          <p:spPr>
            <a:xfrm>
              <a:off x="2046576" y="1165086"/>
              <a:ext cx="548640" cy="457200"/>
            </a:xfrm>
            <a:prstGeom prst="rect">
              <a:avLst/>
            </a:prstGeom>
            <a:noFill/>
            <a:ln w="571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2333" dirty="0">
                  <a:solidFill>
                    <a:srgbClr val="FF0000"/>
                  </a:solidFill>
                  <a:latin typeface="Helvetica"/>
                  <a:cs typeface="Helvetica"/>
                </a:rPr>
                <a:t>61</a:t>
              </a:r>
            </a:p>
          </p:txBody>
        </p:sp>
        <p:sp>
          <p:nvSpPr>
            <p:cNvPr id="152" name="TextBox 151"/>
            <p:cNvSpPr txBox="1">
              <a:spLocks/>
            </p:cNvSpPr>
            <p:nvPr/>
          </p:nvSpPr>
          <p:spPr>
            <a:xfrm>
              <a:off x="2046576" y="1622286"/>
              <a:ext cx="548640" cy="457200"/>
            </a:xfrm>
            <a:prstGeom prst="rect">
              <a:avLst/>
            </a:prstGeom>
            <a:noFill/>
            <a:ln w="571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2300" dirty="0">
                  <a:solidFill>
                    <a:srgbClr val="000000"/>
                  </a:solidFill>
                  <a:latin typeface="Helvetica"/>
                  <a:cs typeface="Helvetica"/>
                </a:rPr>
                <a:t>65</a:t>
              </a:r>
            </a:p>
          </p:txBody>
        </p:sp>
        <p:sp>
          <p:nvSpPr>
            <p:cNvPr id="153" name="TextBox 152"/>
            <p:cNvSpPr txBox="1">
              <a:spLocks/>
            </p:cNvSpPr>
            <p:nvPr/>
          </p:nvSpPr>
          <p:spPr>
            <a:xfrm>
              <a:off x="2046576" y="2079486"/>
              <a:ext cx="548640" cy="457200"/>
            </a:xfrm>
            <a:prstGeom prst="rect">
              <a:avLst/>
            </a:prstGeom>
            <a:noFill/>
            <a:ln w="571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2300" dirty="0">
                  <a:solidFill>
                    <a:srgbClr val="000000"/>
                  </a:solidFill>
                  <a:latin typeface="Helvetica"/>
                  <a:cs typeface="Helvetica"/>
                </a:rPr>
                <a:t>58</a:t>
              </a:r>
            </a:p>
          </p:txBody>
        </p:sp>
        <p:sp>
          <p:nvSpPr>
            <p:cNvPr id="154" name="TextBox 153"/>
            <p:cNvSpPr txBox="1">
              <a:spLocks/>
            </p:cNvSpPr>
            <p:nvPr/>
          </p:nvSpPr>
          <p:spPr>
            <a:xfrm>
              <a:off x="2046576" y="2536686"/>
              <a:ext cx="548640" cy="457200"/>
            </a:xfrm>
            <a:prstGeom prst="rect">
              <a:avLst/>
            </a:prstGeom>
            <a:noFill/>
            <a:ln w="571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2333" dirty="0">
                  <a:solidFill>
                    <a:srgbClr val="FF0000"/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155" name="TextBox 154"/>
            <p:cNvSpPr txBox="1">
              <a:spLocks/>
            </p:cNvSpPr>
            <p:nvPr/>
          </p:nvSpPr>
          <p:spPr>
            <a:xfrm>
              <a:off x="2046576" y="2993886"/>
              <a:ext cx="548640" cy="457200"/>
            </a:xfrm>
            <a:prstGeom prst="rect">
              <a:avLst/>
            </a:prstGeom>
            <a:solidFill>
              <a:srgbClr val="5BF06C"/>
            </a:solidFill>
            <a:ln w="571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1667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56" name="TextBox 155"/>
            <p:cNvSpPr txBox="1">
              <a:spLocks/>
            </p:cNvSpPr>
            <p:nvPr/>
          </p:nvSpPr>
          <p:spPr>
            <a:xfrm>
              <a:off x="2046576" y="3451086"/>
              <a:ext cx="548640" cy="457200"/>
            </a:xfrm>
            <a:prstGeom prst="rect">
              <a:avLst/>
            </a:prstGeom>
            <a:noFill/>
            <a:ln w="571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1667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57" name="TextBox 156"/>
            <p:cNvSpPr txBox="1">
              <a:spLocks/>
            </p:cNvSpPr>
            <p:nvPr/>
          </p:nvSpPr>
          <p:spPr>
            <a:xfrm>
              <a:off x="2046576" y="3908286"/>
              <a:ext cx="548640" cy="457200"/>
            </a:xfrm>
            <a:prstGeom prst="rect">
              <a:avLst/>
            </a:prstGeom>
            <a:noFill/>
            <a:ln w="571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1667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58" name="TextBox 157"/>
            <p:cNvSpPr txBox="1">
              <a:spLocks/>
            </p:cNvSpPr>
            <p:nvPr/>
          </p:nvSpPr>
          <p:spPr>
            <a:xfrm>
              <a:off x="2046576" y="4365486"/>
              <a:ext cx="548640" cy="457200"/>
            </a:xfrm>
            <a:prstGeom prst="rect">
              <a:avLst/>
            </a:prstGeom>
            <a:noFill/>
            <a:ln w="571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1667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149" name="TextBox 148"/>
          <p:cNvSpPr txBox="1">
            <a:spLocks/>
          </p:cNvSpPr>
          <p:nvPr/>
        </p:nvSpPr>
        <p:spPr>
          <a:xfrm>
            <a:off x="10419719" y="4402300"/>
            <a:ext cx="457200" cy="381000"/>
          </a:xfrm>
          <a:prstGeom prst="rect">
            <a:avLst/>
          </a:prstGeom>
          <a:noFill/>
          <a:ln w="57150" cmpd="sng">
            <a:solidFill>
              <a:srgbClr val="00009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1667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150" name="TextBox 149"/>
          <p:cNvSpPr txBox="1">
            <a:spLocks/>
          </p:cNvSpPr>
          <p:nvPr/>
        </p:nvSpPr>
        <p:spPr>
          <a:xfrm>
            <a:off x="10419719" y="4783300"/>
            <a:ext cx="457200" cy="381000"/>
          </a:xfrm>
          <a:prstGeom prst="rect">
            <a:avLst/>
          </a:prstGeom>
          <a:noFill/>
          <a:ln w="57150" cmpd="sng">
            <a:solidFill>
              <a:srgbClr val="00009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1667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223075" y="186845"/>
            <a:ext cx="5264658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Arial"/>
                <a:cs typeface="Arial"/>
              </a:rPr>
              <a:t>equal information [2 2]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223076" y="685302"/>
            <a:ext cx="251802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Arial"/>
                <a:cs typeface="Arial"/>
              </a:rPr>
              <a:t>horizon 1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8938515" y="685302"/>
            <a:ext cx="251802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Arial"/>
                <a:cs typeface="Arial"/>
              </a:rPr>
              <a:t>horizon 6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223074" y="5549950"/>
            <a:ext cx="5264659" cy="132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Arial"/>
                <a:cs typeface="Arial"/>
              </a:rPr>
              <a:t>low mean reward choice</a:t>
            </a:r>
          </a:p>
          <a:p>
            <a:pPr algn="ctr"/>
            <a:r>
              <a:rPr lang="en-US" sz="2667" dirty="0">
                <a:latin typeface="Arial"/>
                <a:cs typeface="Arial"/>
              </a:rPr>
              <a:t>p(low mean)</a:t>
            </a:r>
          </a:p>
          <a:p>
            <a:pPr algn="ctr"/>
            <a:r>
              <a:rPr lang="en-US" sz="2667" b="1" dirty="0">
                <a:latin typeface="Arial"/>
                <a:cs typeface="Arial"/>
              </a:rPr>
              <a:t>random exploration</a:t>
            </a:r>
          </a:p>
        </p:txBody>
      </p:sp>
      <p:cxnSp>
        <p:nvCxnSpPr>
          <p:cNvPr id="140" name="Straight Arrow Connector 139"/>
          <p:cNvCxnSpPr>
            <a:stCxn id="139" idx="0"/>
            <a:endCxn id="189" idx="2"/>
          </p:cNvCxnSpPr>
          <p:nvPr/>
        </p:nvCxnSpPr>
        <p:spPr>
          <a:xfrm flipH="1" flipV="1">
            <a:off x="7103208" y="3271557"/>
            <a:ext cx="1752196" cy="2278393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9" idx="0"/>
            <a:endCxn id="167" idx="0"/>
          </p:cNvCxnSpPr>
          <p:nvPr/>
        </p:nvCxnSpPr>
        <p:spPr>
          <a:xfrm flipV="1">
            <a:off x="8855404" y="3271557"/>
            <a:ext cx="885558" cy="2278393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571500" y="7309"/>
            <a:ext cx="1052121" cy="68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33" b="1" dirty="0">
                <a:latin typeface="Arial"/>
                <a:cs typeface="Arial"/>
              </a:rPr>
              <a:t>A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096886" y="7309"/>
            <a:ext cx="1052121" cy="68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33" b="1" dirty="0">
                <a:latin typeface="Arial"/>
                <a:cs typeface="Arial"/>
              </a:rPr>
              <a:t>B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EE7A29D-22F4-424E-B12C-4D1BBD7DD71B}"/>
              </a:ext>
            </a:extLst>
          </p:cNvPr>
          <p:cNvCxnSpPr/>
          <p:nvPr/>
        </p:nvCxnSpPr>
        <p:spPr>
          <a:xfrm flipH="1" flipV="1">
            <a:off x="1623621" y="3271557"/>
            <a:ext cx="1808668" cy="2278393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34B040C-D22C-4070-875A-A560539563AC}"/>
              </a:ext>
            </a:extLst>
          </p:cNvPr>
          <p:cNvCxnSpPr/>
          <p:nvPr/>
        </p:nvCxnSpPr>
        <p:spPr>
          <a:xfrm flipV="1">
            <a:off x="3432289" y="3280897"/>
            <a:ext cx="834717" cy="2269053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F5A29BD-4803-49B9-B40E-7BC39CBDD86B}"/>
              </a:ext>
            </a:extLst>
          </p:cNvPr>
          <p:cNvSpPr txBox="1">
            <a:spLocks/>
          </p:cNvSpPr>
          <p:nvPr/>
        </p:nvSpPr>
        <p:spPr>
          <a:xfrm>
            <a:off x="4042268" y="1372201"/>
            <a:ext cx="457200" cy="381000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330" dirty="0">
                <a:solidFill>
                  <a:srgbClr val="000000"/>
                </a:solidFill>
                <a:latin typeface="Helvetica"/>
                <a:cs typeface="Helvetica"/>
              </a:rPr>
              <a:t>70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25C5266-4453-403F-B186-1A391DBD46E0}"/>
              </a:ext>
            </a:extLst>
          </p:cNvPr>
          <p:cNvSpPr txBox="1">
            <a:spLocks/>
          </p:cNvSpPr>
          <p:nvPr/>
        </p:nvSpPr>
        <p:spPr>
          <a:xfrm>
            <a:off x="4042268" y="1753201"/>
            <a:ext cx="457200" cy="381000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Helvetica"/>
                <a:cs typeface="Helvetica"/>
              </a:rPr>
              <a:t>63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0751BA8-FEC1-49BE-AC9C-137654827BE9}"/>
              </a:ext>
            </a:extLst>
          </p:cNvPr>
          <p:cNvSpPr txBox="1">
            <a:spLocks/>
          </p:cNvSpPr>
          <p:nvPr/>
        </p:nvSpPr>
        <p:spPr>
          <a:xfrm>
            <a:off x="4042268" y="2134201"/>
            <a:ext cx="457200" cy="381000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Helvetica"/>
                <a:cs typeface="Helvetica"/>
              </a:rPr>
              <a:t>65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4AF3840-51DD-4F44-81FA-B27461832ED3}"/>
              </a:ext>
            </a:extLst>
          </p:cNvPr>
          <p:cNvSpPr txBox="1">
            <a:spLocks/>
          </p:cNvSpPr>
          <p:nvPr/>
        </p:nvSpPr>
        <p:spPr>
          <a:xfrm>
            <a:off x="4042268" y="2515201"/>
            <a:ext cx="457200" cy="381000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333" dirty="0">
                <a:solidFill>
                  <a:srgbClr val="FF0000"/>
                </a:solidFill>
                <a:latin typeface="Helvetica"/>
                <a:cs typeface="Helvetica"/>
              </a:rPr>
              <a:t>60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B124877-584B-46FA-A917-F0FC66B7D071}"/>
              </a:ext>
            </a:extLst>
          </p:cNvPr>
          <p:cNvSpPr txBox="1">
            <a:spLocks/>
          </p:cNvSpPr>
          <p:nvPr/>
        </p:nvSpPr>
        <p:spPr>
          <a:xfrm>
            <a:off x="4949625" y="1372201"/>
            <a:ext cx="457200" cy="381000"/>
          </a:xfrm>
          <a:prstGeom prst="rect">
            <a:avLst/>
          </a:prstGeom>
          <a:noFill/>
          <a:ln w="57150" cmpd="sng">
            <a:solidFill>
              <a:srgbClr val="00009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333" dirty="0">
                <a:solidFill>
                  <a:srgbClr val="FF0000"/>
                </a:solidFill>
                <a:latin typeface="Helvetica"/>
                <a:cs typeface="Helvetica"/>
              </a:rPr>
              <a:t>61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56DE9F2-DC9A-437A-8D09-2E2530242D5F}"/>
              </a:ext>
            </a:extLst>
          </p:cNvPr>
          <p:cNvSpPr txBox="1">
            <a:spLocks/>
          </p:cNvSpPr>
          <p:nvPr/>
        </p:nvSpPr>
        <p:spPr>
          <a:xfrm>
            <a:off x="4949625" y="1753201"/>
            <a:ext cx="457200" cy="381000"/>
          </a:xfrm>
          <a:prstGeom prst="rect">
            <a:avLst/>
          </a:prstGeom>
          <a:noFill/>
          <a:ln w="57150" cmpd="sng">
            <a:solidFill>
              <a:srgbClr val="00009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333" dirty="0">
                <a:solidFill>
                  <a:srgbClr val="FF0000"/>
                </a:solidFill>
                <a:latin typeface="Helvetica"/>
                <a:cs typeface="Helvetica"/>
              </a:rPr>
              <a:t>46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E5E1EDC0-B6ED-49E8-88D4-63F62C681519}"/>
              </a:ext>
            </a:extLst>
          </p:cNvPr>
          <p:cNvSpPr txBox="1">
            <a:spLocks/>
          </p:cNvSpPr>
          <p:nvPr/>
        </p:nvSpPr>
        <p:spPr>
          <a:xfrm>
            <a:off x="4949625" y="2134201"/>
            <a:ext cx="457200" cy="381000"/>
          </a:xfrm>
          <a:prstGeom prst="rect">
            <a:avLst/>
          </a:prstGeom>
          <a:noFill/>
          <a:ln w="57150" cmpd="sng">
            <a:solidFill>
              <a:srgbClr val="00009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333" dirty="0">
                <a:solidFill>
                  <a:srgbClr val="FF0000"/>
                </a:solidFill>
                <a:latin typeface="Helvetica"/>
                <a:cs typeface="Helvetica"/>
              </a:rPr>
              <a:t>58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8A465F38-D25B-45ED-99A3-D2AC03B60A75}"/>
              </a:ext>
            </a:extLst>
          </p:cNvPr>
          <p:cNvSpPr txBox="1">
            <a:spLocks/>
          </p:cNvSpPr>
          <p:nvPr/>
        </p:nvSpPr>
        <p:spPr>
          <a:xfrm>
            <a:off x="4949625" y="2515201"/>
            <a:ext cx="457200" cy="381000"/>
          </a:xfrm>
          <a:prstGeom prst="rect">
            <a:avLst/>
          </a:prstGeom>
          <a:noFill/>
          <a:ln w="57150" cmpd="sng">
            <a:solidFill>
              <a:srgbClr val="00009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Helvetica"/>
                <a:cs typeface="Helvetica"/>
              </a:rPr>
              <a:t>59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8F1553B9-E885-4157-8CBA-90077EFBFA62}"/>
              </a:ext>
            </a:extLst>
          </p:cNvPr>
          <p:cNvSpPr txBox="1">
            <a:spLocks/>
          </p:cNvSpPr>
          <p:nvPr/>
        </p:nvSpPr>
        <p:spPr>
          <a:xfrm>
            <a:off x="6875783" y="1360912"/>
            <a:ext cx="457200" cy="381000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330" dirty="0">
                <a:solidFill>
                  <a:srgbClr val="000000"/>
                </a:solidFill>
                <a:latin typeface="Helvetica"/>
                <a:cs typeface="Helvetica"/>
              </a:rPr>
              <a:t>50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78E0F6D1-DB0C-47F5-9A29-F1483A77C3C0}"/>
              </a:ext>
            </a:extLst>
          </p:cNvPr>
          <p:cNvSpPr txBox="1">
            <a:spLocks/>
          </p:cNvSpPr>
          <p:nvPr/>
        </p:nvSpPr>
        <p:spPr>
          <a:xfrm>
            <a:off x="6875783" y="2503912"/>
            <a:ext cx="457200" cy="381000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333" dirty="0">
                <a:latin typeface="Helvetica"/>
                <a:cs typeface="Helvetica"/>
              </a:rPr>
              <a:t>60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B732B56F-EB6C-48AD-9D02-02C0C8E28B8E}"/>
              </a:ext>
            </a:extLst>
          </p:cNvPr>
          <p:cNvSpPr txBox="1">
            <a:spLocks/>
          </p:cNvSpPr>
          <p:nvPr/>
        </p:nvSpPr>
        <p:spPr>
          <a:xfrm>
            <a:off x="7783140" y="1741912"/>
            <a:ext cx="457200" cy="381000"/>
          </a:xfrm>
          <a:prstGeom prst="rect">
            <a:avLst/>
          </a:prstGeom>
          <a:noFill/>
          <a:ln w="57150" cmpd="sng">
            <a:solidFill>
              <a:srgbClr val="00009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333" dirty="0">
                <a:latin typeface="Helvetica"/>
                <a:cs typeface="Helvetica"/>
              </a:rPr>
              <a:t>65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B501DE06-396E-44AB-89A6-276427AE0658}"/>
              </a:ext>
            </a:extLst>
          </p:cNvPr>
          <p:cNvSpPr txBox="1">
            <a:spLocks/>
          </p:cNvSpPr>
          <p:nvPr/>
        </p:nvSpPr>
        <p:spPr>
          <a:xfrm>
            <a:off x="7783140" y="2122912"/>
            <a:ext cx="457200" cy="381000"/>
          </a:xfrm>
          <a:prstGeom prst="rect">
            <a:avLst/>
          </a:prstGeom>
          <a:noFill/>
          <a:ln w="57150" cmpd="sng">
            <a:solidFill>
              <a:srgbClr val="00009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333" dirty="0">
                <a:latin typeface="Helvetica"/>
                <a:cs typeface="Helvetica"/>
              </a:rPr>
              <a:t>58</a:t>
            </a:r>
          </a:p>
        </p:txBody>
      </p:sp>
    </p:spTree>
    <p:extLst>
      <p:ext uri="{BB962C8B-B14F-4D97-AF65-F5344CB8AC3E}">
        <p14:creationId xmlns:p14="http://schemas.microsoft.com/office/powerpoint/2010/main" val="2183326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TextBox 722"/>
          <p:cNvSpPr txBox="1"/>
          <p:nvPr/>
        </p:nvSpPr>
        <p:spPr>
          <a:xfrm>
            <a:off x="1458539" y="1047138"/>
            <a:ext cx="4183577" cy="1266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7" dirty="0">
                <a:solidFill>
                  <a:srgbClr val="FF0000"/>
                </a:solidFill>
                <a:latin typeface="Arial"/>
                <a:cs typeface="Arial"/>
              </a:rPr>
              <a:t>(repeated)</a:t>
            </a:r>
          </a:p>
          <a:p>
            <a:pPr algn="ctr"/>
            <a:r>
              <a:rPr lang="en-US" sz="1907" dirty="0">
                <a:solidFill>
                  <a:srgbClr val="FF0000"/>
                </a:solidFill>
                <a:latin typeface="Arial"/>
                <a:cs typeface="Arial"/>
              </a:rPr>
              <a:t>horizon 6</a:t>
            </a:r>
          </a:p>
          <a:p>
            <a:pPr algn="ctr"/>
            <a:r>
              <a:rPr lang="en-US" sz="1907" dirty="0">
                <a:solidFill>
                  <a:srgbClr val="FF0000"/>
                </a:solidFill>
                <a:latin typeface="Arial"/>
                <a:cs typeface="Arial"/>
              </a:rPr>
              <a:t>[1 3]</a:t>
            </a:r>
          </a:p>
          <a:p>
            <a:pPr algn="ctr"/>
            <a:endParaRPr lang="en-US" sz="1907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4473C5-9E8B-4EA2-877B-7BFC8503574E}"/>
              </a:ext>
            </a:extLst>
          </p:cNvPr>
          <p:cNvSpPr/>
          <p:nvPr/>
        </p:nvSpPr>
        <p:spPr>
          <a:xfrm>
            <a:off x="3870390" y="54220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consistent or inconsistent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p(inconsistent)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choice inconsistency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420719BF-5F31-4535-9454-2270A6F2D972}"/>
              </a:ext>
            </a:extLst>
          </p:cNvPr>
          <p:cNvSpPr txBox="1"/>
          <p:nvPr/>
        </p:nvSpPr>
        <p:spPr>
          <a:xfrm>
            <a:off x="4389468" y="3204883"/>
            <a:ext cx="583221" cy="550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79" b="1" dirty="0">
                <a:latin typeface="Arial"/>
                <a:cs typeface="Arial"/>
              </a:rPr>
              <a:t>…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56CAF76-A85F-4EE9-AD3B-FA8ADD6908BC}"/>
              </a:ext>
            </a:extLst>
          </p:cNvPr>
          <p:cNvGrpSpPr/>
          <p:nvPr/>
        </p:nvGrpSpPr>
        <p:grpSpPr>
          <a:xfrm>
            <a:off x="4908600" y="2078201"/>
            <a:ext cx="3981597" cy="3418003"/>
            <a:chOff x="4908600" y="2078201"/>
            <a:chExt cx="3981597" cy="341800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62FA533-6A8D-4991-84CE-9C605DF9B3E1}"/>
                </a:ext>
              </a:extLst>
            </p:cNvPr>
            <p:cNvGrpSpPr/>
            <p:nvPr/>
          </p:nvGrpSpPr>
          <p:grpSpPr>
            <a:xfrm>
              <a:off x="4908600" y="2078201"/>
              <a:ext cx="3981597" cy="3004380"/>
              <a:chOff x="4908600" y="2067291"/>
              <a:chExt cx="3981597" cy="3004380"/>
            </a:xfrm>
          </p:grpSpPr>
          <p:sp>
            <p:nvSpPr>
              <p:cNvPr id="226" name="Rounded Rectangle 142">
                <a:extLst>
                  <a:ext uri="{FF2B5EF4-FFF2-40B4-BE49-F238E27FC236}">
                    <a16:creationId xmlns:a16="http://schemas.microsoft.com/office/drawing/2014/main" id="{ACF41CAC-496E-4EE6-85CA-EEFF7E647ACA}"/>
                  </a:ext>
                </a:extLst>
              </p:cNvPr>
              <p:cNvSpPr/>
              <p:nvPr/>
            </p:nvSpPr>
            <p:spPr>
              <a:xfrm>
                <a:off x="4908600" y="2067291"/>
                <a:ext cx="1826240" cy="3004380"/>
              </a:xfrm>
              <a:prstGeom prst="roundRect">
                <a:avLst>
                  <a:gd name="adj" fmla="val 8020"/>
                </a:avLst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5574966-1548-491D-B81F-6CC2F1B3ABA3}"/>
                  </a:ext>
                </a:extLst>
              </p:cNvPr>
              <p:cNvGrpSpPr/>
              <p:nvPr/>
            </p:nvGrpSpPr>
            <p:grpSpPr>
              <a:xfrm>
                <a:off x="5028766" y="2229521"/>
                <a:ext cx="3861431" cy="2757600"/>
                <a:chOff x="5027509" y="2193531"/>
                <a:chExt cx="3861431" cy="2757600"/>
              </a:xfrm>
            </p:grpSpPr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B70C1995-F585-4800-8BCD-DD69B633D9BE}"/>
                    </a:ext>
                  </a:extLst>
                </p:cNvPr>
                <p:cNvSpPr txBox="1"/>
                <p:nvPr/>
              </p:nvSpPr>
              <p:spPr>
                <a:xfrm>
                  <a:off x="5716691" y="2548406"/>
                  <a:ext cx="219637" cy="2530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67" dirty="0"/>
                    <a:t>+</a:t>
                  </a:r>
                </a:p>
              </p:txBody>
            </p:sp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869B26C0-7B9E-41B2-BDC3-0DC6992639F4}"/>
                    </a:ext>
                  </a:extLst>
                </p:cNvPr>
                <p:cNvGrpSpPr/>
                <p:nvPr/>
              </p:nvGrpSpPr>
              <p:grpSpPr>
                <a:xfrm>
                  <a:off x="5027509" y="2193531"/>
                  <a:ext cx="626376" cy="2757600"/>
                  <a:chOff x="5027509" y="2193531"/>
                  <a:chExt cx="626376" cy="2757600"/>
                </a:xfrm>
              </p:grpSpPr>
              <p:grpSp>
                <p:nvGrpSpPr>
                  <p:cNvPr id="227" name="Group 226">
                    <a:extLst>
                      <a:ext uri="{FF2B5EF4-FFF2-40B4-BE49-F238E27FC236}">
                        <a16:creationId xmlns:a16="http://schemas.microsoft.com/office/drawing/2014/main" id="{FEE05A61-54CD-4709-B71E-13477C650DB3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5027509" y="2538482"/>
                    <a:ext cx="285585" cy="213502"/>
                    <a:chOff x="6044051" y="1735710"/>
                    <a:chExt cx="472517" cy="353252"/>
                  </a:xfrm>
                  <a:solidFill>
                    <a:srgbClr val="800000"/>
                  </a:solidFill>
                </p:grpSpPr>
                <p:cxnSp>
                  <p:nvCxnSpPr>
                    <p:cNvPr id="265" name="Straight Connector 264">
                      <a:extLst>
                        <a:ext uri="{FF2B5EF4-FFF2-40B4-BE49-F238E27FC236}">
                          <a16:creationId xmlns:a16="http://schemas.microsoft.com/office/drawing/2014/main" id="{360E4391-2E98-494E-A52C-185E2DC12E1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044051" y="1862549"/>
                      <a:ext cx="341412" cy="226413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8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6" name="Oval 265">
                      <a:extLst>
                        <a:ext uri="{FF2B5EF4-FFF2-40B4-BE49-F238E27FC236}">
                          <a16:creationId xmlns:a16="http://schemas.microsoft.com/office/drawing/2014/main" id="{A46C917B-72CF-4416-9B87-389B7B4C27F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287968" y="1735710"/>
                      <a:ext cx="228600" cy="228600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67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grpSp>
                <p:nvGrpSpPr>
                  <p:cNvPr id="229" name="Group 228">
                    <a:extLst>
                      <a:ext uri="{FF2B5EF4-FFF2-40B4-BE49-F238E27FC236}">
                        <a16:creationId xmlns:a16="http://schemas.microsoft.com/office/drawing/2014/main" id="{CAA8E0E9-4699-4884-9DC0-4ED6C52E93E3}"/>
                      </a:ext>
                    </a:extLst>
                  </p:cNvPr>
                  <p:cNvGrpSpPr/>
                  <p:nvPr/>
                </p:nvGrpSpPr>
                <p:grpSpPr>
                  <a:xfrm>
                    <a:off x="5322292" y="2193531"/>
                    <a:ext cx="331593" cy="2757600"/>
                    <a:chOff x="7322459" y="1329102"/>
                    <a:chExt cx="548640" cy="4562615"/>
                  </a:xfrm>
                </p:grpSpPr>
                <p:grpSp>
                  <p:nvGrpSpPr>
                    <p:cNvPr id="242" name="Group 241">
                      <a:extLst>
                        <a:ext uri="{FF2B5EF4-FFF2-40B4-BE49-F238E27FC236}">
                          <a16:creationId xmlns:a16="http://schemas.microsoft.com/office/drawing/2014/main" id="{5A42AF90-2FB7-4C96-BE6E-DB53D6FF91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22459" y="1329102"/>
                      <a:ext cx="548640" cy="3657600"/>
                      <a:chOff x="2046576" y="1165086"/>
                      <a:chExt cx="548640" cy="3657600"/>
                    </a:xfrm>
                  </p:grpSpPr>
                  <p:sp>
                    <p:nvSpPr>
                      <p:cNvPr id="245" name="TextBox 244">
                        <a:extLst>
                          <a:ext uri="{FF2B5EF4-FFF2-40B4-BE49-F238E27FC236}">
                            <a16:creationId xmlns:a16="http://schemas.microsoft.com/office/drawing/2014/main" id="{2BB8AA47-59AB-4171-917D-B6B3EC215228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2046576" y="1165086"/>
                        <a:ext cx="548640" cy="457200"/>
                      </a:xfrm>
                      <a:prstGeom prst="rect">
                        <a:avLst/>
                      </a:prstGeom>
                      <a:noFill/>
                      <a:ln w="57150" cmpd="sng">
                        <a:solidFill>
                          <a:srgbClr val="800000"/>
                        </a:solidFill>
                      </a:ln>
                    </p:spPr>
                    <p:txBody>
                      <a:bodyPr wrap="none" rtlCol="0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en-US" sz="1500" dirty="0">
                            <a:solidFill>
                              <a:srgbClr val="000000"/>
                            </a:solidFill>
                            <a:latin typeface="Helvetica"/>
                            <a:cs typeface="Helvetica"/>
                          </a:rPr>
                          <a:t>XX</a:t>
                        </a:r>
                      </a:p>
                    </p:txBody>
                  </p:sp>
                  <p:sp>
                    <p:nvSpPr>
                      <p:cNvPr id="249" name="TextBox 248">
                        <a:extLst>
                          <a:ext uri="{FF2B5EF4-FFF2-40B4-BE49-F238E27FC236}">
                            <a16:creationId xmlns:a16="http://schemas.microsoft.com/office/drawing/2014/main" id="{DAA2A611-115A-4B74-A1A0-F8FD483F446E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2046576" y="1622286"/>
                        <a:ext cx="548640" cy="457200"/>
                      </a:xfrm>
                      <a:prstGeom prst="rect">
                        <a:avLst/>
                      </a:prstGeom>
                      <a:noFill/>
                      <a:ln w="57150" cmpd="sng">
                        <a:solidFill>
                          <a:srgbClr val="800000"/>
                        </a:solidFill>
                      </a:ln>
                    </p:spPr>
                    <p:txBody>
                      <a:bodyPr wrap="none" rtlCol="0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en-US" sz="1700" dirty="0">
                            <a:solidFill>
                              <a:srgbClr val="000000"/>
                            </a:solidFill>
                            <a:latin typeface="Helvetica"/>
                            <a:cs typeface="Helvetica"/>
                          </a:rPr>
                          <a:t>46</a:t>
                        </a:r>
                      </a:p>
                    </p:txBody>
                  </p:sp>
                  <p:sp>
                    <p:nvSpPr>
                      <p:cNvPr id="250" name="TextBox 249">
                        <a:extLst>
                          <a:ext uri="{FF2B5EF4-FFF2-40B4-BE49-F238E27FC236}">
                            <a16:creationId xmlns:a16="http://schemas.microsoft.com/office/drawing/2014/main" id="{4A6249F4-92ED-433D-931E-99D292B8F6ED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2046576" y="2079486"/>
                        <a:ext cx="548640" cy="457200"/>
                      </a:xfrm>
                      <a:prstGeom prst="rect">
                        <a:avLst/>
                      </a:prstGeom>
                      <a:noFill/>
                      <a:ln w="57150" cmpd="sng">
                        <a:solidFill>
                          <a:srgbClr val="800000"/>
                        </a:solidFill>
                      </a:ln>
                    </p:spPr>
                    <p:txBody>
                      <a:bodyPr wrap="none" rtlCol="0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en-US" sz="1700" dirty="0">
                            <a:solidFill>
                              <a:srgbClr val="000000"/>
                            </a:solidFill>
                            <a:latin typeface="Helvetica"/>
                            <a:cs typeface="Helvetica"/>
                          </a:rPr>
                          <a:t>38</a:t>
                        </a:r>
                      </a:p>
                    </p:txBody>
                  </p:sp>
                  <p:sp>
                    <p:nvSpPr>
                      <p:cNvPr id="251" name="TextBox 250">
                        <a:extLst>
                          <a:ext uri="{FF2B5EF4-FFF2-40B4-BE49-F238E27FC236}">
                            <a16:creationId xmlns:a16="http://schemas.microsoft.com/office/drawing/2014/main" id="{D8819024-01F2-4DD1-9C59-778054031141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2046576" y="2536686"/>
                        <a:ext cx="548640" cy="457200"/>
                      </a:xfrm>
                      <a:prstGeom prst="rect">
                        <a:avLst/>
                      </a:prstGeom>
                      <a:noFill/>
                      <a:ln w="57150" cmpd="sng">
                        <a:solidFill>
                          <a:srgbClr val="800000"/>
                        </a:solidFill>
                      </a:ln>
                    </p:spPr>
                    <p:txBody>
                      <a:bodyPr wrap="none" rtlCol="0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en-US" sz="1500" dirty="0">
                            <a:solidFill>
                              <a:srgbClr val="000000"/>
                            </a:solidFill>
                            <a:latin typeface="Helvetica"/>
                            <a:cs typeface="Helvetica"/>
                          </a:rPr>
                          <a:t>XX</a:t>
                        </a:r>
                      </a:p>
                    </p:txBody>
                  </p:sp>
                  <p:sp>
                    <p:nvSpPr>
                      <p:cNvPr id="252" name="TextBox 251">
                        <a:extLst>
                          <a:ext uri="{FF2B5EF4-FFF2-40B4-BE49-F238E27FC236}">
                            <a16:creationId xmlns:a16="http://schemas.microsoft.com/office/drawing/2014/main" id="{B0C3626E-175B-4FC0-A15C-56F07E9DF71D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2046576" y="2993886"/>
                        <a:ext cx="548640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7150" cmpd="sng">
                        <a:solidFill>
                          <a:srgbClr val="800000"/>
                        </a:solidFill>
                      </a:ln>
                    </p:spPr>
                    <p:txBody>
                      <a:bodyPr wrap="none" rtlCol="0" anchor="ctr" anchorCtr="0">
                        <a:noAutofit/>
                      </a:bodyPr>
                      <a:lstStyle/>
                      <a:p>
                        <a:pPr algn="ctr"/>
                        <a:endParaRPr lang="en-US" sz="1667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endParaRPr>
                      </a:p>
                    </p:txBody>
                  </p:sp>
                  <p:sp>
                    <p:nvSpPr>
                      <p:cNvPr id="254" name="TextBox 253">
                        <a:extLst>
                          <a:ext uri="{FF2B5EF4-FFF2-40B4-BE49-F238E27FC236}">
                            <a16:creationId xmlns:a16="http://schemas.microsoft.com/office/drawing/2014/main" id="{717B49E7-57C3-4804-980A-415AA9E67A23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2046576" y="3451086"/>
                        <a:ext cx="548640" cy="457200"/>
                      </a:xfrm>
                      <a:prstGeom prst="rect">
                        <a:avLst/>
                      </a:prstGeom>
                      <a:noFill/>
                      <a:ln w="57150" cmpd="sng">
                        <a:solidFill>
                          <a:srgbClr val="800000"/>
                        </a:solidFill>
                      </a:ln>
                    </p:spPr>
                    <p:txBody>
                      <a:bodyPr wrap="none" rtlCol="0" anchor="ctr" anchorCtr="0">
                        <a:noAutofit/>
                      </a:bodyPr>
                      <a:lstStyle/>
                      <a:p>
                        <a:pPr algn="ctr"/>
                        <a:endParaRPr lang="en-US" sz="1667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endParaRPr>
                      </a:p>
                    </p:txBody>
                  </p:sp>
                  <p:sp>
                    <p:nvSpPr>
                      <p:cNvPr id="255" name="TextBox 254">
                        <a:extLst>
                          <a:ext uri="{FF2B5EF4-FFF2-40B4-BE49-F238E27FC236}">
                            <a16:creationId xmlns:a16="http://schemas.microsoft.com/office/drawing/2014/main" id="{AA236C38-9657-43DC-B40D-9A9B2134CCAC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2046576" y="3908286"/>
                        <a:ext cx="548640" cy="457200"/>
                      </a:xfrm>
                      <a:prstGeom prst="rect">
                        <a:avLst/>
                      </a:prstGeom>
                      <a:noFill/>
                      <a:ln w="57150" cmpd="sng">
                        <a:solidFill>
                          <a:srgbClr val="800000"/>
                        </a:solidFill>
                      </a:ln>
                    </p:spPr>
                    <p:txBody>
                      <a:bodyPr wrap="none" rtlCol="0" anchor="ctr" anchorCtr="0">
                        <a:noAutofit/>
                      </a:bodyPr>
                      <a:lstStyle/>
                      <a:p>
                        <a:pPr algn="ctr"/>
                        <a:endParaRPr lang="en-US" sz="1667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endParaRPr>
                      </a:p>
                    </p:txBody>
                  </p:sp>
                  <p:sp>
                    <p:nvSpPr>
                      <p:cNvPr id="261" name="TextBox 260">
                        <a:extLst>
                          <a:ext uri="{FF2B5EF4-FFF2-40B4-BE49-F238E27FC236}">
                            <a16:creationId xmlns:a16="http://schemas.microsoft.com/office/drawing/2014/main" id="{FA97D5CD-C37D-4027-BA10-22B39F1FEA5F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2046576" y="4365486"/>
                        <a:ext cx="548640" cy="457200"/>
                      </a:xfrm>
                      <a:prstGeom prst="rect">
                        <a:avLst/>
                      </a:prstGeom>
                      <a:noFill/>
                      <a:ln w="57150" cmpd="sng">
                        <a:solidFill>
                          <a:srgbClr val="800000"/>
                        </a:solidFill>
                      </a:ln>
                    </p:spPr>
                    <p:txBody>
                      <a:bodyPr wrap="none" rtlCol="0" anchor="ctr" anchorCtr="0">
                        <a:noAutofit/>
                      </a:bodyPr>
                      <a:lstStyle/>
                      <a:p>
                        <a:pPr algn="ctr"/>
                        <a:endParaRPr lang="en-US" sz="1667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endParaRPr>
                      </a:p>
                    </p:txBody>
                  </p:sp>
                </p:grpSp>
                <p:sp>
                  <p:nvSpPr>
                    <p:cNvPr id="243" name="TextBox 242">
                      <a:extLst>
                        <a:ext uri="{FF2B5EF4-FFF2-40B4-BE49-F238E27FC236}">
                          <a16:creationId xmlns:a16="http://schemas.microsoft.com/office/drawing/2014/main" id="{854B8F06-8506-4710-A5C2-DB964AC31865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7322459" y="4977317"/>
                      <a:ext cx="548640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667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44" name="TextBox 243">
                      <a:extLst>
                        <a:ext uri="{FF2B5EF4-FFF2-40B4-BE49-F238E27FC236}">
                          <a16:creationId xmlns:a16="http://schemas.microsoft.com/office/drawing/2014/main" id="{AAA700E8-A012-4331-AAC6-7C3E306C9050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7322459" y="5434517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667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</p:grpSp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495F2D1F-4CE7-4B0E-9CFD-722B5D063F10}"/>
                    </a:ext>
                  </a:extLst>
                </p:cNvPr>
                <p:cNvGrpSpPr/>
                <p:nvPr/>
              </p:nvGrpSpPr>
              <p:grpSpPr>
                <a:xfrm>
                  <a:off x="5980367" y="2193531"/>
                  <a:ext cx="2908573" cy="2754382"/>
                  <a:chOff x="5980367" y="2193531"/>
                  <a:chExt cx="2908573" cy="2754382"/>
                </a:xfrm>
              </p:grpSpPr>
              <p:grpSp>
                <p:nvGrpSpPr>
                  <p:cNvPr id="228" name="Group 227">
                    <a:extLst>
                      <a:ext uri="{FF2B5EF4-FFF2-40B4-BE49-F238E27FC236}">
                        <a16:creationId xmlns:a16="http://schemas.microsoft.com/office/drawing/2014/main" id="{AB5EF8AC-10DF-4C94-ABBC-5D9846691DE0}"/>
                      </a:ext>
                    </a:extLst>
                  </p:cNvPr>
                  <p:cNvGrpSpPr/>
                  <p:nvPr/>
                </p:nvGrpSpPr>
                <p:grpSpPr>
                  <a:xfrm>
                    <a:off x="6322189" y="2750255"/>
                    <a:ext cx="2566751" cy="183163"/>
                    <a:chOff x="6044050" y="2088962"/>
                    <a:chExt cx="4246826" cy="303055"/>
                  </a:xfrm>
                  <a:solidFill>
                    <a:srgbClr val="000090"/>
                  </a:solidFill>
                </p:grpSpPr>
                <p:cxnSp>
                  <p:nvCxnSpPr>
                    <p:cNvPr id="262" name="Straight Connector 261">
                      <a:extLst>
                        <a:ext uri="{FF2B5EF4-FFF2-40B4-BE49-F238E27FC236}">
                          <a16:creationId xmlns:a16="http://schemas.microsoft.com/office/drawing/2014/main" id="{F11E5197-5F29-4B26-9480-2E6A2A38A35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044050" y="2088962"/>
                      <a:ext cx="313023" cy="137834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00009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3" name="Oval 262">
                      <a:extLst>
                        <a:ext uri="{FF2B5EF4-FFF2-40B4-BE49-F238E27FC236}">
                          <a16:creationId xmlns:a16="http://schemas.microsoft.com/office/drawing/2014/main" id="{5D49FA68-CBC1-4634-9809-62B8F17149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7734" y="2148161"/>
                      <a:ext cx="228600" cy="228601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67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cxnSp>
                  <p:nvCxnSpPr>
                    <p:cNvPr id="412" name="Straight Connector 411">
                      <a:extLst>
                        <a:ext uri="{FF2B5EF4-FFF2-40B4-BE49-F238E27FC236}">
                          <a16:creationId xmlns:a16="http://schemas.microsoft.com/office/drawing/2014/main" id="{50779E9D-4126-4073-B771-C10D14DAC0F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796400" y="2093843"/>
                      <a:ext cx="313023" cy="137834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00009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13" name="Oval 412">
                      <a:extLst>
                        <a:ext uri="{FF2B5EF4-FFF2-40B4-BE49-F238E27FC236}">
                          <a16:creationId xmlns:a16="http://schemas.microsoft.com/office/drawing/2014/main" id="{A79D19C9-7CD4-498D-A70B-291D5B6A66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62276" y="2163416"/>
                      <a:ext cx="228600" cy="228601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67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grpSp>
                <p:nvGrpSpPr>
                  <p:cNvPr id="4" name="Group 3">
                    <a:extLst>
                      <a:ext uri="{FF2B5EF4-FFF2-40B4-BE49-F238E27FC236}">
                        <a16:creationId xmlns:a16="http://schemas.microsoft.com/office/drawing/2014/main" id="{58570016-9EFC-465F-8512-D6A526B977CB}"/>
                      </a:ext>
                    </a:extLst>
                  </p:cNvPr>
                  <p:cNvGrpSpPr/>
                  <p:nvPr/>
                </p:nvGrpSpPr>
                <p:grpSpPr>
                  <a:xfrm>
                    <a:off x="5980367" y="2193531"/>
                    <a:ext cx="331594" cy="2754382"/>
                    <a:chOff x="5980367" y="2193531"/>
                    <a:chExt cx="331594" cy="2754382"/>
                  </a:xfrm>
                </p:grpSpPr>
                <p:sp>
                  <p:nvSpPr>
                    <p:cNvPr id="234" name="TextBox 233">
                      <a:extLst>
                        <a:ext uri="{FF2B5EF4-FFF2-40B4-BE49-F238E27FC236}">
                          <a16:creationId xmlns:a16="http://schemas.microsoft.com/office/drawing/2014/main" id="{38E77276-7492-4147-8E8D-59D0A7F37543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2193531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67</a:t>
                      </a:r>
                    </a:p>
                  </p:txBody>
                </p:sp>
                <p:sp>
                  <p:nvSpPr>
                    <p:cNvPr id="235" name="TextBox 234">
                      <a:extLst>
                        <a:ext uri="{FF2B5EF4-FFF2-40B4-BE49-F238E27FC236}">
                          <a16:creationId xmlns:a16="http://schemas.microsoft.com/office/drawing/2014/main" id="{A0354940-287F-4185-ACDF-81E6934D067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7" y="2469858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236" name="TextBox 235">
                      <a:extLst>
                        <a:ext uri="{FF2B5EF4-FFF2-40B4-BE49-F238E27FC236}">
                          <a16:creationId xmlns:a16="http://schemas.microsoft.com/office/drawing/2014/main" id="{F1F838E3-606B-4987-8D56-3E4449C291E6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2746186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237" name="TextBox 236">
                      <a:extLst>
                        <a:ext uri="{FF2B5EF4-FFF2-40B4-BE49-F238E27FC236}">
                          <a16:creationId xmlns:a16="http://schemas.microsoft.com/office/drawing/2014/main" id="{83FDB811-3186-4690-B302-025F169701C9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022513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62</a:t>
                      </a:r>
                    </a:p>
                  </p:txBody>
                </p:sp>
                <p:sp>
                  <p:nvSpPr>
                    <p:cNvPr id="238" name="TextBox 237">
                      <a:extLst>
                        <a:ext uri="{FF2B5EF4-FFF2-40B4-BE49-F238E27FC236}">
                          <a16:creationId xmlns:a16="http://schemas.microsoft.com/office/drawing/2014/main" id="{6049049C-4D95-44A7-A667-4C2CAC91FA3F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298840"/>
                      <a:ext cx="331593" cy="276327"/>
                    </a:xfrm>
                    <a:prstGeom prst="rect">
                      <a:avLst/>
                    </a:prstGeom>
                    <a:solidFill>
                      <a:srgbClr val="5BF06C"/>
                    </a:solidFill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667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39" name="TextBox 238">
                      <a:extLst>
                        <a:ext uri="{FF2B5EF4-FFF2-40B4-BE49-F238E27FC236}">
                          <a16:creationId xmlns:a16="http://schemas.microsoft.com/office/drawing/2014/main" id="{7C385B86-3C5F-41F8-81E1-D006F7EE527D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575167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667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40" name="TextBox 239">
                      <a:extLst>
                        <a:ext uri="{FF2B5EF4-FFF2-40B4-BE49-F238E27FC236}">
                          <a16:creationId xmlns:a16="http://schemas.microsoft.com/office/drawing/2014/main" id="{09D3C8B4-4928-4D3B-B4EE-C833C29C0029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851495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667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41" name="TextBox 240">
                      <a:extLst>
                        <a:ext uri="{FF2B5EF4-FFF2-40B4-BE49-F238E27FC236}">
                          <a16:creationId xmlns:a16="http://schemas.microsoft.com/office/drawing/2014/main" id="{8680A008-BCFB-4A0C-A911-1399A76A0482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127822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667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32" name="TextBox 231">
                      <a:extLst>
                        <a:ext uri="{FF2B5EF4-FFF2-40B4-BE49-F238E27FC236}">
                          <a16:creationId xmlns:a16="http://schemas.microsoft.com/office/drawing/2014/main" id="{1C8F6F12-0918-4E80-9E7F-06F9B34DBB39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395259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667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33" name="TextBox 232">
                      <a:extLst>
                        <a:ext uri="{FF2B5EF4-FFF2-40B4-BE49-F238E27FC236}">
                          <a16:creationId xmlns:a16="http://schemas.microsoft.com/office/drawing/2014/main" id="{DCCCDA28-807E-4394-A33D-A5D680F793B0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671586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667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</p:grpSp>
          </p:grpSp>
        </p:grp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3AE84DB5-961B-4F3B-89AC-A1729046A904}"/>
                </a:ext>
              </a:extLst>
            </p:cNvPr>
            <p:cNvSpPr txBox="1"/>
            <p:nvPr/>
          </p:nvSpPr>
          <p:spPr>
            <a:xfrm>
              <a:off x="4921631" y="5110393"/>
              <a:ext cx="1800177" cy="385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7" dirty="0">
                  <a:latin typeface="Arial"/>
                  <a:cs typeface="Arial"/>
                </a:rPr>
                <a:t>Game #30</a:t>
              </a:r>
            </a:p>
          </p:txBody>
        </p:sp>
      </p:grpSp>
      <p:sp>
        <p:nvSpPr>
          <p:cNvPr id="277" name="TextBox 276">
            <a:extLst>
              <a:ext uri="{FF2B5EF4-FFF2-40B4-BE49-F238E27FC236}">
                <a16:creationId xmlns:a16="http://schemas.microsoft.com/office/drawing/2014/main" id="{4B95DB0E-8E24-4BAA-9E8A-6DDAC915437A}"/>
              </a:ext>
            </a:extLst>
          </p:cNvPr>
          <p:cNvSpPr txBox="1"/>
          <p:nvPr/>
        </p:nvSpPr>
        <p:spPr>
          <a:xfrm>
            <a:off x="8278103" y="1047138"/>
            <a:ext cx="4183577" cy="1266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7" dirty="0">
                <a:solidFill>
                  <a:srgbClr val="FF0000"/>
                </a:solidFill>
                <a:latin typeface="Arial"/>
                <a:cs typeface="Arial"/>
              </a:rPr>
              <a:t>(repeated)</a:t>
            </a:r>
          </a:p>
          <a:p>
            <a:pPr algn="ctr"/>
            <a:r>
              <a:rPr lang="en-US" sz="1907" dirty="0">
                <a:solidFill>
                  <a:srgbClr val="FF0000"/>
                </a:solidFill>
                <a:latin typeface="Arial"/>
                <a:cs typeface="Arial"/>
              </a:rPr>
              <a:t>horizon 6</a:t>
            </a:r>
          </a:p>
          <a:p>
            <a:pPr algn="ctr"/>
            <a:r>
              <a:rPr lang="en-US" sz="1907" dirty="0">
                <a:solidFill>
                  <a:srgbClr val="FF0000"/>
                </a:solidFill>
                <a:latin typeface="Arial"/>
                <a:cs typeface="Arial"/>
              </a:rPr>
              <a:t>[1 3]</a:t>
            </a:r>
          </a:p>
          <a:p>
            <a:pPr algn="ctr"/>
            <a:endParaRPr lang="en-US" sz="1907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BF03976A-E57A-4731-A7FF-835679727092}"/>
              </a:ext>
            </a:extLst>
          </p:cNvPr>
          <p:cNvSpPr txBox="1"/>
          <p:nvPr/>
        </p:nvSpPr>
        <p:spPr>
          <a:xfrm>
            <a:off x="-812855" y="1344133"/>
            <a:ext cx="4183577" cy="972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7" dirty="0">
                <a:latin typeface="Arial"/>
                <a:cs typeface="Arial"/>
              </a:rPr>
              <a:t>horizon 1</a:t>
            </a:r>
          </a:p>
          <a:p>
            <a:pPr algn="ctr"/>
            <a:r>
              <a:rPr lang="en-US" sz="1907" dirty="0">
                <a:latin typeface="Arial"/>
                <a:cs typeface="Arial"/>
              </a:rPr>
              <a:t>[1 3]</a:t>
            </a:r>
          </a:p>
          <a:p>
            <a:pPr algn="ctr"/>
            <a:endParaRPr lang="en-US" sz="1907" dirty="0">
              <a:latin typeface="Arial"/>
              <a:cs typeface="Arial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9C856707-0135-477A-93C4-5F5BC01DA201}"/>
              </a:ext>
            </a:extLst>
          </p:cNvPr>
          <p:cNvSpPr txBox="1"/>
          <p:nvPr/>
        </p:nvSpPr>
        <p:spPr>
          <a:xfrm>
            <a:off x="3729933" y="1347828"/>
            <a:ext cx="4183577" cy="972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7" dirty="0">
                <a:latin typeface="Arial"/>
                <a:cs typeface="Arial"/>
              </a:rPr>
              <a:t>horizon 6</a:t>
            </a:r>
          </a:p>
          <a:p>
            <a:pPr algn="ctr"/>
            <a:r>
              <a:rPr lang="en-US" sz="1907" dirty="0">
                <a:latin typeface="Arial"/>
                <a:cs typeface="Arial"/>
              </a:rPr>
              <a:t>[2 2]</a:t>
            </a:r>
          </a:p>
          <a:p>
            <a:pPr algn="ctr"/>
            <a:endParaRPr lang="en-US" sz="1907" dirty="0">
              <a:latin typeface="Arial"/>
              <a:cs typeface="Arial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25B6B19-8066-45C6-AE10-F1E36EB7AE67}"/>
              </a:ext>
            </a:extLst>
          </p:cNvPr>
          <p:cNvSpPr txBox="1"/>
          <p:nvPr/>
        </p:nvSpPr>
        <p:spPr>
          <a:xfrm>
            <a:off x="5999518" y="1344133"/>
            <a:ext cx="4183577" cy="972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7" dirty="0">
                <a:latin typeface="Arial"/>
                <a:cs typeface="Arial"/>
              </a:rPr>
              <a:t>horizon 1</a:t>
            </a:r>
          </a:p>
          <a:p>
            <a:pPr algn="ctr"/>
            <a:r>
              <a:rPr lang="en-US" sz="1907" dirty="0">
                <a:latin typeface="Arial"/>
                <a:cs typeface="Arial"/>
              </a:rPr>
              <a:t>[2 2]</a:t>
            </a:r>
          </a:p>
          <a:p>
            <a:pPr algn="ctr"/>
            <a:endParaRPr lang="en-US" sz="1907" dirty="0">
              <a:latin typeface="Arial"/>
              <a:cs typeface="Arial"/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E6691186-59BE-4264-B674-55C279A7C268}"/>
              </a:ext>
            </a:extLst>
          </p:cNvPr>
          <p:cNvGrpSpPr/>
          <p:nvPr/>
        </p:nvGrpSpPr>
        <p:grpSpPr>
          <a:xfrm>
            <a:off x="2637207" y="2073646"/>
            <a:ext cx="1826240" cy="3418003"/>
            <a:chOff x="4908600" y="2078201"/>
            <a:chExt cx="1826240" cy="3418003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831B0031-E4C3-48BC-AE91-BE179401B500}"/>
                </a:ext>
              </a:extLst>
            </p:cNvPr>
            <p:cNvGrpSpPr/>
            <p:nvPr/>
          </p:nvGrpSpPr>
          <p:grpSpPr>
            <a:xfrm>
              <a:off x="4908600" y="2078201"/>
              <a:ext cx="1826240" cy="3004380"/>
              <a:chOff x="4908600" y="2067291"/>
              <a:chExt cx="1826240" cy="3004380"/>
            </a:xfrm>
          </p:grpSpPr>
          <p:sp>
            <p:nvSpPr>
              <p:cNvPr id="169" name="Rounded Rectangle 142">
                <a:extLst>
                  <a:ext uri="{FF2B5EF4-FFF2-40B4-BE49-F238E27FC236}">
                    <a16:creationId xmlns:a16="http://schemas.microsoft.com/office/drawing/2014/main" id="{0A95B14E-42EA-4B2B-AD84-1CA0BDDDD0DF}"/>
                  </a:ext>
                </a:extLst>
              </p:cNvPr>
              <p:cNvSpPr/>
              <p:nvPr/>
            </p:nvSpPr>
            <p:spPr>
              <a:xfrm>
                <a:off x="4908600" y="2067291"/>
                <a:ext cx="1826240" cy="3004380"/>
              </a:xfrm>
              <a:prstGeom prst="roundRect">
                <a:avLst>
                  <a:gd name="adj" fmla="val 8020"/>
                </a:avLst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ECCC50A7-BDC8-4F98-91CC-59FC943CAD8E}"/>
                  </a:ext>
                </a:extLst>
              </p:cNvPr>
              <p:cNvGrpSpPr/>
              <p:nvPr/>
            </p:nvGrpSpPr>
            <p:grpSpPr>
              <a:xfrm>
                <a:off x="5323549" y="2229521"/>
                <a:ext cx="1285469" cy="2757600"/>
                <a:chOff x="5322292" y="2193531"/>
                <a:chExt cx="1285469" cy="2757600"/>
              </a:xfrm>
            </p:grpSpPr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91FDCB02-E302-412E-AA60-B25171C1B1CE}"/>
                    </a:ext>
                  </a:extLst>
                </p:cNvPr>
                <p:cNvSpPr txBox="1"/>
                <p:nvPr/>
              </p:nvSpPr>
              <p:spPr>
                <a:xfrm>
                  <a:off x="5716691" y="2548406"/>
                  <a:ext cx="219637" cy="2530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67" dirty="0"/>
                    <a:t>+</a:t>
                  </a:r>
                </a:p>
              </p:txBody>
            </p:sp>
            <p:grpSp>
              <p:nvGrpSpPr>
                <p:cNvPr id="189" name="Group 188">
                  <a:extLst>
                    <a:ext uri="{FF2B5EF4-FFF2-40B4-BE49-F238E27FC236}">
                      <a16:creationId xmlns:a16="http://schemas.microsoft.com/office/drawing/2014/main" id="{8F59EF9E-6ACB-48CF-A103-FD83F3D713C7}"/>
                    </a:ext>
                  </a:extLst>
                </p:cNvPr>
                <p:cNvGrpSpPr/>
                <p:nvPr/>
              </p:nvGrpSpPr>
              <p:grpSpPr>
                <a:xfrm>
                  <a:off x="5322292" y="2193531"/>
                  <a:ext cx="331593" cy="2757600"/>
                  <a:chOff x="7322459" y="1329102"/>
                  <a:chExt cx="548640" cy="4562615"/>
                </a:xfrm>
              </p:grpSpPr>
              <p:grpSp>
                <p:nvGrpSpPr>
                  <p:cNvPr id="190" name="Group 189">
                    <a:extLst>
                      <a:ext uri="{FF2B5EF4-FFF2-40B4-BE49-F238E27FC236}">
                        <a16:creationId xmlns:a16="http://schemas.microsoft.com/office/drawing/2014/main" id="{70FF42B9-28CD-42AA-8562-17BCE312292A}"/>
                      </a:ext>
                    </a:extLst>
                  </p:cNvPr>
                  <p:cNvGrpSpPr/>
                  <p:nvPr/>
                </p:nvGrpSpPr>
                <p:grpSpPr>
                  <a:xfrm>
                    <a:off x="7322459" y="1329102"/>
                    <a:ext cx="548640" cy="3657600"/>
                    <a:chOff x="2046576" y="1165086"/>
                    <a:chExt cx="548640" cy="3657600"/>
                  </a:xfrm>
                </p:grpSpPr>
                <p:sp>
                  <p:nvSpPr>
                    <p:cNvPr id="193" name="TextBox 192">
                      <a:extLst>
                        <a:ext uri="{FF2B5EF4-FFF2-40B4-BE49-F238E27FC236}">
                          <a16:creationId xmlns:a16="http://schemas.microsoft.com/office/drawing/2014/main" id="{DF273B3B-3DC2-47B6-972E-3573872AE7B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1165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194" name="TextBox 193">
                      <a:extLst>
                        <a:ext uri="{FF2B5EF4-FFF2-40B4-BE49-F238E27FC236}">
                          <a16:creationId xmlns:a16="http://schemas.microsoft.com/office/drawing/2014/main" id="{20BAE478-B7B3-4239-BBF4-DE41E359A8B4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1622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46</a:t>
                      </a:r>
                    </a:p>
                  </p:txBody>
                </p:sp>
                <p:sp>
                  <p:nvSpPr>
                    <p:cNvPr id="195" name="TextBox 194">
                      <a:extLst>
                        <a:ext uri="{FF2B5EF4-FFF2-40B4-BE49-F238E27FC236}">
                          <a16:creationId xmlns:a16="http://schemas.microsoft.com/office/drawing/2014/main" id="{209356FC-F03D-469D-ACDB-050041CA4E1C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079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56</a:t>
                      </a:r>
                    </a:p>
                  </p:txBody>
                </p:sp>
                <p:sp>
                  <p:nvSpPr>
                    <p:cNvPr id="196" name="TextBox 195">
                      <a:extLst>
                        <a:ext uri="{FF2B5EF4-FFF2-40B4-BE49-F238E27FC236}">
                          <a16:creationId xmlns:a16="http://schemas.microsoft.com/office/drawing/2014/main" id="{BF28D4E7-DDEB-4A34-8068-914A8441CC83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5366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50</a:t>
                      </a:r>
                    </a:p>
                  </p:txBody>
                </p:sp>
                <p:sp>
                  <p:nvSpPr>
                    <p:cNvPr id="197" name="TextBox 196">
                      <a:extLst>
                        <a:ext uri="{FF2B5EF4-FFF2-40B4-BE49-F238E27FC236}">
                          <a16:creationId xmlns:a16="http://schemas.microsoft.com/office/drawing/2014/main" id="{8F4871A3-AAEB-4D76-94E8-248F599EFDFC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993886"/>
                      <a:ext cx="548640" cy="457200"/>
                    </a:xfrm>
                    <a:prstGeom prst="rect">
                      <a:avLst/>
                    </a:prstGeom>
                    <a:solidFill>
                      <a:srgbClr val="5BF06C"/>
                    </a:solidFill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667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98" name="TextBox 197">
                      <a:extLst>
                        <a:ext uri="{FF2B5EF4-FFF2-40B4-BE49-F238E27FC236}">
                          <a16:creationId xmlns:a16="http://schemas.microsoft.com/office/drawing/2014/main" id="{AA24ECF7-1D19-431E-AEA7-269945A7CE06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3451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667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99" name="TextBox 198">
                      <a:extLst>
                        <a:ext uri="{FF2B5EF4-FFF2-40B4-BE49-F238E27FC236}">
                          <a16:creationId xmlns:a16="http://schemas.microsoft.com/office/drawing/2014/main" id="{CA8514F1-8496-4951-A9E8-3A84275F803D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3908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667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00" name="TextBox 199">
                      <a:extLst>
                        <a:ext uri="{FF2B5EF4-FFF2-40B4-BE49-F238E27FC236}">
                          <a16:creationId xmlns:a16="http://schemas.microsoft.com/office/drawing/2014/main" id="{063696F8-8A8B-4AFD-AE18-CAA8E773CE33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4365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667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sp>
                <p:nvSpPr>
                  <p:cNvPr id="191" name="TextBox 190">
                    <a:extLst>
                      <a:ext uri="{FF2B5EF4-FFF2-40B4-BE49-F238E27FC236}">
                        <a16:creationId xmlns:a16="http://schemas.microsoft.com/office/drawing/2014/main" id="{44241111-402C-4ABC-9A30-27D66E6BC53F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322459" y="4977317"/>
                    <a:ext cx="548640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1667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713647C7-4602-4DCC-BF9F-08886765FE1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322459" y="5434517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1667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71BF83B3-4D8F-4073-A27D-E7B7F2C88062}"/>
                    </a:ext>
                  </a:extLst>
                </p:cNvPr>
                <p:cNvGrpSpPr/>
                <p:nvPr/>
              </p:nvGrpSpPr>
              <p:grpSpPr>
                <a:xfrm>
                  <a:off x="5980367" y="2193531"/>
                  <a:ext cx="627394" cy="2754382"/>
                  <a:chOff x="5980367" y="2193531"/>
                  <a:chExt cx="627394" cy="2754382"/>
                </a:xfrm>
              </p:grpSpPr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055B06B9-8D26-47B8-83E0-6A0D082C2E1C}"/>
                      </a:ext>
                    </a:extLst>
                  </p:cNvPr>
                  <p:cNvGrpSpPr/>
                  <p:nvPr/>
                </p:nvGrpSpPr>
                <p:grpSpPr>
                  <a:xfrm>
                    <a:off x="6322176" y="2536757"/>
                    <a:ext cx="285585" cy="213502"/>
                    <a:chOff x="6044051" y="1735710"/>
                    <a:chExt cx="472517" cy="353252"/>
                  </a:xfrm>
                  <a:solidFill>
                    <a:srgbClr val="000090"/>
                  </a:solidFill>
                </p:grpSpPr>
                <p:cxnSp>
                  <p:nvCxnSpPr>
                    <p:cNvPr id="186" name="Straight Connector 185">
                      <a:extLst>
                        <a:ext uri="{FF2B5EF4-FFF2-40B4-BE49-F238E27FC236}">
                          <a16:creationId xmlns:a16="http://schemas.microsoft.com/office/drawing/2014/main" id="{27BBFE0D-D0D6-4924-9FD3-D135306BED8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044051" y="1862549"/>
                      <a:ext cx="341412" cy="226413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00009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7" name="Oval 186">
                      <a:extLst>
                        <a:ext uri="{FF2B5EF4-FFF2-40B4-BE49-F238E27FC236}">
                          <a16:creationId xmlns:a16="http://schemas.microsoft.com/office/drawing/2014/main" id="{5178E74D-0D62-4F43-82FB-7AD86CA59E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87968" y="1735710"/>
                      <a:ext cx="228600" cy="228600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67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grpSp>
                <p:nvGrpSpPr>
                  <p:cNvPr id="175" name="Group 174">
                    <a:extLst>
                      <a:ext uri="{FF2B5EF4-FFF2-40B4-BE49-F238E27FC236}">
                        <a16:creationId xmlns:a16="http://schemas.microsoft.com/office/drawing/2014/main" id="{CBC791EE-AD1C-4CBC-99B9-2346C2380C78}"/>
                      </a:ext>
                    </a:extLst>
                  </p:cNvPr>
                  <p:cNvGrpSpPr/>
                  <p:nvPr/>
                </p:nvGrpSpPr>
                <p:grpSpPr>
                  <a:xfrm>
                    <a:off x="5980367" y="2193531"/>
                    <a:ext cx="331594" cy="2754382"/>
                    <a:chOff x="5980367" y="2193531"/>
                    <a:chExt cx="331594" cy="2754382"/>
                  </a:xfrm>
                </p:grpSpPr>
                <p:sp>
                  <p:nvSpPr>
                    <p:cNvPr id="176" name="TextBox 175">
                      <a:extLst>
                        <a:ext uri="{FF2B5EF4-FFF2-40B4-BE49-F238E27FC236}">
                          <a16:creationId xmlns:a16="http://schemas.microsoft.com/office/drawing/2014/main" id="{25E61F21-69BC-41F8-831D-774374F4C881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2193531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48</a:t>
                      </a:r>
                    </a:p>
                  </p:txBody>
                </p:sp>
                <p:sp>
                  <p:nvSpPr>
                    <p:cNvPr id="177" name="TextBox 176">
                      <a:extLst>
                        <a:ext uri="{FF2B5EF4-FFF2-40B4-BE49-F238E27FC236}">
                          <a16:creationId xmlns:a16="http://schemas.microsoft.com/office/drawing/2014/main" id="{73C32E32-B594-4BE4-812F-43DFB1BF31C4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7" y="2469858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178" name="TextBox 177">
                      <a:extLst>
                        <a:ext uri="{FF2B5EF4-FFF2-40B4-BE49-F238E27FC236}">
                          <a16:creationId xmlns:a16="http://schemas.microsoft.com/office/drawing/2014/main" id="{5A268D65-274D-4DA4-88E1-D5D1885C3D95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2746186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179" name="TextBox 178">
                      <a:extLst>
                        <a:ext uri="{FF2B5EF4-FFF2-40B4-BE49-F238E27FC236}">
                          <a16:creationId xmlns:a16="http://schemas.microsoft.com/office/drawing/2014/main" id="{146BE8BD-CB7E-418A-A6AA-C86806C94708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022513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180" name="TextBox 179">
                      <a:extLst>
                        <a:ext uri="{FF2B5EF4-FFF2-40B4-BE49-F238E27FC236}">
                          <a16:creationId xmlns:a16="http://schemas.microsoft.com/office/drawing/2014/main" id="{EB09C574-7512-4375-AF21-AA7664FE4631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298840"/>
                      <a:ext cx="331593" cy="27632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667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81" name="TextBox 180">
                      <a:extLst>
                        <a:ext uri="{FF2B5EF4-FFF2-40B4-BE49-F238E27FC236}">
                          <a16:creationId xmlns:a16="http://schemas.microsoft.com/office/drawing/2014/main" id="{E0718657-D310-4F45-82CC-19D1E7165211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575167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667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82" name="TextBox 181">
                      <a:extLst>
                        <a:ext uri="{FF2B5EF4-FFF2-40B4-BE49-F238E27FC236}">
                          <a16:creationId xmlns:a16="http://schemas.microsoft.com/office/drawing/2014/main" id="{948C091C-5B5A-452F-93C6-763E09716A1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851495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667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83" name="TextBox 182">
                      <a:extLst>
                        <a:ext uri="{FF2B5EF4-FFF2-40B4-BE49-F238E27FC236}">
                          <a16:creationId xmlns:a16="http://schemas.microsoft.com/office/drawing/2014/main" id="{D54295C8-AD57-4B15-99B6-8E8C5E52A27F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127822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667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84" name="TextBox 183">
                      <a:extLst>
                        <a:ext uri="{FF2B5EF4-FFF2-40B4-BE49-F238E27FC236}">
                          <a16:creationId xmlns:a16="http://schemas.microsoft.com/office/drawing/2014/main" id="{E2DB4B6B-85D3-4AAE-AB6D-CF4F25803BE1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395259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667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85" name="TextBox 184">
                      <a:extLst>
                        <a:ext uri="{FF2B5EF4-FFF2-40B4-BE49-F238E27FC236}">
                          <a16:creationId xmlns:a16="http://schemas.microsoft.com/office/drawing/2014/main" id="{E412FDA0-3DB3-4C87-92CD-0FAFAD80131A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671586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667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</p:grpSp>
          </p:grp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7BCBBB4-1BEF-494E-977D-E1BF12B7F6A0}"/>
                </a:ext>
              </a:extLst>
            </p:cNvPr>
            <p:cNvSpPr txBox="1"/>
            <p:nvPr/>
          </p:nvSpPr>
          <p:spPr>
            <a:xfrm>
              <a:off x="4921631" y="5110393"/>
              <a:ext cx="1800177" cy="385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7" dirty="0">
                  <a:latin typeface="Arial"/>
                  <a:cs typeface="Arial"/>
                </a:rPr>
                <a:t>Game #</a:t>
              </a:r>
              <a:r>
                <a:rPr lang="en-US" altLang="zh-CN" sz="1907" dirty="0">
                  <a:latin typeface="Arial"/>
                  <a:cs typeface="Arial"/>
                </a:rPr>
                <a:t>18</a:t>
              </a:r>
              <a:endParaRPr lang="en-US" sz="1907" dirty="0">
                <a:latin typeface="Arial"/>
                <a:cs typeface="Arial"/>
              </a:endParaRP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0A417824-7D2A-4BE4-BEAA-9D3D4DFE7F53}"/>
              </a:ext>
            </a:extLst>
          </p:cNvPr>
          <p:cNvGrpSpPr/>
          <p:nvPr/>
        </p:nvGrpSpPr>
        <p:grpSpPr>
          <a:xfrm>
            <a:off x="365815" y="2051228"/>
            <a:ext cx="9477226" cy="3418003"/>
            <a:chOff x="4908600" y="2078201"/>
            <a:chExt cx="9477226" cy="341800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B515541-156D-4423-A844-9AA093CF4133}"/>
                </a:ext>
              </a:extLst>
            </p:cNvPr>
            <p:cNvGrpSpPr/>
            <p:nvPr/>
          </p:nvGrpSpPr>
          <p:grpSpPr>
            <a:xfrm>
              <a:off x="4908600" y="2078201"/>
              <a:ext cx="9477226" cy="3004380"/>
              <a:chOff x="4908600" y="2067291"/>
              <a:chExt cx="9477226" cy="3004380"/>
            </a:xfrm>
          </p:grpSpPr>
          <p:sp>
            <p:nvSpPr>
              <p:cNvPr id="206" name="Rounded Rectangle 142">
                <a:extLst>
                  <a:ext uri="{FF2B5EF4-FFF2-40B4-BE49-F238E27FC236}">
                    <a16:creationId xmlns:a16="http://schemas.microsoft.com/office/drawing/2014/main" id="{8C940204-8494-456B-B79A-827B5C37450B}"/>
                  </a:ext>
                </a:extLst>
              </p:cNvPr>
              <p:cNvSpPr/>
              <p:nvPr/>
            </p:nvSpPr>
            <p:spPr>
              <a:xfrm>
                <a:off x="4908600" y="2067291"/>
                <a:ext cx="1826240" cy="3004380"/>
              </a:xfrm>
              <a:prstGeom prst="roundRect">
                <a:avLst>
                  <a:gd name="adj" fmla="val 8020"/>
                </a:avLst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/>
              </a:p>
            </p:txBody>
          </p: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65D650FE-F860-4627-AC59-893C99655661}"/>
                  </a:ext>
                </a:extLst>
              </p:cNvPr>
              <p:cNvGrpSpPr/>
              <p:nvPr/>
            </p:nvGrpSpPr>
            <p:grpSpPr>
              <a:xfrm>
                <a:off x="5017199" y="2229521"/>
                <a:ext cx="9368627" cy="1381636"/>
                <a:chOff x="5015942" y="2193531"/>
                <a:chExt cx="9368627" cy="1381636"/>
              </a:xfrm>
            </p:grpSpPr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DA6A2E8D-4EBE-45C0-A865-75DFBA616EFB}"/>
                    </a:ext>
                  </a:extLst>
                </p:cNvPr>
                <p:cNvSpPr txBox="1"/>
                <p:nvPr/>
              </p:nvSpPr>
              <p:spPr>
                <a:xfrm>
                  <a:off x="5716691" y="2548406"/>
                  <a:ext cx="219637" cy="2530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67" dirty="0"/>
                    <a:t>+</a:t>
                  </a:r>
                </a:p>
              </p:txBody>
            </p:sp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8F348570-EDDF-47B6-8E28-AFC29A6DBD03}"/>
                    </a:ext>
                  </a:extLst>
                </p:cNvPr>
                <p:cNvGrpSpPr/>
                <p:nvPr/>
              </p:nvGrpSpPr>
              <p:grpSpPr>
                <a:xfrm>
                  <a:off x="5015942" y="2193531"/>
                  <a:ext cx="9368627" cy="1381636"/>
                  <a:chOff x="5015942" y="2193531"/>
                  <a:chExt cx="9368627" cy="1381636"/>
                </a:xfrm>
              </p:grpSpPr>
              <p:grpSp>
                <p:nvGrpSpPr>
                  <p:cNvPr id="230" name="Group 229">
                    <a:extLst>
                      <a:ext uri="{FF2B5EF4-FFF2-40B4-BE49-F238E27FC236}">
                        <a16:creationId xmlns:a16="http://schemas.microsoft.com/office/drawing/2014/main" id="{9B792907-2385-4841-B6A3-DFB721DEC0F9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5015942" y="2751984"/>
                    <a:ext cx="9368627" cy="202213"/>
                    <a:chOff x="-8965261" y="2088962"/>
                    <a:chExt cx="15500988" cy="334574"/>
                  </a:xfrm>
                  <a:solidFill>
                    <a:srgbClr val="800000"/>
                  </a:solidFill>
                </p:grpSpPr>
                <p:cxnSp>
                  <p:nvCxnSpPr>
                    <p:cNvPr id="290" name="Straight Connector 289">
                      <a:extLst>
                        <a:ext uri="{FF2B5EF4-FFF2-40B4-BE49-F238E27FC236}">
                          <a16:creationId xmlns:a16="http://schemas.microsoft.com/office/drawing/2014/main" id="{A16E2E76-A85B-48C1-90B7-3118F27E1F9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044051" y="2088962"/>
                      <a:ext cx="324067" cy="118913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8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1" name="Oval 290">
                      <a:extLst>
                        <a:ext uri="{FF2B5EF4-FFF2-40B4-BE49-F238E27FC236}">
                          <a16:creationId xmlns:a16="http://schemas.microsoft.com/office/drawing/2014/main" id="{1EDBF842-B9F9-4268-95FD-4B74092CD5A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307126" y="2118731"/>
                      <a:ext cx="228601" cy="228601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67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cxnSp>
                  <p:nvCxnSpPr>
                    <p:cNvPr id="414" name="Straight Connector 413">
                      <a:extLst>
                        <a:ext uri="{FF2B5EF4-FFF2-40B4-BE49-F238E27FC236}">
                          <a16:creationId xmlns:a16="http://schemas.microsoft.com/office/drawing/2014/main" id="{ED1FDCD1-76DA-4364-A09D-8E9C97205CC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310944" y="2124249"/>
                      <a:ext cx="324068" cy="118913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8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5" name="Straight Connector 414">
                      <a:extLst>
                        <a:ext uri="{FF2B5EF4-FFF2-40B4-BE49-F238E27FC236}">
                          <a16:creationId xmlns:a16="http://schemas.microsoft.com/office/drawing/2014/main" id="{8D4C8EDC-7B58-400A-B54C-5BCEA01A30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-8965261" y="2179774"/>
                      <a:ext cx="324068" cy="118913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8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16" name="Oval 415">
                      <a:extLst>
                        <a:ext uri="{FF2B5EF4-FFF2-40B4-BE49-F238E27FC236}">
                          <a16:creationId xmlns:a16="http://schemas.microsoft.com/office/drawing/2014/main" id="{4BB36854-D575-45F9-B3BA-3520CC767FB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55718" y="2156792"/>
                      <a:ext cx="228601" cy="228601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67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417" name="Oval 416">
                      <a:extLst>
                        <a:ext uri="{FF2B5EF4-FFF2-40B4-BE49-F238E27FC236}">
                          <a16:creationId xmlns:a16="http://schemas.microsoft.com/office/drawing/2014/main" id="{8E89EB2D-0680-4913-89E2-8F487323FF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-8703536" y="2194935"/>
                      <a:ext cx="228601" cy="228601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67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grpSp>
                <p:nvGrpSpPr>
                  <p:cNvPr id="275" name="Group 274">
                    <a:extLst>
                      <a:ext uri="{FF2B5EF4-FFF2-40B4-BE49-F238E27FC236}">
                        <a16:creationId xmlns:a16="http://schemas.microsoft.com/office/drawing/2014/main" id="{A8771BB5-A19C-4FDA-BB32-4AD2BACF9FAC}"/>
                      </a:ext>
                    </a:extLst>
                  </p:cNvPr>
                  <p:cNvGrpSpPr/>
                  <p:nvPr/>
                </p:nvGrpSpPr>
                <p:grpSpPr>
                  <a:xfrm>
                    <a:off x="5322292" y="2193531"/>
                    <a:ext cx="331593" cy="1381636"/>
                    <a:chOff x="2046576" y="1165086"/>
                    <a:chExt cx="548640" cy="2286000"/>
                  </a:xfrm>
                </p:grpSpPr>
                <p:sp>
                  <p:nvSpPr>
                    <p:cNvPr id="282" name="TextBox 281">
                      <a:extLst>
                        <a:ext uri="{FF2B5EF4-FFF2-40B4-BE49-F238E27FC236}">
                          <a16:creationId xmlns:a16="http://schemas.microsoft.com/office/drawing/2014/main" id="{D55A5D8A-1C48-4C80-B0DD-76C644294B80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1165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283" name="TextBox 282">
                      <a:extLst>
                        <a:ext uri="{FF2B5EF4-FFF2-40B4-BE49-F238E27FC236}">
                          <a16:creationId xmlns:a16="http://schemas.microsoft.com/office/drawing/2014/main" id="{35FFC7C6-70ED-430C-9E6B-B28E2478F83A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1622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284" name="TextBox 283">
                      <a:extLst>
                        <a:ext uri="{FF2B5EF4-FFF2-40B4-BE49-F238E27FC236}">
                          <a16:creationId xmlns:a16="http://schemas.microsoft.com/office/drawing/2014/main" id="{90707643-DD91-4238-8397-ABD3427BF7E4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079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58</a:t>
                      </a:r>
                    </a:p>
                  </p:txBody>
                </p:sp>
                <p:sp>
                  <p:nvSpPr>
                    <p:cNvPr id="285" name="TextBox 284">
                      <a:extLst>
                        <a:ext uri="{FF2B5EF4-FFF2-40B4-BE49-F238E27FC236}">
                          <a16:creationId xmlns:a16="http://schemas.microsoft.com/office/drawing/2014/main" id="{2F35A03A-A088-49E0-9FA6-0E732A08F474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5366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286" name="TextBox 285">
                      <a:extLst>
                        <a:ext uri="{FF2B5EF4-FFF2-40B4-BE49-F238E27FC236}">
                          <a16:creationId xmlns:a16="http://schemas.microsoft.com/office/drawing/2014/main" id="{619089F0-3ECE-42CF-8866-2510F9879032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993886"/>
                      <a:ext cx="548640" cy="457200"/>
                    </a:xfrm>
                    <a:prstGeom prst="rect">
                      <a:avLst/>
                    </a:prstGeom>
                    <a:solidFill>
                      <a:srgbClr val="5BF06C"/>
                    </a:solidFill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667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</p:grpSp>
            <p:grpSp>
              <p:nvGrpSpPr>
                <p:cNvPr id="210" name="Group 209">
                  <a:extLst>
                    <a:ext uri="{FF2B5EF4-FFF2-40B4-BE49-F238E27FC236}">
                      <a16:creationId xmlns:a16="http://schemas.microsoft.com/office/drawing/2014/main" id="{E2A4E474-FFA5-4A3C-9DAE-72B64F53F6CF}"/>
                    </a:ext>
                  </a:extLst>
                </p:cNvPr>
                <p:cNvGrpSpPr/>
                <p:nvPr/>
              </p:nvGrpSpPr>
              <p:grpSpPr>
                <a:xfrm>
                  <a:off x="5980367" y="2193531"/>
                  <a:ext cx="627394" cy="1381636"/>
                  <a:chOff x="5980367" y="2193531"/>
                  <a:chExt cx="627394" cy="1381636"/>
                </a:xfrm>
              </p:grpSpPr>
              <p:grpSp>
                <p:nvGrpSpPr>
                  <p:cNvPr id="211" name="Group 210">
                    <a:extLst>
                      <a:ext uri="{FF2B5EF4-FFF2-40B4-BE49-F238E27FC236}">
                        <a16:creationId xmlns:a16="http://schemas.microsoft.com/office/drawing/2014/main" id="{72BE0070-8127-4409-9435-7F421E1F7750}"/>
                      </a:ext>
                    </a:extLst>
                  </p:cNvPr>
                  <p:cNvGrpSpPr/>
                  <p:nvPr/>
                </p:nvGrpSpPr>
                <p:grpSpPr>
                  <a:xfrm>
                    <a:off x="6322176" y="2536757"/>
                    <a:ext cx="285585" cy="213502"/>
                    <a:chOff x="6044051" y="1735710"/>
                    <a:chExt cx="472517" cy="353252"/>
                  </a:xfrm>
                  <a:solidFill>
                    <a:srgbClr val="000090"/>
                  </a:solidFill>
                </p:grpSpPr>
                <p:cxnSp>
                  <p:nvCxnSpPr>
                    <p:cNvPr id="223" name="Straight Connector 222">
                      <a:extLst>
                        <a:ext uri="{FF2B5EF4-FFF2-40B4-BE49-F238E27FC236}">
                          <a16:creationId xmlns:a16="http://schemas.microsoft.com/office/drawing/2014/main" id="{A4521E58-A318-4604-86EE-0BBB1A58E19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044051" y="1862549"/>
                      <a:ext cx="341412" cy="226413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00009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4" name="Oval 223">
                      <a:extLst>
                        <a:ext uri="{FF2B5EF4-FFF2-40B4-BE49-F238E27FC236}">
                          <a16:creationId xmlns:a16="http://schemas.microsoft.com/office/drawing/2014/main" id="{228962F4-9CC0-48EE-95AA-06A64F2FC8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87968" y="1735710"/>
                      <a:ext cx="228600" cy="228600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67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grpSp>
                <p:nvGrpSpPr>
                  <p:cNvPr id="212" name="Group 211">
                    <a:extLst>
                      <a:ext uri="{FF2B5EF4-FFF2-40B4-BE49-F238E27FC236}">
                        <a16:creationId xmlns:a16="http://schemas.microsoft.com/office/drawing/2014/main" id="{312F86AB-918F-4DC9-AB27-8AC48F0900D5}"/>
                      </a:ext>
                    </a:extLst>
                  </p:cNvPr>
                  <p:cNvGrpSpPr/>
                  <p:nvPr/>
                </p:nvGrpSpPr>
                <p:grpSpPr>
                  <a:xfrm>
                    <a:off x="5980367" y="2193531"/>
                    <a:ext cx="331594" cy="1381636"/>
                    <a:chOff x="5980367" y="2193531"/>
                    <a:chExt cx="331594" cy="1381636"/>
                  </a:xfrm>
                </p:grpSpPr>
                <p:sp>
                  <p:nvSpPr>
                    <p:cNvPr id="213" name="TextBox 212">
                      <a:extLst>
                        <a:ext uri="{FF2B5EF4-FFF2-40B4-BE49-F238E27FC236}">
                          <a16:creationId xmlns:a16="http://schemas.microsoft.com/office/drawing/2014/main" id="{AA83F741-96A0-48F1-B685-C342AA6FDEB8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2193531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61</a:t>
                      </a:r>
                    </a:p>
                  </p:txBody>
                </p:sp>
                <p:sp>
                  <p:nvSpPr>
                    <p:cNvPr id="214" name="TextBox 213">
                      <a:extLst>
                        <a:ext uri="{FF2B5EF4-FFF2-40B4-BE49-F238E27FC236}">
                          <a16:creationId xmlns:a16="http://schemas.microsoft.com/office/drawing/2014/main" id="{4C823F69-E689-4B45-81B8-75AA72B85FF2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7" y="2469858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altLang="zh-CN" sz="1700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65</a:t>
                      </a:r>
                      <a:endParaRPr lang="en-US" sz="170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15" name="TextBox 214">
                      <a:extLst>
                        <a:ext uri="{FF2B5EF4-FFF2-40B4-BE49-F238E27FC236}">
                          <a16:creationId xmlns:a16="http://schemas.microsoft.com/office/drawing/2014/main" id="{A0012946-B958-4C3A-8698-A3F79FBF3AB5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2746186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216" name="TextBox 215">
                      <a:extLst>
                        <a:ext uri="{FF2B5EF4-FFF2-40B4-BE49-F238E27FC236}">
                          <a16:creationId xmlns:a16="http://schemas.microsoft.com/office/drawing/2014/main" id="{A8EA530D-A23B-4C82-AA9B-B283A7E53CAE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022513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60</a:t>
                      </a:r>
                    </a:p>
                  </p:txBody>
                </p:sp>
                <p:sp>
                  <p:nvSpPr>
                    <p:cNvPr id="217" name="TextBox 216">
                      <a:extLst>
                        <a:ext uri="{FF2B5EF4-FFF2-40B4-BE49-F238E27FC236}">
                          <a16:creationId xmlns:a16="http://schemas.microsoft.com/office/drawing/2014/main" id="{8F71C7DA-3298-4D1C-90EE-C479FE7E3324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298840"/>
                      <a:ext cx="331593" cy="27632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667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</p:grpSp>
          </p:grpSp>
        </p:grp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2CF8638D-EAD3-4E34-936F-221E074C91EC}"/>
                </a:ext>
              </a:extLst>
            </p:cNvPr>
            <p:cNvSpPr txBox="1"/>
            <p:nvPr/>
          </p:nvSpPr>
          <p:spPr>
            <a:xfrm>
              <a:off x="4921631" y="5110393"/>
              <a:ext cx="1800177" cy="385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7" dirty="0">
                  <a:latin typeface="Arial"/>
                  <a:cs typeface="Arial"/>
                </a:rPr>
                <a:t>Game #</a:t>
              </a:r>
              <a:r>
                <a:rPr lang="en-US" altLang="zh-CN" sz="1907" dirty="0">
                  <a:latin typeface="Arial"/>
                  <a:cs typeface="Arial"/>
                </a:rPr>
                <a:t>1</a:t>
              </a:r>
              <a:endParaRPr lang="en-US" sz="1907" dirty="0">
                <a:latin typeface="Arial"/>
                <a:cs typeface="Arial"/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10D534FC-C84C-4A33-B9BF-696FA15CF1DE}"/>
              </a:ext>
            </a:extLst>
          </p:cNvPr>
          <p:cNvGrpSpPr/>
          <p:nvPr/>
        </p:nvGrpSpPr>
        <p:grpSpPr>
          <a:xfrm>
            <a:off x="7175147" y="2073646"/>
            <a:ext cx="1826240" cy="3418003"/>
            <a:chOff x="4908600" y="2078201"/>
            <a:chExt cx="1826240" cy="3418003"/>
          </a:xfrm>
        </p:grpSpPr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3A746D42-0C96-4C1D-B89A-28C45D31CC2E}"/>
                </a:ext>
              </a:extLst>
            </p:cNvPr>
            <p:cNvGrpSpPr/>
            <p:nvPr/>
          </p:nvGrpSpPr>
          <p:grpSpPr>
            <a:xfrm>
              <a:off x="4908600" y="2078201"/>
              <a:ext cx="1826240" cy="3004380"/>
              <a:chOff x="4908600" y="2067291"/>
              <a:chExt cx="1826240" cy="3004380"/>
            </a:xfrm>
          </p:grpSpPr>
          <p:sp>
            <p:nvSpPr>
              <p:cNvPr id="295" name="Rounded Rectangle 142">
                <a:extLst>
                  <a:ext uri="{FF2B5EF4-FFF2-40B4-BE49-F238E27FC236}">
                    <a16:creationId xmlns:a16="http://schemas.microsoft.com/office/drawing/2014/main" id="{1C13239D-DBE1-4D46-9B69-6BD77F0C9E45}"/>
                  </a:ext>
                </a:extLst>
              </p:cNvPr>
              <p:cNvSpPr/>
              <p:nvPr/>
            </p:nvSpPr>
            <p:spPr>
              <a:xfrm>
                <a:off x="4908600" y="2067291"/>
                <a:ext cx="1826240" cy="3004380"/>
              </a:xfrm>
              <a:prstGeom prst="roundRect">
                <a:avLst>
                  <a:gd name="adj" fmla="val 8020"/>
                </a:avLst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/>
              </a:p>
            </p:txBody>
          </p:sp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54AB3939-3EAB-4AC8-B8A9-C656D77D4A2E}"/>
                  </a:ext>
                </a:extLst>
              </p:cNvPr>
              <p:cNvGrpSpPr/>
              <p:nvPr/>
            </p:nvGrpSpPr>
            <p:grpSpPr>
              <a:xfrm>
                <a:off x="5028766" y="2229521"/>
                <a:ext cx="1284452" cy="1381636"/>
                <a:chOff x="5027509" y="2193531"/>
                <a:chExt cx="1284452" cy="1381636"/>
              </a:xfrm>
            </p:grpSpPr>
            <p:sp>
              <p:nvSpPr>
                <p:cNvPr id="297" name="TextBox 296">
                  <a:extLst>
                    <a:ext uri="{FF2B5EF4-FFF2-40B4-BE49-F238E27FC236}">
                      <a16:creationId xmlns:a16="http://schemas.microsoft.com/office/drawing/2014/main" id="{6318601F-B23D-4739-BB3A-244861F800A6}"/>
                    </a:ext>
                  </a:extLst>
                </p:cNvPr>
                <p:cNvSpPr txBox="1"/>
                <p:nvPr/>
              </p:nvSpPr>
              <p:spPr>
                <a:xfrm>
                  <a:off x="5716691" y="2548406"/>
                  <a:ext cx="219637" cy="2530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67" dirty="0"/>
                    <a:t>+</a:t>
                  </a:r>
                </a:p>
              </p:txBody>
            </p:sp>
            <p:grpSp>
              <p:nvGrpSpPr>
                <p:cNvPr id="298" name="Group 297">
                  <a:extLst>
                    <a:ext uri="{FF2B5EF4-FFF2-40B4-BE49-F238E27FC236}">
                      <a16:creationId xmlns:a16="http://schemas.microsoft.com/office/drawing/2014/main" id="{DFFBB623-69B1-453A-BA1D-2ED595CB5754}"/>
                    </a:ext>
                  </a:extLst>
                </p:cNvPr>
                <p:cNvGrpSpPr/>
                <p:nvPr/>
              </p:nvGrpSpPr>
              <p:grpSpPr>
                <a:xfrm>
                  <a:off x="5027509" y="2193531"/>
                  <a:ext cx="626376" cy="1381636"/>
                  <a:chOff x="5027509" y="2193531"/>
                  <a:chExt cx="626376" cy="1381636"/>
                </a:xfrm>
              </p:grpSpPr>
              <p:grpSp>
                <p:nvGrpSpPr>
                  <p:cNvPr id="347" name="Group 346">
                    <a:extLst>
                      <a:ext uri="{FF2B5EF4-FFF2-40B4-BE49-F238E27FC236}">
                        <a16:creationId xmlns:a16="http://schemas.microsoft.com/office/drawing/2014/main" id="{E496F300-E116-4F4B-8E46-7D419A401FF0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5027509" y="2538482"/>
                    <a:ext cx="285585" cy="213502"/>
                    <a:chOff x="6044051" y="1735710"/>
                    <a:chExt cx="472517" cy="353252"/>
                  </a:xfrm>
                  <a:solidFill>
                    <a:srgbClr val="800000"/>
                  </a:solidFill>
                </p:grpSpPr>
                <p:cxnSp>
                  <p:nvCxnSpPr>
                    <p:cNvPr id="368" name="Straight Connector 367">
                      <a:extLst>
                        <a:ext uri="{FF2B5EF4-FFF2-40B4-BE49-F238E27FC236}">
                          <a16:creationId xmlns:a16="http://schemas.microsoft.com/office/drawing/2014/main" id="{3F32F529-24D5-4C8E-8C40-75C78E59D04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044051" y="1862549"/>
                      <a:ext cx="341412" cy="226413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8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69" name="Oval 368">
                      <a:extLst>
                        <a:ext uri="{FF2B5EF4-FFF2-40B4-BE49-F238E27FC236}">
                          <a16:creationId xmlns:a16="http://schemas.microsoft.com/office/drawing/2014/main" id="{3385859D-A4E1-4A90-AC51-BF01E91F922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287968" y="1735710"/>
                      <a:ext cx="228600" cy="228600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67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grpSp>
                <p:nvGrpSpPr>
                  <p:cNvPr id="353" name="Group 352">
                    <a:extLst>
                      <a:ext uri="{FF2B5EF4-FFF2-40B4-BE49-F238E27FC236}">
                        <a16:creationId xmlns:a16="http://schemas.microsoft.com/office/drawing/2014/main" id="{A31583F7-1E97-4D3B-B8E9-B560B4F30D3A}"/>
                      </a:ext>
                    </a:extLst>
                  </p:cNvPr>
                  <p:cNvGrpSpPr/>
                  <p:nvPr/>
                </p:nvGrpSpPr>
                <p:grpSpPr>
                  <a:xfrm>
                    <a:off x="5322292" y="2193531"/>
                    <a:ext cx="331593" cy="1381636"/>
                    <a:chOff x="2046576" y="1165086"/>
                    <a:chExt cx="548640" cy="2286000"/>
                  </a:xfrm>
                </p:grpSpPr>
                <p:sp>
                  <p:nvSpPr>
                    <p:cNvPr id="360" name="TextBox 359">
                      <a:extLst>
                        <a:ext uri="{FF2B5EF4-FFF2-40B4-BE49-F238E27FC236}">
                          <a16:creationId xmlns:a16="http://schemas.microsoft.com/office/drawing/2014/main" id="{0F0569BD-B994-4A20-B412-39ABB00D6D26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1165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81</a:t>
                      </a:r>
                    </a:p>
                  </p:txBody>
                </p:sp>
                <p:sp>
                  <p:nvSpPr>
                    <p:cNvPr id="361" name="TextBox 360">
                      <a:extLst>
                        <a:ext uri="{FF2B5EF4-FFF2-40B4-BE49-F238E27FC236}">
                          <a16:creationId xmlns:a16="http://schemas.microsoft.com/office/drawing/2014/main" id="{76D0CFDC-46BB-4865-8C58-05B091F84D8E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1622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362" name="TextBox 361">
                      <a:extLst>
                        <a:ext uri="{FF2B5EF4-FFF2-40B4-BE49-F238E27FC236}">
                          <a16:creationId xmlns:a16="http://schemas.microsoft.com/office/drawing/2014/main" id="{9FA9DDBC-E9C9-4F8D-B0DA-44D4DCC02E36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079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72</a:t>
                      </a:r>
                    </a:p>
                  </p:txBody>
                </p:sp>
                <p:sp>
                  <p:nvSpPr>
                    <p:cNvPr id="363" name="TextBox 362">
                      <a:extLst>
                        <a:ext uri="{FF2B5EF4-FFF2-40B4-BE49-F238E27FC236}">
                          <a16:creationId xmlns:a16="http://schemas.microsoft.com/office/drawing/2014/main" id="{3406DC59-7C49-426B-9AA5-0CB2C9A8240E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5366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364" name="TextBox 363">
                      <a:extLst>
                        <a:ext uri="{FF2B5EF4-FFF2-40B4-BE49-F238E27FC236}">
                          <a16:creationId xmlns:a16="http://schemas.microsoft.com/office/drawing/2014/main" id="{10797779-BF60-4397-8CAD-A98CEC02EE4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993886"/>
                      <a:ext cx="548640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667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</p:grpSp>
            <p:grpSp>
              <p:nvGrpSpPr>
                <p:cNvPr id="301" name="Group 300">
                  <a:extLst>
                    <a:ext uri="{FF2B5EF4-FFF2-40B4-BE49-F238E27FC236}">
                      <a16:creationId xmlns:a16="http://schemas.microsoft.com/office/drawing/2014/main" id="{73379B9E-1C97-4768-9608-44FDEFB43807}"/>
                    </a:ext>
                  </a:extLst>
                </p:cNvPr>
                <p:cNvGrpSpPr/>
                <p:nvPr/>
              </p:nvGrpSpPr>
              <p:grpSpPr>
                <a:xfrm>
                  <a:off x="5980367" y="2193531"/>
                  <a:ext cx="331594" cy="1381636"/>
                  <a:chOff x="5980367" y="2193531"/>
                  <a:chExt cx="331594" cy="1381636"/>
                </a:xfrm>
              </p:grpSpPr>
              <p:sp>
                <p:nvSpPr>
                  <p:cNvPr id="302" name="TextBox 301">
                    <a:extLst>
                      <a:ext uri="{FF2B5EF4-FFF2-40B4-BE49-F238E27FC236}">
                        <a16:creationId xmlns:a16="http://schemas.microsoft.com/office/drawing/2014/main" id="{37C402B7-88CB-41F0-8A29-7469262AB1E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980368" y="2193531"/>
                    <a:ext cx="331593" cy="276327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1500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XX</a:t>
                    </a:r>
                  </a:p>
                </p:txBody>
              </p:sp>
              <p:sp>
                <p:nvSpPr>
                  <p:cNvPr id="303" name="TextBox 302">
                    <a:extLst>
                      <a:ext uri="{FF2B5EF4-FFF2-40B4-BE49-F238E27FC236}">
                        <a16:creationId xmlns:a16="http://schemas.microsoft.com/office/drawing/2014/main" id="{7A0AE204-85F7-499B-98D1-466EDEFA6E71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980367" y="2469858"/>
                    <a:ext cx="331593" cy="276327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1700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72</a:t>
                    </a:r>
                  </a:p>
                </p:txBody>
              </p:sp>
              <p:sp>
                <p:nvSpPr>
                  <p:cNvPr id="304" name="TextBox 303">
                    <a:extLst>
                      <a:ext uri="{FF2B5EF4-FFF2-40B4-BE49-F238E27FC236}">
                        <a16:creationId xmlns:a16="http://schemas.microsoft.com/office/drawing/2014/main" id="{0530686C-8084-4EAD-8830-BAC47420C4DB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980368" y="2746186"/>
                    <a:ext cx="331593" cy="276327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1500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XX</a:t>
                    </a:r>
                  </a:p>
                </p:txBody>
              </p:sp>
              <p:sp>
                <p:nvSpPr>
                  <p:cNvPr id="305" name="TextBox 304">
                    <a:extLst>
                      <a:ext uri="{FF2B5EF4-FFF2-40B4-BE49-F238E27FC236}">
                        <a16:creationId xmlns:a16="http://schemas.microsoft.com/office/drawing/2014/main" id="{0619079A-DDC0-4073-89CE-3BBA9EC349E9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980368" y="3022513"/>
                    <a:ext cx="331593" cy="276327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1700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79</a:t>
                    </a:r>
                  </a:p>
                </p:txBody>
              </p:sp>
              <p:sp>
                <p:nvSpPr>
                  <p:cNvPr id="306" name="TextBox 305">
                    <a:extLst>
                      <a:ext uri="{FF2B5EF4-FFF2-40B4-BE49-F238E27FC236}">
                        <a16:creationId xmlns:a16="http://schemas.microsoft.com/office/drawing/2014/main" id="{DCF5474D-0BD7-4B55-9937-5382947F6A2D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980368" y="3298840"/>
                    <a:ext cx="331593" cy="276327"/>
                  </a:xfrm>
                  <a:prstGeom prst="rect">
                    <a:avLst/>
                  </a:prstGeom>
                  <a:solidFill>
                    <a:srgbClr val="5BF06C"/>
                  </a:solidFill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1667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</p:grpSp>
        </p:grp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1BE5EA4D-7DDE-4DB8-8C75-083BC7702EE8}"/>
                </a:ext>
              </a:extLst>
            </p:cNvPr>
            <p:cNvSpPr txBox="1"/>
            <p:nvPr/>
          </p:nvSpPr>
          <p:spPr>
            <a:xfrm>
              <a:off x="4921631" y="5110393"/>
              <a:ext cx="1800177" cy="385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7" dirty="0">
                  <a:latin typeface="Arial"/>
                  <a:cs typeface="Arial"/>
                </a:rPr>
                <a:t>Game #</a:t>
              </a:r>
              <a:r>
                <a:rPr lang="en-US" altLang="zh-CN" sz="1907" dirty="0">
                  <a:latin typeface="Arial"/>
                  <a:cs typeface="Arial"/>
                </a:rPr>
                <a:t>8</a:t>
              </a:r>
              <a:r>
                <a:rPr lang="en-US" sz="1907" dirty="0">
                  <a:latin typeface="Arial"/>
                  <a:cs typeface="Arial"/>
                </a:rPr>
                <a:t>0</a:t>
              </a:r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E2AE95C8-1503-481B-9112-626F35F67684}"/>
              </a:ext>
            </a:extLst>
          </p:cNvPr>
          <p:cNvGrpSpPr/>
          <p:nvPr/>
        </p:nvGrpSpPr>
        <p:grpSpPr>
          <a:xfrm>
            <a:off x="9447773" y="2073646"/>
            <a:ext cx="1826240" cy="3418003"/>
            <a:chOff x="4908600" y="2078201"/>
            <a:chExt cx="1826240" cy="3418003"/>
          </a:xfrm>
        </p:grpSpPr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375E32A7-C0C8-4E9A-9824-91D64E50CA72}"/>
                </a:ext>
              </a:extLst>
            </p:cNvPr>
            <p:cNvGrpSpPr/>
            <p:nvPr/>
          </p:nvGrpSpPr>
          <p:grpSpPr>
            <a:xfrm>
              <a:off x="4908600" y="2078201"/>
              <a:ext cx="1826240" cy="3004380"/>
              <a:chOff x="4908600" y="2067291"/>
              <a:chExt cx="1826240" cy="3004380"/>
            </a:xfrm>
          </p:grpSpPr>
          <p:sp>
            <p:nvSpPr>
              <p:cNvPr id="373" name="Rounded Rectangle 142">
                <a:extLst>
                  <a:ext uri="{FF2B5EF4-FFF2-40B4-BE49-F238E27FC236}">
                    <a16:creationId xmlns:a16="http://schemas.microsoft.com/office/drawing/2014/main" id="{DF7D954D-0B2D-4315-9974-7E70496C4BF5}"/>
                  </a:ext>
                </a:extLst>
              </p:cNvPr>
              <p:cNvSpPr/>
              <p:nvPr/>
            </p:nvSpPr>
            <p:spPr>
              <a:xfrm>
                <a:off x="4908600" y="2067291"/>
                <a:ext cx="1826240" cy="3004380"/>
              </a:xfrm>
              <a:prstGeom prst="roundRect">
                <a:avLst>
                  <a:gd name="adj" fmla="val 8020"/>
                </a:avLst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/>
              </a:p>
            </p:txBody>
          </p:sp>
          <p:grpSp>
            <p:nvGrpSpPr>
              <p:cNvPr id="374" name="Group 373">
                <a:extLst>
                  <a:ext uri="{FF2B5EF4-FFF2-40B4-BE49-F238E27FC236}">
                    <a16:creationId xmlns:a16="http://schemas.microsoft.com/office/drawing/2014/main" id="{EDF36906-DCBA-4366-A2C5-4B4A7B81A4C2}"/>
                  </a:ext>
                </a:extLst>
              </p:cNvPr>
              <p:cNvGrpSpPr/>
              <p:nvPr/>
            </p:nvGrpSpPr>
            <p:grpSpPr>
              <a:xfrm>
                <a:off x="5323549" y="2229521"/>
                <a:ext cx="1285469" cy="2757600"/>
                <a:chOff x="5322292" y="2193531"/>
                <a:chExt cx="1285469" cy="2757600"/>
              </a:xfrm>
            </p:grpSpPr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86D669BC-A251-45B7-9CF1-A75D0D25FC1F}"/>
                    </a:ext>
                  </a:extLst>
                </p:cNvPr>
                <p:cNvSpPr txBox="1"/>
                <p:nvPr/>
              </p:nvSpPr>
              <p:spPr>
                <a:xfrm>
                  <a:off x="5716691" y="2548406"/>
                  <a:ext cx="219637" cy="2530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67" dirty="0"/>
                    <a:t>+</a:t>
                  </a:r>
                </a:p>
              </p:txBody>
            </p:sp>
            <p:grpSp>
              <p:nvGrpSpPr>
                <p:cNvPr id="393" name="Group 392">
                  <a:extLst>
                    <a:ext uri="{FF2B5EF4-FFF2-40B4-BE49-F238E27FC236}">
                      <a16:creationId xmlns:a16="http://schemas.microsoft.com/office/drawing/2014/main" id="{E6BF4665-E7C7-4DBE-B314-5A83DDAC9951}"/>
                    </a:ext>
                  </a:extLst>
                </p:cNvPr>
                <p:cNvGrpSpPr/>
                <p:nvPr/>
              </p:nvGrpSpPr>
              <p:grpSpPr>
                <a:xfrm>
                  <a:off x="5322292" y="2193531"/>
                  <a:ext cx="331593" cy="2757600"/>
                  <a:chOff x="7322459" y="1329102"/>
                  <a:chExt cx="548640" cy="4562615"/>
                </a:xfrm>
              </p:grpSpPr>
              <p:grpSp>
                <p:nvGrpSpPr>
                  <p:cNvPr id="394" name="Group 393">
                    <a:extLst>
                      <a:ext uri="{FF2B5EF4-FFF2-40B4-BE49-F238E27FC236}">
                        <a16:creationId xmlns:a16="http://schemas.microsoft.com/office/drawing/2014/main" id="{BB33A99D-DEC4-4962-B197-E2224B617949}"/>
                      </a:ext>
                    </a:extLst>
                  </p:cNvPr>
                  <p:cNvGrpSpPr/>
                  <p:nvPr/>
                </p:nvGrpSpPr>
                <p:grpSpPr>
                  <a:xfrm>
                    <a:off x="7322459" y="1329102"/>
                    <a:ext cx="548640" cy="3657600"/>
                    <a:chOff x="2046576" y="1165086"/>
                    <a:chExt cx="548640" cy="3657600"/>
                  </a:xfrm>
                </p:grpSpPr>
                <p:sp>
                  <p:nvSpPr>
                    <p:cNvPr id="397" name="TextBox 396">
                      <a:extLst>
                        <a:ext uri="{FF2B5EF4-FFF2-40B4-BE49-F238E27FC236}">
                          <a16:creationId xmlns:a16="http://schemas.microsoft.com/office/drawing/2014/main" id="{680B401E-92CE-461E-837C-7A42D0BA7084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1165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398" name="TextBox 397">
                      <a:extLst>
                        <a:ext uri="{FF2B5EF4-FFF2-40B4-BE49-F238E27FC236}">
                          <a16:creationId xmlns:a16="http://schemas.microsoft.com/office/drawing/2014/main" id="{E679B971-94C6-4993-BB0A-0C9C22143204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1622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46</a:t>
                      </a:r>
                    </a:p>
                  </p:txBody>
                </p:sp>
                <p:sp>
                  <p:nvSpPr>
                    <p:cNvPr id="399" name="TextBox 398">
                      <a:extLst>
                        <a:ext uri="{FF2B5EF4-FFF2-40B4-BE49-F238E27FC236}">
                          <a16:creationId xmlns:a16="http://schemas.microsoft.com/office/drawing/2014/main" id="{C5470380-935D-44D1-9F10-4FE5FCEA11AC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079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56</a:t>
                      </a:r>
                    </a:p>
                  </p:txBody>
                </p:sp>
                <p:sp>
                  <p:nvSpPr>
                    <p:cNvPr id="400" name="TextBox 399">
                      <a:extLst>
                        <a:ext uri="{FF2B5EF4-FFF2-40B4-BE49-F238E27FC236}">
                          <a16:creationId xmlns:a16="http://schemas.microsoft.com/office/drawing/2014/main" id="{49366E34-14CD-4BE7-82E0-05472EC87DA3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5366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50</a:t>
                      </a:r>
                    </a:p>
                  </p:txBody>
                </p:sp>
                <p:sp>
                  <p:nvSpPr>
                    <p:cNvPr id="401" name="TextBox 400">
                      <a:extLst>
                        <a:ext uri="{FF2B5EF4-FFF2-40B4-BE49-F238E27FC236}">
                          <a16:creationId xmlns:a16="http://schemas.microsoft.com/office/drawing/2014/main" id="{446E6819-BCBA-440C-BA99-4C1A635391AE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993886"/>
                      <a:ext cx="548640" cy="457200"/>
                    </a:xfrm>
                    <a:prstGeom prst="rect">
                      <a:avLst/>
                    </a:prstGeom>
                    <a:solidFill>
                      <a:srgbClr val="5BF06C"/>
                    </a:solidFill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667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402" name="TextBox 401">
                      <a:extLst>
                        <a:ext uri="{FF2B5EF4-FFF2-40B4-BE49-F238E27FC236}">
                          <a16:creationId xmlns:a16="http://schemas.microsoft.com/office/drawing/2014/main" id="{2F1AD6BF-D792-44DB-97C1-FA404A9D5F50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3451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667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403" name="TextBox 402">
                      <a:extLst>
                        <a:ext uri="{FF2B5EF4-FFF2-40B4-BE49-F238E27FC236}">
                          <a16:creationId xmlns:a16="http://schemas.microsoft.com/office/drawing/2014/main" id="{76A34D5C-79F3-46DE-96EC-FFFB44414AE1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3908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667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404" name="TextBox 403">
                      <a:extLst>
                        <a:ext uri="{FF2B5EF4-FFF2-40B4-BE49-F238E27FC236}">
                          <a16:creationId xmlns:a16="http://schemas.microsoft.com/office/drawing/2014/main" id="{CDC9BA3C-EDC6-401F-9F94-932FFDA89AE9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4365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667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sp>
                <p:nvSpPr>
                  <p:cNvPr id="395" name="TextBox 394">
                    <a:extLst>
                      <a:ext uri="{FF2B5EF4-FFF2-40B4-BE49-F238E27FC236}">
                        <a16:creationId xmlns:a16="http://schemas.microsoft.com/office/drawing/2014/main" id="{8B6BA255-FB03-4A11-BC8D-EF339076CC97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322459" y="4977317"/>
                    <a:ext cx="548640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1667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396" name="TextBox 395">
                    <a:extLst>
                      <a:ext uri="{FF2B5EF4-FFF2-40B4-BE49-F238E27FC236}">
                        <a16:creationId xmlns:a16="http://schemas.microsoft.com/office/drawing/2014/main" id="{AA5D98C6-91AA-437B-83B3-002625E49DB9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322459" y="5434517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1667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377" name="Group 376">
                  <a:extLst>
                    <a:ext uri="{FF2B5EF4-FFF2-40B4-BE49-F238E27FC236}">
                      <a16:creationId xmlns:a16="http://schemas.microsoft.com/office/drawing/2014/main" id="{BDCE3F9D-2B56-4953-96A5-A7200F15D149}"/>
                    </a:ext>
                  </a:extLst>
                </p:cNvPr>
                <p:cNvGrpSpPr/>
                <p:nvPr/>
              </p:nvGrpSpPr>
              <p:grpSpPr>
                <a:xfrm>
                  <a:off x="5980367" y="2193531"/>
                  <a:ext cx="627394" cy="2754382"/>
                  <a:chOff x="5980367" y="2193531"/>
                  <a:chExt cx="627394" cy="2754382"/>
                </a:xfrm>
              </p:grpSpPr>
              <p:grpSp>
                <p:nvGrpSpPr>
                  <p:cNvPr id="378" name="Group 377">
                    <a:extLst>
                      <a:ext uri="{FF2B5EF4-FFF2-40B4-BE49-F238E27FC236}">
                        <a16:creationId xmlns:a16="http://schemas.microsoft.com/office/drawing/2014/main" id="{C721E0A8-5E07-412A-8150-8C0B6698C617}"/>
                      </a:ext>
                    </a:extLst>
                  </p:cNvPr>
                  <p:cNvGrpSpPr/>
                  <p:nvPr/>
                </p:nvGrpSpPr>
                <p:grpSpPr>
                  <a:xfrm>
                    <a:off x="6322176" y="2536757"/>
                    <a:ext cx="285585" cy="213502"/>
                    <a:chOff x="6044051" y="1735710"/>
                    <a:chExt cx="472517" cy="353252"/>
                  </a:xfrm>
                  <a:solidFill>
                    <a:srgbClr val="000090"/>
                  </a:solidFill>
                </p:grpSpPr>
                <p:cxnSp>
                  <p:nvCxnSpPr>
                    <p:cNvPr id="390" name="Straight Connector 389">
                      <a:extLst>
                        <a:ext uri="{FF2B5EF4-FFF2-40B4-BE49-F238E27FC236}">
                          <a16:creationId xmlns:a16="http://schemas.microsoft.com/office/drawing/2014/main" id="{CD8B9B52-953F-4885-8E72-3AB11ED3235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044051" y="1862549"/>
                      <a:ext cx="341412" cy="226413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00009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91" name="Oval 390">
                      <a:extLst>
                        <a:ext uri="{FF2B5EF4-FFF2-40B4-BE49-F238E27FC236}">
                          <a16:creationId xmlns:a16="http://schemas.microsoft.com/office/drawing/2014/main" id="{F1CCA015-59EA-4619-8D52-625979CEBC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87968" y="1735710"/>
                      <a:ext cx="228600" cy="228600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67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grpSp>
                <p:nvGrpSpPr>
                  <p:cNvPr id="379" name="Group 378">
                    <a:extLst>
                      <a:ext uri="{FF2B5EF4-FFF2-40B4-BE49-F238E27FC236}">
                        <a16:creationId xmlns:a16="http://schemas.microsoft.com/office/drawing/2014/main" id="{E5A88393-6C87-4854-A05B-DB13BB9F5460}"/>
                      </a:ext>
                    </a:extLst>
                  </p:cNvPr>
                  <p:cNvGrpSpPr/>
                  <p:nvPr/>
                </p:nvGrpSpPr>
                <p:grpSpPr>
                  <a:xfrm>
                    <a:off x="5980367" y="2193531"/>
                    <a:ext cx="331594" cy="2754382"/>
                    <a:chOff x="5980367" y="2193531"/>
                    <a:chExt cx="331594" cy="2754382"/>
                  </a:xfrm>
                </p:grpSpPr>
                <p:sp>
                  <p:nvSpPr>
                    <p:cNvPr id="380" name="TextBox 379">
                      <a:extLst>
                        <a:ext uri="{FF2B5EF4-FFF2-40B4-BE49-F238E27FC236}">
                          <a16:creationId xmlns:a16="http://schemas.microsoft.com/office/drawing/2014/main" id="{056D830D-9854-4E60-A76E-5263B8EA12B6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2193531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48</a:t>
                      </a:r>
                    </a:p>
                  </p:txBody>
                </p:sp>
                <p:sp>
                  <p:nvSpPr>
                    <p:cNvPr id="381" name="TextBox 380">
                      <a:extLst>
                        <a:ext uri="{FF2B5EF4-FFF2-40B4-BE49-F238E27FC236}">
                          <a16:creationId xmlns:a16="http://schemas.microsoft.com/office/drawing/2014/main" id="{F28E78FA-A79C-4F6A-BAED-D49AD402FE11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7" y="2469858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382" name="TextBox 381">
                      <a:extLst>
                        <a:ext uri="{FF2B5EF4-FFF2-40B4-BE49-F238E27FC236}">
                          <a16:creationId xmlns:a16="http://schemas.microsoft.com/office/drawing/2014/main" id="{4DA47258-0C22-42A6-A8E7-E73E73D46244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2746186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383" name="TextBox 382">
                      <a:extLst>
                        <a:ext uri="{FF2B5EF4-FFF2-40B4-BE49-F238E27FC236}">
                          <a16:creationId xmlns:a16="http://schemas.microsoft.com/office/drawing/2014/main" id="{78CAE1B2-9849-4FDB-83D5-ED166FD2FB53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022513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384" name="TextBox 383">
                      <a:extLst>
                        <a:ext uri="{FF2B5EF4-FFF2-40B4-BE49-F238E27FC236}">
                          <a16:creationId xmlns:a16="http://schemas.microsoft.com/office/drawing/2014/main" id="{695F9CF8-59C9-41D8-9F63-6BC599737489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298840"/>
                      <a:ext cx="331593" cy="27632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667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385" name="TextBox 384">
                      <a:extLst>
                        <a:ext uri="{FF2B5EF4-FFF2-40B4-BE49-F238E27FC236}">
                          <a16:creationId xmlns:a16="http://schemas.microsoft.com/office/drawing/2014/main" id="{37860EEE-BECB-48A0-BDCF-E02C0BF02BEC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575167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667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386" name="TextBox 385">
                      <a:extLst>
                        <a:ext uri="{FF2B5EF4-FFF2-40B4-BE49-F238E27FC236}">
                          <a16:creationId xmlns:a16="http://schemas.microsoft.com/office/drawing/2014/main" id="{E4D03B39-DCF8-4492-8397-78B6B61E135F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851495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667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387" name="TextBox 386">
                      <a:extLst>
                        <a:ext uri="{FF2B5EF4-FFF2-40B4-BE49-F238E27FC236}">
                          <a16:creationId xmlns:a16="http://schemas.microsoft.com/office/drawing/2014/main" id="{05EA9412-C93C-45EC-9BB6-A48929F8F316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127822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667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388" name="TextBox 387">
                      <a:extLst>
                        <a:ext uri="{FF2B5EF4-FFF2-40B4-BE49-F238E27FC236}">
                          <a16:creationId xmlns:a16="http://schemas.microsoft.com/office/drawing/2014/main" id="{9F4ADE07-E1F3-4236-8284-B1F36ECA58A5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395259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667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389" name="TextBox 388">
                      <a:extLst>
                        <a:ext uri="{FF2B5EF4-FFF2-40B4-BE49-F238E27FC236}">
                          <a16:creationId xmlns:a16="http://schemas.microsoft.com/office/drawing/2014/main" id="{C168D059-9B99-400F-866C-EB5536C846E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671586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1667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</p:grpSp>
          </p:grpSp>
        </p:grp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3D49E2F0-802E-4162-9DAA-90B772C7FAC7}"/>
                </a:ext>
              </a:extLst>
            </p:cNvPr>
            <p:cNvSpPr txBox="1"/>
            <p:nvPr/>
          </p:nvSpPr>
          <p:spPr>
            <a:xfrm>
              <a:off x="4921631" y="5110393"/>
              <a:ext cx="1800177" cy="385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7" dirty="0">
                  <a:latin typeface="Arial"/>
                  <a:cs typeface="Arial"/>
                </a:rPr>
                <a:t>Game #</a:t>
              </a:r>
              <a:r>
                <a:rPr lang="en-US" altLang="zh-CN" sz="1907" dirty="0">
                  <a:latin typeface="Arial"/>
                  <a:cs typeface="Arial"/>
                </a:rPr>
                <a:t>100</a:t>
              </a:r>
              <a:endParaRPr lang="en-US" sz="1907" dirty="0">
                <a:latin typeface="Arial"/>
                <a:cs typeface="Arial"/>
              </a:endParaRPr>
            </a:p>
          </p:txBody>
        </p:sp>
      </p:grpSp>
      <p:sp>
        <p:nvSpPr>
          <p:cNvPr id="407" name="TextBox 406">
            <a:extLst>
              <a:ext uri="{FF2B5EF4-FFF2-40B4-BE49-F238E27FC236}">
                <a16:creationId xmlns:a16="http://schemas.microsoft.com/office/drawing/2014/main" id="{5287F6FD-E624-4110-8B72-CE2DBE852E54}"/>
              </a:ext>
            </a:extLst>
          </p:cNvPr>
          <p:cNvSpPr txBox="1"/>
          <p:nvPr/>
        </p:nvSpPr>
        <p:spPr>
          <a:xfrm>
            <a:off x="6649771" y="3213291"/>
            <a:ext cx="583221" cy="550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79"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7815E19-BD97-492A-B7AF-DFB09A27389E}"/>
              </a:ext>
            </a:extLst>
          </p:cNvPr>
          <p:cNvSpPr txBox="1"/>
          <p:nvPr/>
        </p:nvSpPr>
        <p:spPr>
          <a:xfrm>
            <a:off x="8930163" y="3213291"/>
            <a:ext cx="583221" cy="550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79"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F6C78A92-61CD-484C-9683-2B9C2A60C012}"/>
              </a:ext>
            </a:extLst>
          </p:cNvPr>
          <p:cNvSpPr txBox="1"/>
          <p:nvPr/>
        </p:nvSpPr>
        <p:spPr>
          <a:xfrm>
            <a:off x="2111347" y="3213291"/>
            <a:ext cx="583221" cy="550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79"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2669E114-B983-4142-915B-1933A042BAAC}"/>
              </a:ext>
            </a:extLst>
          </p:cNvPr>
          <p:cNvSpPr txBox="1"/>
          <p:nvPr/>
        </p:nvSpPr>
        <p:spPr>
          <a:xfrm>
            <a:off x="11207452" y="3213291"/>
            <a:ext cx="583221" cy="550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79" b="1" dirty="0">
                <a:latin typeface="Arial"/>
                <a:cs typeface="Arial"/>
              </a:rPr>
              <a:t>…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ED7DC5-E321-41A7-9B12-2D37F12BF500}"/>
              </a:ext>
            </a:extLst>
          </p:cNvPr>
          <p:cNvGrpSpPr/>
          <p:nvPr/>
        </p:nvGrpSpPr>
        <p:grpSpPr>
          <a:xfrm>
            <a:off x="3157845" y="3472785"/>
            <a:ext cx="6916504" cy="1954060"/>
            <a:chOff x="3551379" y="3414912"/>
            <a:chExt cx="6916504" cy="1954060"/>
          </a:xfrm>
        </p:grpSpPr>
        <p:cxnSp>
          <p:nvCxnSpPr>
            <p:cNvPr id="352" name="Straight Arrow Connector 351">
              <a:extLst>
                <a:ext uri="{FF2B5EF4-FFF2-40B4-BE49-F238E27FC236}">
                  <a16:creationId xmlns:a16="http://schemas.microsoft.com/office/drawing/2014/main" id="{3C7DDE57-3924-4204-BAF1-BBF4C5DDFB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5229" y="3414912"/>
              <a:ext cx="3212654" cy="195406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prstDash val="sysDash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>
              <a:extLst>
                <a:ext uri="{FF2B5EF4-FFF2-40B4-BE49-F238E27FC236}">
                  <a16:creationId xmlns:a16="http://schemas.microsoft.com/office/drawing/2014/main" id="{5344C930-4B2C-4AB5-B0F8-7D5BEE720F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1379" y="3439784"/>
              <a:ext cx="3703850" cy="1929188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prstDash val="sysDash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833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TextBox 722"/>
          <p:cNvSpPr txBox="1"/>
          <p:nvPr/>
        </p:nvSpPr>
        <p:spPr>
          <a:xfrm>
            <a:off x="1458539" y="1047138"/>
            <a:ext cx="41835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Arial"/>
                <a:cs typeface="Arial"/>
              </a:rPr>
              <a:t>(repeated)</a:t>
            </a:r>
          </a:p>
          <a:p>
            <a:pPr algn="ctr"/>
            <a:r>
              <a:rPr lang="en-US" sz="2000" b="1" dirty="0">
                <a:solidFill>
                  <a:srgbClr val="00B050"/>
                </a:solidFill>
                <a:latin typeface="Arial"/>
                <a:cs typeface="Arial"/>
              </a:rPr>
              <a:t>horizon 6</a:t>
            </a:r>
          </a:p>
          <a:p>
            <a:pPr algn="ctr"/>
            <a:r>
              <a:rPr lang="en-US" sz="2000" b="1" dirty="0">
                <a:solidFill>
                  <a:srgbClr val="00B050"/>
                </a:solidFill>
                <a:latin typeface="Arial"/>
                <a:cs typeface="Arial"/>
              </a:rPr>
              <a:t>[1 3]</a:t>
            </a:r>
          </a:p>
          <a:p>
            <a:pPr algn="ctr"/>
            <a:endParaRPr lang="en-US" sz="2000" b="1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4473C5-9E8B-4EA2-877B-7BFC8503574E}"/>
              </a:ext>
            </a:extLst>
          </p:cNvPr>
          <p:cNvSpPr/>
          <p:nvPr/>
        </p:nvSpPr>
        <p:spPr>
          <a:xfrm>
            <a:off x="3870390" y="5422070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  <a:latin typeface="Arial"/>
                <a:cs typeface="Arial"/>
              </a:rPr>
              <a:t>consistent or inconsistent</a:t>
            </a:r>
          </a:p>
          <a:p>
            <a:pPr algn="ctr"/>
            <a:r>
              <a:rPr lang="en-US" sz="2000" dirty="0">
                <a:solidFill>
                  <a:srgbClr val="00B050"/>
                </a:solidFill>
                <a:latin typeface="Arial"/>
                <a:cs typeface="Arial"/>
              </a:rPr>
              <a:t>p(inconsistent)</a:t>
            </a:r>
          </a:p>
          <a:p>
            <a:pPr algn="ctr"/>
            <a:r>
              <a:rPr lang="en-US" sz="2000" b="1" dirty="0">
                <a:solidFill>
                  <a:srgbClr val="00B050"/>
                </a:solidFill>
                <a:latin typeface="Arial"/>
                <a:cs typeface="Arial"/>
              </a:rPr>
              <a:t>choice inconsistency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420719BF-5F31-4535-9454-2270A6F2D972}"/>
              </a:ext>
            </a:extLst>
          </p:cNvPr>
          <p:cNvSpPr txBox="1"/>
          <p:nvPr/>
        </p:nvSpPr>
        <p:spPr>
          <a:xfrm>
            <a:off x="4389468" y="3204883"/>
            <a:ext cx="583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/>
                <a:cs typeface="Arial"/>
              </a:rPr>
              <a:t>…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56CAF76-A85F-4EE9-AD3B-FA8ADD6908BC}"/>
              </a:ext>
            </a:extLst>
          </p:cNvPr>
          <p:cNvGrpSpPr/>
          <p:nvPr/>
        </p:nvGrpSpPr>
        <p:grpSpPr>
          <a:xfrm>
            <a:off x="4908600" y="2078201"/>
            <a:ext cx="3981597" cy="3432302"/>
            <a:chOff x="4908600" y="2078201"/>
            <a:chExt cx="3981597" cy="343230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62FA533-6A8D-4991-84CE-9C605DF9B3E1}"/>
                </a:ext>
              </a:extLst>
            </p:cNvPr>
            <p:cNvGrpSpPr/>
            <p:nvPr/>
          </p:nvGrpSpPr>
          <p:grpSpPr>
            <a:xfrm>
              <a:off x="4908600" y="2078201"/>
              <a:ext cx="3981597" cy="3004380"/>
              <a:chOff x="4908600" y="2067291"/>
              <a:chExt cx="3981597" cy="3004380"/>
            </a:xfrm>
          </p:grpSpPr>
          <p:sp>
            <p:nvSpPr>
              <p:cNvPr id="226" name="Rounded Rectangle 142">
                <a:extLst>
                  <a:ext uri="{FF2B5EF4-FFF2-40B4-BE49-F238E27FC236}">
                    <a16:creationId xmlns:a16="http://schemas.microsoft.com/office/drawing/2014/main" id="{ACF41CAC-496E-4EE6-85CA-EEFF7E647ACA}"/>
                  </a:ext>
                </a:extLst>
              </p:cNvPr>
              <p:cNvSpPr/>
              <p:nvPr/>
            </p:nvSpPr>
            <p:spPr>
              <a:xfrm>
                <a:off x="4908600" y="2067291"/>
                <a:ext cx="1826240" cy="3004380"/>
              </a:xfrm>
              <a:prstGeom prst="roundRect">
                <a:avLst>
                  <a:gd name="adj" fmla="val 8020"/>
                </a:avLst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5574966-1548-491D-B81F-6CC2F1B3ABA3}"/>
                  </a:ext>
                </a:extLst>
              </p:cNvPr>
              <p:cNvGrpSpPr/>
              <p:nvPr/>
            </p:nvGrpSpPr>
            <p:grpSpPr>
              <a:xfrm>
                <a:off x="5028766" y="2229521"/>
                <a:ext cx="3861431" cy="2757600"/>
                <a:chOff x="5027509" y="2193531"/>
                <a:chExt cx="3861431" cy="2757600"/>
              </a:xfrm>
            </p:grpSpPr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B70C1995-F585-4800-8BCD-DD69B633D9BE}"/>
                    </a:ext>
                  </a:extLst>
                </p:cNvPr>
                <p:cNvSpPr txBox="1"/>
                <p:nvPr/>
              </p:nvSpPr>
              <p:spPr>
                <a:xfrm>
                  <a:off x="5716691" y="2548406"/>
                  <a:ext cx="2196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+</a:t>
                  </a:r>
                </a:p>
              </p:txBody>
            </p:sp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869B26C0-7B9E-41B2-BDC3-0DC6992639F4}"/>
                    </a:ext>
                  </a:extLst>
                </p:cNvPr>
                <p:cNvGrpSpPr/>
                <p:nvPr/>
              </p:nvGrpSpPr>
              <p:grpSpPr>
                <a:xfrm>
                  <a:off x="5027509" y="2193531"/>
                  <a:ext cx="626376" cy="2757600"/>
                  <a:chOff x="5027509" y="2193531"/>
                  <a:chExt cx="626376" cy="2757600"/>
                </a:xfrm>
              </p:grpSpPr>
              <p:grpSp>
                <p:nvGrpSpPr>
                  <p:cNvPr id="227" name="Group 226">
                    <a:extLst>
                      <a:ext uri="{FF2B5EF4-FFF2-40B4-BE49-F238E27FC236}">
                        <a16:creationId xmlns:a16="http://schemas.microsoft.com/office/drawing/2014/main" id="{FEE05A61-54CD-4709-B71E-13477C650DB3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5027509" y="2538482"/>
                    <a:ext cx="285585" cy="213502"/>
                    <a:chOff x="6044051" y="1735710"/>
                    <a:chExt cx="472517" cy="353252"/>
                  </a:xfrm>
                  <a:solidFill>
                    <a:srgbClr val="800000"/>
                  </a:solidFill>
                </p:grpSpPr>
                <p:cxnSp>
                  <p:nvCxnSpPr>
                    <p:cNvPr id="265" name="Straight Connector 264">
                      <a:extLst>
                        <a:ext uri="{FF2B5EF4-FFF2-40B4-BE49-F238E27FC236}">
                          <a16:creationId xmlns:a16="http://schemas.microsoft.com/office/drawing/2014/main" id="{360E4391-2E98-494E-A52C-185E2DC12E1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044051" y="1862549"/>
                      <a:ext cx="341412" cy="226413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8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6" name="Oval 265">
                      <a:extLst>
                        <a:ext uri="{FF2B5EF4-FFF2-40B4-BE49-F238E27FC236}">
                          <a16:creationId xmlns:a16="http://schemas.microsoft.com/office/drawing/2014/main" id="{A46C917B-72CF-4416-9B87-389B7B4C27F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287968" y="1735710"/>
                      <a:ext cx="228600" cy="228600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grpSp>
                <p:nvGrpSpPr>
                  <p:cNvPr id="229" name="Group 228">
                    <a:extLst>
                      <a:ext uri="{FF2B5EF4-FFF2-40B4-BE49-F238E27FC236}">
                        <a16:creationId xmlns:a16="http://schemas.microsoft.com/office/drawing/2014/main" id="{CAA8E0E9-4699-4884-9DC0-4ED6C52E93E3}"/>
                      </a:ext>
                    </a:extLst>
                  </p:cNvPr>
                  <p:cNvGrpSpPr/>
                  <p:nvPr/>
                </p:nvGrpSpPr>
                <p:grpSpPr>
                  <a:xfrm>
                    <a:off x="5322292" y="2193531"/>
                    <a:ext cx="331593" cy="2757600"/>
                    <a:chOff x="7322459" y="1329102"/>
                    <a:chExt cx="548640" cy="4562615"/>
                  </a:xfrm>
                </p:grpSpPr>
                <p:grpSp>
                  <p:nvGrpSpPr>
                    <p:cNvPr id="242" name="Group 241">
                      <a:extLst>
                        <a:ext uri="{FF2B5EF4-FFF2-40B4-BE49-F238E27FC236}">
                          <a16:creationId xmlns:a16="http://schemas.microsoft.com/office/drawing/2014/main" id="{5A42AF90-2FB7-4C96-BE6E-DB53D6FF91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22459" y="1329102"/>
                      <a:ext cx="548640" cy="3657600"/>
                      <a:chOff x="2046576" y="1165086"/>
                      <a:chExt cx="548640" cy="3657600"/>
                    </a:xfrm>
                  </p:grpSpPr>
                  <p:sp>
                    <p:nvSpPr>
                      <p:cNvPr id="245" name="TextBox 244">
                        <a:extLst>
                          <a:ext uri="{FF2B5EF4-FFF2-40B4-BE49-F238E27FC236}">
                            <a16:creationId xmlns:a16="http://schemas.microsoft.com/office/drawing/2014/main" id="{2BB8AA47-59AB-4171-917D-B6B3EC215228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2046576" y="1165086"/>
                        <a:ext cx="548640" cy="457200"/>
                      </a:xfrm>
                      <a:prstGeom prst="rect">
                        <a:avLst/>
                      </a:prstGeom>
                      <a:noFill/>
                      <a:ln w="57150" cmpd="sng">
                        <a:solidFill>
                          <a:srgbClr val="800000"/>
                        </a:solidFill>
                      </a:ln>
                    </p:spPr>
                    <p:txBody>
                      <a:bodyPr wrap="none" rtlCol="0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en-US" sz="1600" b="1" dirty="0">
                            <a:solidFill>
                              <a:srgbClr val="000000"/>
                            </a:solidFill>
                            <a:latin typeface="Helvetica"/>
                            <a:cs typeface="Helvetica"/>
                          </a:rPr>
                          <a:t>XX</a:t>
                        </a:r>
                      </a:p>
                    </p:txBody>
                  </p:sp>
                  <p:sp>
                    <p:nvSpPr>
                      <p:cNvPr id="249" name="TextBox 248">
                        <a:extLst>
                          <a:ext uri="{FF2B5EF4-FFF2-40B4-BE49-F238E27FC236}">
                            <a16:creationId xmlns:a16="http://schemas.microsoft.com/office/drawing/2014/main" id="{DAA2A611-115A-4B74-A1A0-F8FD483F446E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2046576" y="1622286"/>
                        <a:ext cx="548640" cy="457200"/>
                      </a:xfrm>
                      <a:prstGeom prst="rect">
                        <a:avLst/>
                      </a:prstGeom>
                      <a:noFill/>
                      <a:ln w="57150" cmpd="sng">
                        <a:solidFill>
                          <a:srgbClr val="800000"/>
                        </a:solidFill>
                      </a:ln>
                    </p:spPr>
                    <p:txBody>
                      <a:bodyPr wrap="none" rtlCol="0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en-US" b="1" dirty="0">
                            <a:solidFill>
                              <a:srgbClr val="000000"/>
                            </a:solidFill>
                            <a:latin typeface="Helvetica"/>
                            <a:cs typeface="Helvetica"/>
                          </a:rPr>
                          <a:t>46</a:t>
                        </a:r>
                      </a:p>
                    </p:txBody>
                  </p:sp>
                  <p:sp>
                    <p:nvSpPr>
                      <p:cNvPr id="250" name="TextBox 249">
                        <a:extLst>
                          <a:ext uri="{FF2B5EF4-FFF2-40B4-BE49-F238E27FC236}">
                            <a16:creationId xmlns:a16="http://schemas.microsoft.com/office/drawing/2014/main" id="{4A6249F4-92ED-433D-931E-99D292B8F6ED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2046576" y="2079486"/>
                        <a:ext cx="548640" cy="457200"/>
                      </a:xfrm>
                      <a:prstGeom prst="rect">
                        <a:avLst/>
                      </a:prstGeom>
                      <a:noFill/>
                      <a:ln w="57150" cmpd="sng">
                        <a:solidFill>
                          <a:srgbClr val="800000"/>
                        </a:solidFill>
                      </a:ln>
                    </p:spPr>
                    <p:txBody>
                      <a:bodyPr wrap="none" rtlCol="0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en-US" b="1" dirty="0">
                            <a:solidFill>
                              <a:srgbClr val="000000"/>
                            </a:solidFill>
                            <a:latin typeface="Helvetica"/>
                            <a:cs typeface="Helvetica"/>
                          </a:rPr>
                          <a:t>38</a:t>
                        </a:r>
                      </a:p>
                    </p:txBody>
                  </p:sp>
                  <p:sp>
                    <p:nvSpPr>
                      <p:cNvPr id="251" name="TextBox 250">
                        <a:extLst>
                          <a:ext uri="{FF2B5EF4-FFF2-40B4-BE49-F238E27FC236}">
                            <a16:creationId xmlns:a16="http://schemas.microsoft.com/office/drawing/2014/main" id="{D8819024-01F2-4DD1-9C59-778054031141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2046576" y="2536686"/>
                        <a:ext cx="548640" cy="457200"/>
                      </a:xfrm>
                      <a:prstGeom prst="rect">
                        <a:avLst/>
                      </a:prstGeom>
                      <a:noFill/>
                      <a:ln w="57150" cmpd="sng">
                        <a:solidFill>
                          <a:srgbClr val="800000"/>
                        </a:solidFill>
                      </a:ln>
                    </p:spPr>
                    <p:txBody>
                      <a:bodyPr wrap="none" rtlCol="0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en-US" sz="1600" b="1" dirty="0">
                            <a:solidFill>
                              <a:srgbClr val="000000"/>
                            </a:solidFill>
                            <a:latin typeface="Helvetica"/>
                            <a:cs typeface="Helvetica"/>
                          </a:rPr>
                          <a:t>XX</a:t>
                        </a:r>
                      </a:p>
                    </p:txBody>
                  </p:sp>
                  <p:sp>
                    <p:nvSpPr>
                      <p:cNvPr id="252" name="TextBox 251">
                        <a:extLst>
                          <a:ext uri="{FF2B5EF4-FFF2-40B4-BE49-F238E27FC236}">
                            <a16:creationId xmlns:a16="http://schemas.microsoft.com/office/drawing/2014/main" id="{B0C3626E-175B-4FC0-A15C-56F07E9DF71D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2046576" y="2993886"/>
                        <a:ext cx="548640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7150" cmpd="sng">
                        <a:solidFill>
                          <a:srgbClr val="800000"/>
                        </a:solidFill>
                      </a:ln>
                    </p:spPr>
                    <p:txBody>
                      <a:bodyPr wrap="none" rtlCol="0" anchor="ctr" anchorCtr="0">
                        <a:noAutofit/>
                      </a:bodyPr>
                      <a:lstStyle/>
                      <a:p>
                        <a:pPr algn="ctr"/>
                        <a:endParaRPr lang="en-US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endParaRPr>
                      </a:p>
                    </p:txBody>
                  </p:sp>
                  <p:sp>
                    <p:nvSpPr>
                      <p:cNvPr id="254" name="TextBox 253">
                        <a:extLst>
                          <a:ext uri="{FF2B5EF4-FFF2-40B4-BE49-F238E27FC236}">
                            <a16:creationId xmlns:a16="http://schemas.microsoft.com/office/drawing/2014/main" id="{717B49E7-57C3-4804-980A-415AA9E67A23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2046576" y="3451086"/>
                        <a:ext cx="548640" cy="457200"/>
                      </a:xfrm>
                      <a:prstGeom prst="rect">
                        <a:avLst/>
                      </a:prstGeom>
                      <a:noFill/>
                      <a:ln w="57150" cmpd="sng">
                        <a:solidFill>
                          <a:srgbClr val="800000"/>
                        </a:solidFill>
                      </a:ln>
                    </p:spPr>
                    <p:txBody>
                      <a:bodyPr wrap="none" rtlCol="0" anchor="ctr" anchorCtr="0">
                        <a:noAutofit/>
                      </a:bodyPr>
                      <a:lstStyle/>
                      <a:p>
                        <a:pPr algn="ctr"/>
                        <a:endParaRPr lang="en-US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endParaRPr>
                      </a:p>
                    </p:txBody>
                  </p:sp>
                  <p:sp>
                    <p:nvSpPr>
                      <p:cNvPr id="255" name="TextBox 254">
                        <a:extLst>
                          <a:ext uri="{FF2B5EF4-FFF2-40B4-BE49-F238E27FC236}">
                            <a16:creationId xmlns:a16="http://schemas.microsoft.com/office/drawing/2014/main" id="{AA236C38-9657-43DC-B40D-9A9B2134CCAC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2046576" y="3908286"/>
                        <a:ext cx="548640" cy="457200"/>
                      </a:xfrm>
                      <a:prstGeom prst="rect">
                        <a:avLst/>
                      </a:prstGeom>
                      <a:noFill/>
                      <a:ln w="57150" cmpd="sng">
                        <a:solidFill>
                          <a:srgbClr val="800000"/>
                        </a:solidFill>
                      </a:ln>
                    </p:spPr>
                    <p:txBody>
                      <a:bodyPr wrap="none" rtlCol="0" anchor="ctr" anchorCtr="0">
                        <a:noAutofit/>
                      </a:bodyPr>
                      <a:lstStyle/>
                      <a:p>
                        <a:pPr algn="ctr"/>
                        <a:endParaRPr lang="en-US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endParaRPr>
                      </a:p>
                    </p:txBody>
                  </p:sp>
                  <p:sp>
                    <p:nvSpPr>
                      <p:cNvPr id="261" name="TextBox 260">
                        <a:extLst>
                          <a:ext uri="{FF2B5EF4-FFF2-40B4-BE49-F238E27FC236}">
                            <a16:creationId xmlns:a16="http://schemas.microsoft.com/office/drawing/2014/main" id="{FA97D5CD-C37D-4027-BA10-22B39F1FEA5F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2046576" y="4365486"/>
                        <a:ext cx="548640" cy="457200"/>
                      </a:xfrm>
                      <a:prstGeom prst="rect">
                        <a:avLst/>
                      </a:prstGeom>
                      <a:noFill/>
                      <a:ln w="57150" cmpd="sng">
                        <a:solidFill>
                          <a:srgbClr val="800000"/>
                        </a:solidFill>
                      </a:ln>
                    </p:spPr>
                    <p:txBody>
                      <a:bodyPr wrap="none" rtlCol="0" anchor="ctr" anchorCtr="0">
                        <a:noAutofit/>
                      </a:bodyPr>
                      <a:lstStyle/>
                      <a:p>
                        <a:pPr algn="ctr"/>
                        <a:endParaRPr lang="en-US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endParaRPr>
                      </a:p>
                    </p:txBody>
                  </p:sp>
                </p:grpSp>
                <p:sp>
                  <p:nvSpPr>
                    <p:cNvPr id="243" name="TextBox 242">
                      <a:extLst>
                        <a:ext uri="{FF2B5EF4-FFF2-40B4-BE49-F238E27FC236}">
                          <a16:creationId xmlns:a16="http://schemas.microsoft.com/office/drawing/2014/main" id="{854B8F06-8506-4710-A5C2-DB964AC31865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7322459" y="4977317"/>
                      <a:ext cx="548640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44" name="TextBox 243">
                      <a:extLst>
                        <a:ext uri="{FF2B5EF4-FFF2-40B4-BE49-F238E27FC236}">
                          <a16:creationId xmlns:a16="http://schemas.microsoft.com/office/drawing/2014/main" id="{AAA700E8-A012-4331-AAC6-7C3E306C9050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7322459" y="5434517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</p:grpSp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495F2D1F-4CE7-4B0E-9CFD-722B5D063F10}"/>
                    </a:ext>
                  </a:extLst>
                </p:cNvPr>
                <p:cNvGrpSpPr/>
                <p:nvPr/>
              </p:nvGrpSpPr>
              <p:grpSpPr>
                <a:xfrm>
                  <a:off x="5980367" y="2193531"/>
                  <a:ext cx="2908573" cy="2754382"/>
                  <a:chOff x="5980367" y="2193531"/>
                  <a:chExt cx="2908573" cy="2754382"/>
                </a:xfrm>
              </p:grpSpPr>
              <p:grpSp>
                <p:nvGrpSpPr>
                  <p:cNvPr id="228" name="Group 227">
                    <a:extLst>
                      <a:ext uri="{FF2B5EF4-FFF2-40B4-BE49-F238E27FC236}">
                        <a16:creationId xmlns:a16="http://schemas.microsoft.com/office/drawing/2014/main" id="{AB5EF8AC-10DF-4C94-ABBC-5D9846691DE0}"/>
                      </a:ext>
                    </a:extLst>
                  </p:cNvPr>
                  <p:cNvGrpSpPr/>
                  <p:nvPr/>
                </p:nvGrpSpPr>
                <p:grpSpPr>
                  <a:xfrm>
                    <a:off x="6322189" y="2750255"/>
                    <a:ext cx="2566751" cy="183163"/>
                    <a:chOff x="6044050" y="2088962"/>
                    <a:chExt cx="4246826" cy="303055"/>
                  </a:xfrm>
                  <a:solidFill>
                    <a:srgbClr val="000090"/>
                  </a:solidFill>
                </p:grpSpPr>
                <p:cxnSp>
                  <p:nvCxnSpPr>
                    <p:cNvPr id="262" name="Straight Connector 261">
                      <a:extLst>
                        <a:ext uri="{FF2B5EF4-FFF2-40B4-BE49-F238E27FC236}">
                          <a16:creationId xmlns:a16="http://schemas.microsoft.com/office/drawing/2014/main" id="{F11E5197-5F29-4B26-9480-2E6A2A38A35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044050" y="2088962"/>
                      <a:ext cx="313023" cy="137834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00009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3" name="Oval 262">
                      <a:extLst>
                        <a:ext uri="{FF2B5EF4-FFF2-40B4-BE49-F238E27FC236}">
                          <a16:creationId xmlns:a16="http://schemas.microsoft.com/office/drawing/2014/main" id="{5D49FA68-CBC1-4634-9809-62B8F17149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7734" y="2148161"/>
                      <a:ext cx="228600" cy="228601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cxnSp>
                  <p:nvCxnSpPr>
                    <p:cNvPr id="412" name="Straight Connector 411">
                      <a:extLst>
                        <a:ext uri="{FF2B5EF4-FFF2-40B4-BE49-F238E27FC236}">
                          <a16:creationId xmlns:a16="http://schemas.microsoft.com/office/drawing/2014/main" id="{50779E9D-4126-4073-B771-C10D14DAC0F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796400" y="2093843"/>
                      <a:ext cx="313023" cy="137834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00009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13" name="Oval 412">
                      <a:extLst>
                        <a:ext uri="{FF2B5EF4-FFF2-40B4-BE49-F238E27FC236}">
                          <a16:creationId xmlns:a16="http://schemas.microsoft.com/office/drawing/2014/main" id="{A79D19C9-7CD4-498D-A70B-291D5B6A66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62276" y="2163416"/>
                      <a:ext cx="228600" cy="228601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grpSp>
                <p:nvGrpSpPr>
                  <p:cNvPr id="4" name="Group 3">
                    <a:extLst>
                      <a:ext uri="{FF2B5EF4-FFF2-40B4-BE49-F238E27FC236}">
                        <a16:creationId xmlns:a16="http://schemas.microsoft.com/office/drawing/2014/main" id="{58570016-9EFC-465F-8512-D6A526B977CB}"/>
                      </a:ext>
                    </a:extLst>
                  </p:cNvPr>
                  <p:cNvGrpSpPr/>
                  <p:nvPr/>
                </p:nvGrpSpPr>
                <p:grpSpPr>
                  <a:xfrm>
                    <a:off x="5980367" y="2193531"/>
                    <a:ext cx="331594" cy="2754382"/>
                    <a:chOff x="5980367" y="2193531"/>
                    <a:chExt cx="331594" cy="2754382"/>
                  </a:xfrm>
                </p:grpSpPr>
                <p:sp>
                  <p:nvSpPr>
                    <p:cNvPr id="234" name="TextBox 233">
                      <a:extLst>
                        <a:ext uri="{FF2B5EF4-FFF2-40B4-BE49-F238E27FC236}">
                          <a16:creationId xmlns:a16="http://schemas.microsoft.com/office/drawing/2014/main" id="{38E77276-7492-4147-8E8D-59D0A7F37543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2193531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67</a:t>
                      </a:r>
                    </a:p>
                  </p:txBody>
                </p:sp>
                <p:sp>
                  <p:nvSpPr>
                    <p:cNvPr id="235" name="TextBox 234">
                      <a:extLst>
                        <a:ext uri="{FF2B5EF4-FFF2-40B4-BE49-F238E27FC236}">
                          <a16:creationId xmlns:a16="http://schemas.microsoft.com/office/drawing/2014/main" id="{A0354940-287F-4185-ACDF-81E6934D067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7" y="2469858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236" name="TextBox 235">
                      <a:extLst>
                        <a:ext uri="{FF2B5EF4-FFF2-40B4-BE49-F238E27FC236}">
                          <a16:creationId xmlns:a16="http://schemas.microsoft.com/office/drawing/2014/main" id="{F1F838E3-606B-4987-8D56-3E4449C291E6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2746186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237" name="TextBox 236">
                      <a:extLst>
                        <a:ext uri="{FF2B5EF4-FFF2-40B4-BE49-F238E27FC236}">
                          <a16:creationId xmlns:a16="http://schemas.microsoft.com/office/drawing/2014/main" id="{83FDB811-3186-4690-B302-025F169701C9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022513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62</a:t>
                      </a:r>
                    </a:p>
                  </p:txBody>
                </p:sp>
                <p:sp>
                  <p:nvSpPr>
                    <p:cNvPr id="238" name="TextBox 237">
                      <a:extLst>
                        <a:ext uri="{FF2B5EF4-FFF2-40B4-BE49-F238E27FC236}">
                          <a16:creationId xmlns:a16="http://schemas.microsoft.com/office/drawing/2014/main" id="{6049049C-4D95-44A7-A667-4C2CAC91FA3F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298840"/>
                      <a:ext cx="331593" cy="276327"/>
                    </a:xfrm>
                    <a:prstGeom prst="rect">
                      <a:avLst/>
                    </a:prstGeom>
                    <a:solidFill>
                      <a:srgbClr val="5BF06C"/>
                    </a:solidFill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39" name="TextBox 238">
                      <a:extLst>
                        <a:ext uri="{FF2B5EF4-FFF2-40B4-BE49-F238E27FC236}">
                          <a16:creationId xmlns:a16="http://schemas.microsoft.com/office/drawing/2014/main" id="{7C385B86-3C5F-41F8-81E1-D006F7EE527D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575167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40" name="TextBox 239">
                      <a:extLst>
                        <a:ext uri="{FF2B5EF4-FFF2-40B4-BE49-F238E27FC236}">
                          <a16:creationId xmlns:a16="http://schemas.microsoft.com/office/drawing/2014/main" id="{09D3C8B4-4928-4D3B-B4EE-C833C29C0029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851495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41" name="TextBox 240">
                      <a:extLst>
                        <a:ext uri="{FF2B5EF4-FFF2-40B4-BE49-F238E27FC236}">
                          <a16:creationId xmlns:a16="http://schemas.microsoft.com/office/drawing/2014/main" id="{8680A008-BCFB-4A0C-A911-1399A76A0482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127822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32" name="TextBox 231">
                      <a:extLst>
                        <a:ext uri="{FF2B5EF4-FFF2-40B4-BE49-F238E27FC236}">
                          <a16:creationId xmlns:a16="http://schemas.microsoft.com/office/drawing/2014/main" id="{1C8F6F12-0918-4E80-9E7F-06F9B34DBB39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395259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33" name="TextBox 232">
                      <a:extLst>
                        <a:ext uri="{FF2B5EF4-FFF2-40B4-BE49-F238E27FC236}">
                          <a16:creationId xmlns:a16="http://schemas.microsoft.com/office/drawing/2014/main" id="{DCCCDA28-807E-4394-A33D-A5D680F793B0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671586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</p:grpSp>
          </p:grpSp>
        </p:grp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3AE84DB5-961B-4F3B-89AC-A1729046A904}"/>
                </a:ext>
              </a:extLst>
            </p:cNvPr>
            <p:cNvSpPr txBox="1"/>
            <p:nvPr/>
          </p:nvSpPr>
          <p:spPr>
            <a:xfrm>
              <a:off x="4921631" y="5110393"/>
              <a:ext cx="18001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Arial"/>
                  <a:cs typeface="Arial"/>
                </a:rPr>
                <a:t>Game #30</a:t>
              </a:r>
            </a:p>
          </p:txBody>
        </p:sp>
      </p:grpSp>
      <p:sp>
        <p:nvSpPr>
          <p:cNvPr id="277" name="TextBox 276">
            <a:extLst>
              <a:ext uri="{FF2B5EF4-FFF2-40B4-BE49-F238E27FC236}">
                <a16:creationId xmlns:a16="http://schemas.microsoft.com/office/drawing/2014/main" id="{4B95DB0E-8E24-4BAA-9E8A-6DDAC915437A}"/>
              </a:ext>
            </a:extLst>
          </p:cNvPr>
          <p:cNvSpPr txBox="1"/>
          <p:nvPr/>
        </p:nvSpPr>
        <p:spPr>
          <a:xfrm>
            <a:off x="8278103" y="1047138"/>
            <a:ext cx="41835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Arial"/>
                <a:cs typeface="Arial"/>
              </a:rPr>
              <a:t>(repeated)</a:t>
            </a:r>
          </a:p>
          <a:p>
            <a:pPr algn="ctr"/>
            <a:r>
              <a:rPr lang="en-US" sz="2000" b="1" dirty="0">
                <a:solidFill>
                  <a:srgbClr val="00B050"/>
                </a:solidFill>
                <a:latin typeface="Arial"/>
                <a:cs typeface="Arial"/>
              </a:rPr>
              <a:t>horizon 6</a:t>
            </a:r>
          </a:p>
          <a:p>
            <a:pPr algn="ctr"/>
            <a:r>
              <a:rPr lang="en-US" sz="2000" b="1" dirty="0">
                <a:solidFill>
                  <a:srgbClr val="00B050"/>
                </a:solidFill>
                <a:latin typeface="Arial"/>
                <a:cs typeface="Arial"/>
              </a:rPr>
              <a:t>[1 3]</a:t>
            </a:r>
          </a:p>
          <a:p>
            <a:pPr algn="ctr"/>
            <a:endParaRPr lang="en-US" sz="2000" b="1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BF03976A-E57A-4731-A7FF-835679727092}"/>
              </a:ext>
            </a:extLst>
          </p:cNvPr>
          <p:cNvSpPr txBox="1"/>
          <p:nvPr/>
        </p:nvSpPr>
        <p:spPr>
          <a:xfrm>
            <a:off x="-812855" y="1344133"/>
            <a:ext cx="4183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/>
                <a:cs typeface="Arial"/>
              </a:rPr>
              <a:t>horizon 1</a:t>
            </a:r>
          </a:p>
          <a:p>
            <a:pPr algn="ctr"/>
            <a:r>
              <a:rPr lang="en-US" sz="2000" b="1" dirty="0">
                <a:latin typeface="Arial"/>
                <a:cs typeface="Arial"/>
              </a:rPr>
              <a:t>[1 3]</a:t>
            </a:r>
          </a:p>
          <a:p>
            <a:pPr algn="ctr"/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9C856707-0135-477A-93C4-5F5BC01DA201}"/>
              </a:ext>
            </a:extLst>
          </p:cNvPr>
          <p:cNvSpPr txBox="1"/>
          <p:nvPr/>
        </p:nvSpPr>
        <p:spPr>
          <a:xfrm>
            <a:off x="3729933" y="1347828"/>
            <a:ext cx="4183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/>
                <a:cs typeface="Arial"/>
              </a:rPr>
              <a:t>horizon 6</a:t>
            </a:r>
          </a:p>
          <a:p>
            <a:pPr algn="ctr"/>
            <a:r>
              <a:rPr lang="en-US" sz="2000" b="1" dirty="0">
                <a:latin typeface="Arial"/>
                <a:cs typeface="Arial"/>
              </a:rPr>
              <a:t>[2 2]</a:t>
            </a:r>
          </a:p>
          <a:p>
            <a:pPr algn="ctr"/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25B6B19-8066-45C6-AE10-F1E36EB7AE67}"/>
              </a:ext>
            </a:extLst>
          </p:cNvPr>
          <p:cNvSpPr txBox="1"/>
          <p:nvPr/>
        </p:nvSpPr>
        <p:spPr>
          <a:xfrm>
            <a:off x="5999518" y="1344133"/>
            <a:ext cx="4183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/>
                <a:cs typeface="Arial"/>
              </a:rPr>
              <a:t>horizon 1</a:t>
            </a:r>
          </a:p>
          <a:p>
            <a:pPr algn="ctr"/>
            <a:r>
              <a:rPr lang="en-US" sz="2000" b="1" dirty="0">
                <a:latin typeface="Arial"/>
                <a:cs typeface="Arial"/>
              </a:rPr>
              <a:t>[2 2]</a:t>
            </a:r>
          </a:p>
          <a:p>
            <a:pPr algn="ctr"/>
            <a:endParaRPr lang="en-US" sz="2000" b="1" dirty="0">
              <a:latin typeface="Arial"/>
              <a:cs typeface="Arial"/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E6691186-59BE-4264-B674-55C279A7C268}"/>
              </a:ext>
            </a:extLst>
          </p:cNvPr>
          <p:cNvGrpSpPr/>
          <p:nvPr/>
        </p:nvGrpSpPr>
        <p:grpSpPr>
          <a:xfrm>
            <a:off x="2637207" y="2073646"/>
            <a:ext cx="1826240" cy="3432302"/>
            <a:chOff x="4908600" y="2078201"/>
            <a:chExt cx="1826240" cy="3432302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831B0031-E4C3-48BC-AE91-BE179401B500}"/>
                </a:ext>
              </a:extLst>
            </p:cNvPr>
            <p:cNvGrpSpPr/>
            <p:nvPr/>
          </p:nvGrpSpPr>
          <p:grpSpPr>
            <a:xfrm>
              <a:off x="4908600" y="2078201"/>
              <a:ext cx="1826240" cy="3004380"/>
              <a:chOff x="4908600" y="2067291"/>
              <a:chExt cx="1826240" cy="3004380"/>
            </a:xfrm>
          </p:grpSpPr>
          <p:sp>
            <p:nvSpPr>
              <p:cNvPr id="169" name="Rounded Rectangle 142">
                <a:extLst>
                  <a:ext uri="{FF2B5EF4-FFF2-40B4-BE49-F238E27FC236}">
                    <a16:creationId xmlns:a16="http://schemas.microsoft.com/office/drawing/2014/main" id="{0A95B14E-42EA-4B2B-AD84-1CA0BDDDD0DF}"/>
                  </a:ext>
                </a:extLst>
              </p:cNvPr>
              <p:cNvSpPr/>
              <p:nvPr/>
            </p:nvSpPr>
            <p:spPr>
              <a:xfrm>
                <a:off x="4908600" y="2067291"/>
                <a:ext cx="1826240" cy="3004380"/>
              </a:xfrm>
              <a:prstGeom prst="roundRect">
                <a:avLst>
                  <a:gd name="adj" fmla="val 8020"/>
                </a:avLst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ECCC50A7-BDC8-4F98-91CC-59FC943CAD8E}"/>
                  </a:ext>
                </a:extLst>
              </p:cNvPr>
              <p:cNvGrpSpPr/>
              <p:nvPr/>
            </p:nvGrpSpPr>
            <p:grpSpPr>
              <a:xfrm>
                <a:off x="5323549" y="2229521"/>
                <a:ext cx="1285469" cy="2757600"/>
                <a:chOff x="5322292" y="2193531"/>
                <a:chExt cx="1285469" cy="2757600"/>
              </a:xfrm>
            </p:grpSpPr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91FDCB02-E302-412E-AA60-B25171C1B1CE}"/>
                    </a:ext>
                  </a:extLst>
                </p:cNvPr>
                <p:cNvSpPr txBox="1"/>
                <p:nvPr/>
              </p:nvSpPr>
              <p:spPr>
                <a:xfrm>
                  <a:off x="5716691" y="2548406"/>
                  <a:ext cx="2196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+</a:t>
                  </a:r>
                </a:p>
              </p:txBody>
            </p:sp>
            <p:grpSp>
              <p:nvGrpSpPr>
                <p:cNvPr id="189" name="Group 188">
                  <a:extLst>
                    <a:ext uri="{FF2B5EF4-FFF2-40B4-BE49-F238E27FC236}">
                      <a16:creationId xmlns:a16="http://schemas.microsoft.com/office/drawing/2014/main" id="{8F59EF9E-6ACB-48CF-A103-FD83F3D713C7}"/>
                    </a:ext>
                  </a:extLst>
                </p:cNvPr>
                <p:cNvGrpSpPr/>
                <p:nvPr/>
              </p:nvGrpSpPr>
              <p:grpSpPr>
                <a:xfrm>
                  <a:off x="5322292" y="2193531"/>
                  <a:ext cx="331593" cy="2757600"/>
                  <a:chOff x="7322459" y="1329102"/>
                  <a:chExt cx="548640" cy="4562615"/>
                </a:xfrm>
              </p:grpSpPr>
              <p:grpSp>
                <p:nvGrpSpPr>
                  <p:cNvPr id="190" name="Group 189">
                    <a:extLst>
                      <a:ext uri="{FF2B5EF4-FFF2-40B4-BE49-F238E27FC236}">
                        <a16:creationId xmlns:a16="http://schemas.microsoft.com/office/drawing/2014/main" id="{70FF42B9-28CD-42AA-8562-17BCE312292A}"/>
                      </a:ext>
                    </a:extLst>
                  </p:cNvPr>
                  <p:cNvGrpSpPr/>
                  <p:nvPr/>
                </p:nvGrpSpPr>
                <p:grpSpPr>
                  <a:xfrm>
                    <a:off x="7322459" y="1329102"/>
                    <a:ext cx="548640" cy="3657600"/>
                    <a:chOff x="2046576" y="1165086"/>
                    <a:chExt cx="548640" cy="3657600"/>
                  </a:xfrm>
                </p:grpSpPr>
                <p:sp>
                  <p:nvSpPr>
                    <p:cNvPr id="193" name="TextBox 192">
                      <a:extLst>
                        <a:ext uri="{FF2B5EF4-FFF2-40B4-BE49-F238E27FC236}">
                          <a16:creationId xmlns:a16="http://schemas.microsoft.com/office/drawing/2014/main" id="{DF273B3B-3DC2-47B6-972E-3573872AE7B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1165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194" name="TextBox 193">
                      <a:extLst>
                        <a:ext uri="{FF2B5EF4-FFF2-40B4-BE49-F238E27FC236}">
                          <a16:creationId xmlns:a16="http://schemas.microsoft.com/office/drawing/2014/main" id="{20BAE478-B7B3-4239-BBF4-DE41E359A8B4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1622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46</a:t>
                      </a:r>
                    </a:p>
                  </p:txBody>
                </p:sp>
                <p:sp>
                  <p:nvSpPr>
                    <p:cNvPr id="195" name="TextBox 194">
                      <a:extLst>
                        <a:ext uri="{FF2B5EF4-FFF2-40B4-BE49-F238E27FC236}">
                          <a16:creationId xmlns:a16="http://schemas.microsoft.com/office/drawing/2014/main" id="{209356FC-F03D-469D-ACDB-050041CA4E1C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079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56</a:t>
                      </a:r>
                    </a:p>
                  </p:txBody>
                </p:sp>
                <p:sp>
                  <p:nvSpPr>
                    <p:cNvPr id="196" name="TextBox 195">
                      <a:extLst>
                        <a:ext uri="{FF2B5EF4-FFF2-40B4-BE49-F238E27FC236}">
                          <a16:creationId xmlns:a16="http://schemas.microsoft.com/office/drawing/2014/main" id="{BF28D4E7-DDEB-4A34-8068-914A8441CC83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5366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50</a:t>
                      </a:r>
                    </a:p>
                  </p:txBody>
                </p:sp>
                <p:sp>
                  <p:nvSpPr>
                    <p:cNvPr id="197" name="TextBox 196">
                      <a:extLst>
                        <a:ext uri="{FF2B5EF4-FFF2-40B4-BE49-F238E27FC236}">
                          <a16:creationId xmlns:a16="http://schemas.microsoft.com/office/drawing/2014/main" id="{8F4871A3-AAEB-4D76-94E8-248F599EFDFC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993886"/>
                      <a:ext cx="548640" cy="457200"/>
                    </a:xfrm>
                    <a:prstGeom prst="rect">
                      <a:avLst/>
                    </a:prstGeom>
                    <a:solidFill>
                      <a:srgbClr val="5BF06C"/>
                    </a:solidFill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98" name="TextBox 197">
                      <a:extLst>
                        <a:ext uri="{FF2B5EF4-FFF2-40B4-BE49-F238E27FC236}">
                          <a16:creationId xmlns:a16="http://schemas.microsoft.com/office/drawing/2014/main" id="{AA24ECF7-1D19-431E-AEA7-269945A7CE06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3451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99" name="TextBox 198">
                      <a:extLst>
                        <a:ext uri="{FF2B5EF4-FFF2-40B4-BE49-F238E27FC236}">
                          <a16:creationId xmlns:a16="http://schemas.microsoft.com/office/drawing/2014/main" id="{CA8514F1-8496-4951-A9E8-3A84275F803D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3908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00" name="TextBox 199">
                      <a:extLst>
                        <a:ext uri="{FF2B5EF4-FFF2-40B4-BE49-F238E27FC236}">
                          <a16:creationId xmlns:a16="http://schemas.microsoft.com/office/drawing/2014/main" id="{063696F8-8A8B-4AFD-AE18-CAA8E773CE33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4365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sp>
                <p:nvSpPr>
                  <p:cNvPr id="191" name="TextBox 190">
                    <a:extLst>
                      <a:ext uri="{FF2B5EF4-FFF2-40B4-BE49-F238E27FC236}">
                        <a16:creationId xmlns:a16="http://schemas.microsoft.com/office/drawing/2014/main" id="{44241111-402C-4ABC-9A30-27D66E6BC53F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322459" y="4977317"/>
                    <a:ext cx="548640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b="1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713647C7-4602-4DCC-BF9F-08886765FE1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322459" y="5434517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b="1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71BF83B3-4D8F-4073-A27D-E7B7F2C88062}"/>
                    </a:ext>
                  </a:extLst>
                </p:cNvPr>
                <p:cNvGrpSpPr/>
                <p:nvPr/>
              </p:nvGrpSpPr>
              <p:grpSpPr>
                <a:xfrm>
                  <a:off x="5980367" y="2193531"/>
                  <a:ext cx="627394" cy="2754382"/>
                  <a:chOff x="5980367" y="2193531"/>
                  <a:chExt cx="627394" cy="2754382"/>
                </a:xfrm>
              </p:grpSpPr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055B06B9-8D26-47B8-83E0-6A0D082C2E1C}"/>
                      </a:ext>
                    </a:extLst>
                  </p:cNvPr>
                  <p:cNvGrpSpPr/>
                  <p:nvPr/>
                </p:nvGrpSpPr>
                <p:grpSpPr>
                  <a:xfrm>
                    <a:off x="6322176" y="2536757"/>
                    <a:ext cx="285585" cy="213502"/>
                    <a:chOff x="6044051" y="1735710"/>
                    <a:chExt cx="472517" cy="353252"/>
                  </a:xfrm>
                  <a:solidFill>
                    <a:srgbClr val="000090"/>
                  </a:solidFill>
                </p:grpSpPr>
                <p:cxnSp>
                  <p:nvCxnSpPr>
                    <p:cNvPr id="186" name="Straight Connector 185">
                      <a:extLst>
                        <a:ext uri="{FF2B5EF4-FFF2-40B4-BE49-F238E27FC236}">
                          <a16:creationId xmlns:a16="http://schemas.microsoft.com/office/drawing/2014/main" id="{27BBFE0D-D0D6-4924-9FD3-D135306BED8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044051" y="1862549"/>
                      <a:ext cx="341412" cy="226413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00009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7" name="Oval 186">
                      <a:extLst>
                        <a:ext uri="{FF2B5EF4-FFF2-40B4-BE49-F238E27FC236}">
                          <a16:creationId xmlns:a16="http://schemas.microsoft.com/office/drawing/2014/main" id="{5178E74D-0D62-4F43-82FB-7AD86CA59E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87968" y="1735710"/>
                      <a:ext cx="228600" cy="228600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grpSp>
                <p:nvGrpSpPr>
                  <p:cNvPr id="175" name="Group 174">
                    <a:extLst>
                      <a:ext uri="{FF2B5EF4-FFF2-40B4-BE49-F238E27FC236}">
                        <a16:creationId xmlns:a16="http://schemas.microsoft.com/office/drawing/2014/main" id="{CBC791EE-AD1C-4CBC-99B9-2346C2380C78}"/>
                      </a:ext>
                    </a:extLst>
                  </p:cNvPr>
                  <p:cNvGrpSpPr/>
                  <p:nvPr/>
                </p:nvGrpSpPr>
                <p:grpSpPr>
                  <a:xfrm>
                    <a:off x="5980367" y="2193531"/>
                    <a:ext cx="331594" cy="2754382"/>
                    <a:chOff x="5980367" y="2193531"/>
                    <a:chExt cx="331594" cy="2754382"/>
                  </a:xfrm>
                </p:grpSpPr>
                <p:sp>
                  <p:nvSpPr>
                    <p:cNvPr id="176" name="TextBox 175">
                      <a:extLst>
                        <a:ext uri="{FF2B5EF4-FFF2-40B4-BE49-F238E27FC236}">
                          <a16:creationId xmlns:a16="http://schemas.microsoft.com/office/drawing/2014/main" id="{25E61F21-69BC-41F8-831D-774374F4C881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2193531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48</a:t>
                      </a:r>
                    </a:p>
                  </p:txBody>
                </p:sp>
                <p:sp>
                  <p:nvSpPr>
                    <p:cNvPr id="177" name="TextBox 176">
                      <a:extLst>
                        <a:ext uri="{FF2B5EF4-FFF2-40B4-BE49-F238E27FC236}">
                          <a16:creationId xmlns:a16="http://schemas.microsoft.com/office/drawing/2014/main" id="{73C32E32-B594-4BE4-812F-43DFB1BF31C4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7" y="2469858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178" name="TextBox 177">
                      <a:extLst>
                        <a:ext uri="{FF2B5EF4-FFF2-40B4-BE49-F238E27FC236}">
                          <a16:creationId xmlns:a16="http://schemas.microsoft.com/office/drawing/2014/main" id="{5A268D65-274D-4DA4-88E1-D5D1885C3D95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2746186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179" name="TextBox 178">
                      <a:extLst>
                        <a:ext uri="{FF2B5EF4-FFF2-40B4-BE49-F238E27FC236}">
                          <a16:creationId xmlns:a16="http://schemas.microsoft.com/office/drawing/2014/main" id="{146BE8BD-CB7E-418A-A6AA-C86806C94708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022513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180" name="TextBox 179">
                      <a:extLst>
                        <a:ext uri="{FF2B5EF4-FFF2-40B4-BE49-F238E27FC236}">
                          <a16:creationId xmlns:a16="http://schemas.microsoft.com/office/drawing/2014/main" id="{EB09C574-7512-4375-AF21-AA7664FE4631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298840"/>
                      <a:ext cx="331593" cy="27632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81" name="TextBox 180">
                      <a:extLst>
                        <a:ext uri="{FF2B5EF4-FFF2-40B4-BE49-F238E27FC236}">
                          <a16:creationId xmlns:a16="http://schemas.microsoft.com/office/drawing/2014/main" id="{E0718657-D310-4F45-82CC-19D1E7165211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575167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82" name="TextBox 181">
                      <a:extLst>
                        <a:ext uri="{FF2B5EF4-FFF2-40B4-BE49-F238E27FC236}">
                          <a16:creationId xmlns:a16="http://schemas.microsoft.com/office/drawing/2014/main" id="{948C091C-5B5A-452F-93C6-763E09716A1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851495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83" name="TextBox 182">
                      <a:extLst>
                        <a:ext uri="{FF2B5EF4-FFF2-40B4-BE49-F238E27FC236}">
                          <a16:creationId xmlns:a16="http://schemas.microsoft.com/office/drawing/2014/main" id="{D54295C8-AD57-4B15-99B6-8E8C5E52A27F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127822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84" name="TextBox 183">
                      <a:extLst>
                        <a:ext uri="{FF2B5EF4-FFF2-40B4-BE49-F238E27FC236}">
                          <a16:creationId xmlns:a16="http://schemas.microsoft.com/office/drawing/2014/main" id="{E2DB4B6B-85D3-4AAE-AB6D-CF4F25803BE1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395259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85" name="TextBox 184">
                      <a:extLst>
                        <a:ext uri="{FF2B5EF4-FFF2-40B4-BE49-F238E27FC236}">
                          <a16:creationId xmlns:a16="http://schemas.microsoft.com/office/drawing/2014/main" id="{E412FDA0-3DB3-4C87-92CD-0FAFAD80131A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671586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</p:grpSp>
          </p:grp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7BCBBB4-1BEF-494E-977D-E1BF12B7F6A0}"/>
                </a:ext>
              </a:extLst>
            </p:cNvPr>
            <p:cNvSpPr txBox="1"/>
            <p:nvPr/>
          </p:nvSpPr>
          <p:spPr>
            <a:xfrm>
              <a:off x="4921631" y="5110393"/>
              <a:ext cx="18001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Arial"/>
                  <a:cs typeface="Arial"/>
                </a:rPr>
                <a:t>Game #</a:t>
              </a:r>
              <a:r>
                <a:rPr lang="en-US" altLang="zh-CN" sz="2000" b="1" dirty="0">
                  <a:latin typeface="Arial"/>
                  <a:cs typeface="Arial"/>
                </a:rPr>
                <a:t>18</a:t>
              </a:r>
              <a:endParaRPr lang="en-US" sz="2000" b="1" dirty="0">
                <a:latin typeface="Arial"/>
                <a:cs typeface="Arial"/>
              </a:endParaRP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0A417824-7D2A-4BE4-BEAA-9D3D4DFE7F53}"/>
              </a:ext>
            </a:extLst>
          </p:cNvPr>
          <p:cNvGrpSpPr/>
          <p:nvPr/>
        </p:nvGrpSpPr>
        <p:grpSpPr>
          <a:xfrm>
            <a:off x="365815" y="2051228"/>
            <a:ext cx="9477226" cy="3432302"/>
            <a:chOff x="4908600" y="2078201"/>
            <a:chExt cx="9477226" cy="3432302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B515541-156D-4423-A844-9AA093CF4133}"/>
                </a:ext>
              </a:extLst>
            </p:cNvPr>
            <p:cNvGrpSpPr/>
            <p:nvPr/>
          </p:nvGrpSpPr>
          <p:grpSpPr>
            <a:xfrm>
              <a:off x="4908600" y="2078201"/>
              <a:ext cx="9477226" cy="3004380"/>
              <a:chOff x="4908600" y="2067291"/>
              <a:chExt cx="9477226" cy="3004380"/>
            </a:xfrm>
          </p:grpSpPr>
          <p:sp>
            <p:nvSpPr>
              <p:cNvPr id="206" name="Rounded Rectangle 142">
                <a:extLst>
                  <a:ext uri="{FF2B5EF4-FFF2-40B4-BE49-F238E27FC236}">
                    <a16:creationId xmlns:a16="http://schemas.microsoft.com/office/drawing/2014/main" id="{8C940204-8494-456B-B79A-827B5C37450B}"/>
                  </a:ext>
                </a:extLst>
              </p:cNvPr>
              <p:cNvSpPr/>
              <p:nvPr/>
            </p:nvSpPr>
            <p:spPr>
              <a:xfrm>
                <a:off x="4908600" y="2067291"/>
                <a:ext cx="1826240" cy="3004380"/>
              </a:xfrm>
              <a:prstGeom prst="roundRect">
                <a:avLst>
                  <a:gd name="adj" fmla="val 8020"/>
                </a:avLst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65D650FE-F860-4627-AC59-893C99655661}"/>
                  </a:ext>
                </a:extLst>
              </p:cNvPr>
              <p:cNvGrpSpPr/>
              <p:nvPr/>
            </p:nvGrpSpPr>
            <p:grpSpPr>
              <a:xfrm>
                <a:off x="5017199" y="2229521"/>
                <a:ext cx="9368627" cy="1381636"/>
                <a:chOff x="5015942" y="2193531"/>
                <a:chExt cx="9368627" cy="1381636"/>
              </a:xfrm>
            </p:grpSpPr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DA6A2E8D-4EBE-45C0-A865-75DFBA616EFB}"/>
                    </a:ext>
                  </a:extLst>
                </p:cNvPr>
                <p:cNvSpPr txBox="1"/>
                <p:nvPr/>
              </p:nvSpPr>
              <p:spPr>
                <a:xfrm>
                  <a:off x="5716691" y="2548406"/>
                  <a:ext cx="2196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+</a:t>
                  </a:r>
                </a:p>
              </p:txBody>
            </p:sp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8F348570-EDDF-47B6-8E28-AFC29A6DBD03}"/>
                    </a:ext>
                  </a:extLst>
                </p:cNvPr>
                <p:cNvGrpSpPr/>
                <p:nvPr/>
              </p:nvGrpSpPr>
              <p:grpSpPr>
                <a:xfrm>
                  <a:off x="5015942" y="2193531"/>
                  <a:ext cx="9368627" cy="1381636"/>
                  <a:chOff x="5015942" y="2193531"/>
                  <a:chExt cx="9368627" cy="1381636"/>
                </a:xfrm>
              </p:grpSpPr>
              <p:grpSp>
                <p:nvGrpSpPr>
                  <p:cNvPr id="230" name="Group 229">
                    <a:extLst>
                      <a:ext uri="{FF2B5EF4-FFF2-40B4-BE49-F238E27FC236}">
                        <a16:creationId xmlns:a16="http://schemas.microsoft.com/office/drawing/2014/main" id="{9B792907-2385-4841-B6A3-DFB721DEC0F9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5015942" y="2751984"/>
                    <a:ext cx="9368627" cy="202213"/>
                    <a:chOff x="-8965261" y="2088962"/>
                    <a:chExt cx="15500988" cy="334574"/>
                  </a:xfrm>
                  <a:solidFill>
                    <a:srgbClr val="800000"/>
                  </a:solidFill>
                </p:grpSpPr>
                <p:cxnSp>
                  <p:nvCxnSpPr>
                    <p:cNvPr id="290" name="Straight Connector 289">
                      <a:extLst>
                        <a:ext uri="{FF2B5EF4-FFF2-40B4-BE49-F238E27FC236}">
                          <a16:creationId xmlns:a16="http://schemas.microsoft.com/office/drawing/2014/main" id="{A16E2E76-A85B-48C1-90B7-3118F27E1F9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044051" y="2088962"/>
                      <a:ext cx="324067" cy="118913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8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1" name="Oval 290">
                      <a:extLst>
                        <a:ext uri="{FF2B5EF4-FFF2-40B4-BE49-F238E27FC236}">
                          <a16:creationId xmlns:a16="http://schemas.microsoft.com/office/drawing/2014/main" id="{1EDBF842-B9F9-4268-95FD-4B74092CD5A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307126" y="2118731"/>
                      <a:ext cx="228601" cy="228601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cxnSp>
                  <p:nvCxnSpPr>
                    <p:cNvPr id="414" name="Straight Connector 413">
                      <a:extLst>
                        <a:ext uri="{FF2B5EF4-FFF2-40B4-BE49-F238E27FC236}">
                          <a16:creationId xmlns:a16="http://schemas.microsoft.com/office/drawing/2014/main" id="{ED1FDCD1-76DA-4364-A09D-8E9C97205CC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310944" y="2124249"/>
                      <a:ext cx="324068" cy="118913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8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5" name="Straight Connector 414">
                      <a:extLst>
                        <a:ext uri="{FF2B5EF4-FFF2-40B4-BE49-F238E27FC236}">
                          <a16:creationId xmlns:a16="http://schemas.microsoft.com/office/drawing/2014/main" id="{8D4C8EDC-7B58-400A-B54C-5BCEA01A30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-8965261" y="2179774"/>
                      <a:ext cx="324068" cy="118913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8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16" name="Oval 415">
                      <a:extLst>
                        <a:ext uri="{FF2B5EF4-FFF2-40B4-BE49-F238E27FC236}">
                          <a16:creationId xmlns:a16="http://schemas.microsoft.com/office/drawing/2014/main" id="{4BB36854-D575-45F9-B3BA-3520CC767FB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55718" y="2156792"/>
                      <a:ext cx="228601" cy="228601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417" name="Oval 416">
                      <a:extLst>
                        <a:ext uri="{FF2B5EF4-FFF2-40B4-BE49-F238E27FC236}">
                          <a16:creationId xmlns:a16="http://schemas.microsoft.com/office/drawing/2014/main" id="{8E89EB2D-0680-4913-89E2-8F487323FF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-8703536" y="2194935"/>
                      <a:ext cx="228601" cy="228601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grpSp>
                <p:nvGrpSpPr>
                  <p:cNvPr id="275" name="Group 274">
                    <a:extLst>
                      <a:ext uri="{FF2B5EF4-FFF2-40B4-BE49-F238E27FC236}">
                        <a16:creationId xmlns:a16="http://schemas.microsoft.com/office/drawing/2014/main" id="{A8771BB5-A19C-4FDA-BB32-4AD2BACF9FAC}"/>
                      </a:ext>
                    </a:extLst>
                  </p:cNvPr>
                  <p:cNvGrpSpPr/>
                  <p:nvPr/>
                </p:nvGrpSpPr>
                <p:grpSpPr>
                  <a:xfrm>
                    <a:off x="5322292" y="2193531"/>
                    <a:ext cx="331593" cy="1381636"/>
                    <a:chOff x="2046576" y="1165086"/>
                    <a:chExt cx="548640" cy="2286000"/>
                  </a:xfrm>
                </p:grpSpPr>
                <p:sp>
                  <p:nvSpPr>
                    <p:cNvPr id="282" name="TextBox 281">
                      <a:extLst>
                        <a:ext uri="{FF2B5EF4-FFF2-40B4-BE49-F238E27FC236}">
                          <a16:creationId xmlns:a16="http://schemas.microsoft.com/office/drawing/2014/main" id="{D55A5D8A-1C48-4C80-B0DD-76C644294B80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1165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283" name="TextBox 282">
                      <a:extLst>
                        <a:ext uri="{FF2B5EF4-FFF2-40B4-BE49-F238E27FC236}">
                          <a16:creationId xmlns:a16="http://schemas.microsoft.com/office/drawing/2014/main" id="{35FFC7C6-70ED-430C-9E6B-B28E2478F83A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1622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284" name="TextBox 283">
                      <a:extLst>
                        <a:ext uri="{FF2B5EF4-FFF2-40B4-BE49-F238E27FC236}">
                          <a16:creationId xmlns:a16="http://schemas.microsoft.com/office/drawing/2014/main" id="{90707643-DD91-4238-8397-ABD3427BF7E4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079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58</a:t>
                      </a:r>
                    </a:p>
                  </p:txBody>
                </p:sp>
                <p:sp>
                  <p:nvSpPr>
                    <p:cNvPr id="285" name="TextBox 284">
                      <a:extLst>
                        <a:ext uri="{FF2B5EF4-FFF2-40B4-BE49-F238E27FC236}">
                          <a16:creationId xmlns:a16="http://schemas.microsoft.com/office/drawing/2014/main" id="{2F35A03A-A088-49E0-9FA6-0E732A08F474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5366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286" name="TextBox 285">
                      <a:extLst>
                        <a:ext uri="{FF2B5EF4-FFF2-40B4-BE49-F238E27FC236}">
                          <a16:creationId xmlns:a16="http://schemas.microsoft.com/office/drawing/2014/main" id="{619089F0-3ECE-42CF-8866-2510F9879032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993886"/>
                      <a:ext cx="548640" cy="457200"/>
                    </a:xfrm>
                    <a:prstGeom prst="rect">
                      <a:avLst/>
                    </a:prstGeom>
                    <a:solidFill>
                      <a:srgbClr val="5BF06C"/>
                    </a:solidFill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</p:grpSp>
            <p:grpSp>
              <p:nvGrpSpPr>
                <p:cNvPr id="210" name="Group 209">
                  <a:extLst>
                    <a:ext uri="{FF2B5EF4-FFF2-40B4-BE49-F238E27FC236}">
                      <a16:creationId xmlns:a16="http://schemas.microsoft.com/office/drawing/2014/main" id="{E2A4E474-FFA5-4A3C-9DAE-72B64F53F6CF}"/>
                    </a:ext>
                  </a:extLst>
                </p:cNvPr>
                <p:cNvGrpSpPr/>
                <p:nvPr/>
              </p:nvGrpSpPr>
              <p:grpSpPr>
                <a:xfrm>
                  <a:off x="5980367" y="2193531"/>
                  <a:ext cx="627394" cy="1381636"/>
                  <a:chOff x="5980367" y="2193531"/>
                  <a:chExt cx="627394" cy="1381636"/>
                </a:xfrm>
              </p:grpSpPr>
              <p:grpSp>
                <p:nvGrpSpPr>
                  <p:cNvPr id="211" name="Group 210">
                    <a:extLst>
                      <a:ext uri="{FF2B5EF4-FFF2-40B4-BE49-F238E27FC236}">
                        <a16:creationId xmlns:a16="http://schemas.microsoft.com/office/drawing/2014/main" id="{72BE0070-8127-4409-9435-7F421E1F7750}"/>
                      </a:ext>
                    </a:extLst>
                  </p:cNvPr>
                  <p:cNvGrpSpPr/>
                  <p:nvPr/>
                </p:nvGrpSpPr>
                <p:grpSpPr>
                  <a:xfrm>
                    <a:off x="6322176" y="2536757"/>
                    <a:ext cx="285585" cy="213502"/>
                    <a:chOff x="6044051" y="1735710"/>
                    <a:chExt cx="472517" cy="353252"/>
                  </a:xfrm>
                  <a:solidFill>
                    <a:srgbClr val="000090"/>
                  </a:solidFill>
                </p:grpSpPr>
                <p:cxnSp>
                  <p:nvCxnSpPr>
                    <p:cNvPr id="223" name="Straight Connector 222">
                      <a:extLst>
                        <a:ext uri="{FF2B5EF4-FFF2-40B4-BE49-F238E27FC236}">
                          <a16:creationId xmlns:a16="http://schemas.microsoft.com/office/drawing/2014/main" id="{A4521E58-A318-4604-86EE-0BBB1A58E19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044051" y="1862549"/>
                      <a:ext cx="341412" cy="226413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00009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4" name="Oval 223">
                      <a:extLst>
                        <a:ext uri="{FF2B5EF4-FFF2-40B4-BE49-F238E27FC236}">
                          <a16:creationId xmlns:a16="http://schemas.microsoft.com/office/drawing/2014/main" id="{228962F4-9CC0-48EE-95AA-06A64F2FC8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87968" y="1735710"/>
                      <a:ext cx="228600" cy="228600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grpSp>
                <p:nvGrpSpPr>
                  <p:cNvPr id="212" name="Group 211">
                    <a:extLst>
                      <a:ext uri="{FF2B5EF4-FFF2-40B4-BE49-F238E27FC236}">
                        <a16:creationId xmlns:a16="http://schemas.microsoft.com/office/drawing/2014/main" id="{312F86AB-918F-4DC9-AB27-8AC48F0900D5}"/>
                      </a:ext>
                    </a:extLst>
                  </p:cNvPr>
                  <p:cNvGrpSpPr/>
                  <p:nvPr/>
                </p:nvGrpSpPr>
                <p:grpSpPr>
                  <a:xfrm>
                    <a:off x="5980367" y="2193531"/>
                    <a:ext cx="331594" cy="1381636"/>
                    <a:chOff x="5980367" y="2193531"/>
                    <a:chExt cx="331594" cy="1381636"/>
                  </a:xfrm>
                </p:grpSpPr>
                <p:sp>
                  <p:nvSpPr>
                    <p:cNvPr id="213" name="TextBox 212">
                      <a:extLst>
                        <a:ext uri="{FF2B5EF4-FFF2-40B4-BE49-F238E27FC236}">
                          <a16:creationId xmlns:a16="http://schemas.microsoft.com/office/drawing/2014/main" id="{AA83F741-96A0-48F1-B685-C342AA6FDEB8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2193531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61</a:t>
                      </a:r>
                    </a:p>
                  </p:txBody>
                </p:sp>
                <p:sp>
                  <p:nvSpPr>
                    <p:cNvPr id="214" name="TextBox 213">
                      <a:extLst>
                        <a:ext uri="{FF2B5EF4-FFF2-40B4-BE49-F238E27FC236}">
                          <a16:creationId xmlns:a16="http://schemas.microsoft.com/office/drawing/2014/main" id="{4C823F69-E689-4B45-81B8-75AA72B85FF2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7" y="2469858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65</a:t>
                      </a:r>
                      <a:endParaRPr lang="en-US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15" name="TextBox 214">
                      <a:extLst>
                        <a:ext uri="{FF2B5EF4-FFF2-40B4-BE49-F238E27FC236}">
                          <a16:creationId xmlns:a16="http://schemas.microsoft.com/office/drawing/2014/main" id="{A0012946-B958-4C3A-8698-A3F79FBF3AB5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2746186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216" name="TextBox 215">
                      <a:extLst>
                        <a:ext uri="{FF2B5EF4-FFF2-40B4-BE49-F238E27FC236}">
                          <a16:creationId xmlns:a16="http://schemas.microsoft.com/office/drawing/2014/main" id="{A8EA530D-A23B-4C82-AA9B-B283A7E53CAE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022513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60</a:t>
                      </a:r>
                    </a:p>
                  </p:txBody>
                </p:sp>
                <p:sp>
                  <p:nvSpPr>
                    <p:cNvPr id="217" name="TextBox 216">
                      <a:extLst>
                        <a:ext uri="{FF2B5EF4-FFF2-40B4-BE49-F238E27FC236}">
                          <a16:creationId xmlns:a16="http://schemas.microsoft.com/office/drawing/2014/main" id="{8F71C7DA-3298-4D1C-90EE-C479FE7E3324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298840"/>
                      <a:ext cx="331593" cy="27632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</p:grpSp>
          </p:grpSp>
        </p:grp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2CF8638D-EAD3-4E34-936F-221E074C91EC}"/>
                </a:ext>
              </a:extLst>
            </p:cNvPr>
            <p:cNvSpPr txBox="1"/>
            <p:nvPr/>
          </p:nvSpPr>
          <p:spPr>
            <a:xfrm>
              <a:off x="4921631" y="5110393"/>
              <a:ext cx="18001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Arial"/>
                  <a:cs typeface="Arial"/>
                </a:rPr>
                <a:t>Game #</a:t>
              </a:r>
              <a:r>
                <a:rPr lang="en-US" altLang="zh-CN" sz="2000" b="1" dirty="0">
                  <a:latin typeface="Arial"/>
                  <a:cs typeface="Arial"/>
                </a:rPr>
                <a:t>1</a:t>
              </a:r>
              <a:endParaRPr lang="en-US" sz="2000" b="1" dirty="0">
                <a:latin typeface="Arial"/>
                <a:cs typeface="Arial"/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10D534FC-C84C-4A33-B9BF-696FA15CF1DE}"/>
              </a:ext>
            </a:extLst>
          </p:cNvPr>
          <p:cNvGrpSpPr/>
          <p:nvPr/>
        </p:nvGrpSpPr>
        <p:grpSpPr>
          <a:xfrm>
            <a:off x="7175147" y="2073646"/>
            <a:ext cx="1826240" cy="3432302"/>
            <a:chOff x="4908600" y="2078201"/>
            <a:chExt cx="1826240" cy="3432302"/>
          </a:xfrm>
        </p:grpSpPr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3A746D42-0C96-4C1D-B89A-28C45D31CC2E}"/>
                </a:ext>
              </a:extLst>
            </p:cNvPr>
            <p:cNvGrpSpPr/>
            <p:nvPr/>
          </p:nvGrpSpPr>
          <p:grpSpPr>
            <a:xfrm>
              <a:off x="4908600" y="2078201"/>
              <a:ext cx="1826240" cy="3004380"/>
              <a:chOff x="4908600" y="2067291"/>
              <a:chExt cx="1826240" cy="3004380"/>
            </a:xfrm>
          </p:grpSpPr>
          <p:sp>
            <p:nvSpPr>
              <p:cNvPr id="295" name="Rounded Rectangle 142">
                <a:extLst>
                  <a:ext uri="{FF2B5EF4-FFF2-40B4-BE49-F238E27FC236}">
                    <a16:creationId xmlns:a16="http://schemas.microsoft.com/office/drawing/2014/main" id="{1C13239D-DBE1-4D46-9B69-6BD77F0C9E45}"/>
                  </a:ext>
                </a:extLst>
              </p:cNvPr>
              <p:cNvSpPr/>
              <p:nvPr/>
            </p:nvSpPr>
            <p:spPr>
              <a:xfrm>
                <a:off x="4908600" y="2067291"/>
                <a:ext cx="1826240" cy="3004380"/>
              </a:xfrm>
              <a:prstGeom prst="roundRect">
                <a:avLst>
                  <a:gd name="adj" fmla="val 8020"/>
                </a:avLst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54AB3939-3EAB-4AC8-B8A9-C656D77D4A2E}"/>
                  </a:ext>
                </a:extLst>
              </p:cNvPr>
              <p:cNvGrpSpPr/>
              <p:nvPr/>
            </p:nvGrpSpPr>
            <p:grpSpPr>
              <a:xfrm>
                <a:off x="5028766" y="2229521"/>
                <a:ext cx="1284452" cy="1381636"/>
                <a:chOff x="5027509" y="2193531"/>
                <a:chExt cx="1284452" cy="1381636"/>
              </a:xfrm>
            </p:grpSpPr>
            <p:sp>
              <p:nvSpPr>
                <p:cNvPr id="297" name="TextBox 296">
                  <a:extLst>
                    <a:ext uri="{FF2B5EF4-FFF2-40B4-BE49-F238E27FC236}">
                      <a16:creationId xmlns:a16="http://schemas.microsoft.com/office/drawing/2014/main" id="{6318601F-B23D-4739-BB3A-244861F800A6}"/>
                    </a:ext>
                  </a:extLst>
                </p:cNvPr>
                <p:cNvSpPr txBox="1"/>
                <p:nvPr/>
              </p:nvSpPr>
              <p:spPr>
                <a:xfrm>
                  <a:off x="5716691" y="2548406"/>
                  <a:ext cx="2196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+</a:t>
                  </a:r>
                </a:p>
              </p:txBody>
            </p:sp>
            <p:grpSp>
              <p:nvGrpSpPr>
                <p:cNvPr id="298" name="Group 297">
                  <a:extLst>
                    <a:ext uri="{FF2B5EF4-FFF2-40B4-BE49-F238E27FC236}">
                      <a16:creationId xmlns:a16="http://schemas.microsoft.com/office/drawing/2014/main" id="{DFFBB623-69B1-453A-BA1D-2ED595CB5754}"/>
                    </a:ext>
                  </a:extLst>
                </p:cNvPr>
                <p:cNvGrpSpPr/>
                <p:nvPr/>
              </p:nvGrpSpPr>
              <p:grpSpPr>
                <a:xfrm>
                  <a:off x="5027509" y="2193531"/>
                  <a:ext cx="626376" cy="1381636"/>
                  <a:chOff x="5027509" y="2193531"/>
                  <a:chExt cx="626376" cy="1381636"/>
                </a:xfrm>
              </p:grpSpPr>
              <p:grpSp>
                <p:nvGrpSpPr>
                  <p:cNvPr id="347" name="Group 346">
                    <a:extLst>
                      <a:ext uri="{FF2B5EF4-FFF2-40B4-BE49-F238E27FC236}">
                        <a16:creationId xmlns:a16="http://schemas.microsoft.com/office/drawing/2014/main" id="{E496F300-E116-4F4B-8E46-7D419A401FF0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5027509" y="2538482"/>
                    <a:ext cx="285585" cy="213502"/>
                    <a:chOff x="6044051" y="1735710"/>
                    <a:chExt cx="472517" cy="353252"/>
                  </a:xfrm>
                  <a:solidFill>
                    <a:srgbClr val="800000"/>
                  </a:solidFill>
                </p:grpSpPr>
                <p:cxnSp>
                  <p:nvCxnSpPr>
                    <p:cNvPr id="368" name="Straight Connector 367">
                      <a:extLst>
                        <a:ext uri="{FF2B5EF4-FFF2-40B4-BE49-F238E27FC236}">
                          <a16:creationId xmlns:a16="http://schemas.microsoft.com/office/drawing/2014/main" id="{3F32F529-24D5-4C8E-8C40-75C78E59D04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044051" y="1862549"/>
                      <a:ext cx="341412" cy="226413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8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69" name="Oval 368">
                      <a:extLst>
                        <a:ext uri="{FF2B5EF4-FFF2-40B4-BE49-F238E27FC236}">
                          <a16:creationId xmlns:a16="http://schemas.microsoft.com/office/drawing/2014/main" id="{3385859D-A4E1-4A90-AC51-BF01E91F922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287968" y="1735710"/>
                      <a:ext cx="228600" cy="228600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grpSp>
                <p:nvGrpSpPr>
                  <p:cNvPr id="353" name="Group 352">
                    <a:extLst>
                      <a:ext uri="{FF2B5EF4-FFF2-40B4-BE49-F238E27FC236}">
                        <a16:creationId xmlns:a16="http://schemas.microsoft.com/office/drawing/2014/main" id="{A31583F7-1E97-4D3B-B8E9-B560B4F30D3A}"/>
                      </a:ext>
                    </a:extLst>
                  </p:cNvPr>
                  <p:cNvGrpSpPr/>
                  <p:nvPr/>
                </p:nvGrpSpPr>
                <p:grpSpPr>
                  <a:xfrm>
                    <a:off x="5322292" y="2193531"/>
                    <a:ext cx="331593" cy="1381636"/>
                    <a:chOff x="2046576" y="1165086"/>
                    <a:chExt cx="548640" cy="2286000"/>
                  </a:xfrm>
                </p:grpSpPr>
                <p:sp>
                  <p:nvSpPr>
                    <p:cNvPr id="360" name="TextBox 359">
                      <a:extLst>
                        <a:ext uri="{FF2B5EF4-FFF2-40B4-BE49-F238E27FC236}">
                          <a16:creationId xmlns:a16="http://schemas.microsoft.com/office/drawing/2014/main" id="{0F0569BD-B994-4A20-B412-39ABB00D6D26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1165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81</a:t>
                      </a:r>
                    </a:p>
                  </p:txBody>
                </p:sp>
                <p:sp>
                  <p:nvSpPr>
                    <p:cNvPr id="361" name="TextBox 360">
                      <a:extLst>
                        <a:ext uri="{FF2B5EF4-FFF2-40B4-BE49-F238E27FC236}">
                          <a16:creationId xmlns:a16="http://schemas.microsoft.com/office/drawing/2014/main" id="{76D0CFDC-46BB-4865-8C58-05B091F84D8E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1622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362" name="TextBox 361">
                      <a:extLst>
                        <a:ext uri="{FF2B5EF4-FFF2-40B4-BE49-F238E27FC236}">
                          <a16:creationId xmlns:a16="http://schemas.microsoft.com/office/drawing/2014/main" id="{9FA9DDBC-E9C9-4F8D-B0DA-44D4DCC02E36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079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72</a:t>
                      </a:r>
                    </a:p>
                  </p:txBody>
                </p:sp>
                <p:sp>
                  <p:nvSpPr>
                    <p:cNvPr id="363" name="TextBox 362">
                      <a:extLst>
                        <a:ext uri="{FF2B5EF4-FFF2-40B4-BE49-F238E27FC236}">
                          <a16:creationId xmlns:a16="http://schemas.microsoft.com/office/drawing/2014/main" id="{3406DC59-7C49-426B-9AA5-0CB2C9A8240E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5366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364" name="TextBox 363">
                      <a:extLst>
                        <a:ext uri="{FF2B5EF4-FFF2-40B4-BE49-F238E27FC236}">
                          <a16:creationId xmlns:a16="http://schemas.microsoft.com/office/drawing/2014/main" id="{10797779-BF60-4397-8CAD-A98CEC02EE4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993886"/>
                      <a:ext cx="548640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</p:grpSp>
            <p:grpSp>
              <p:nvGrpSpPr>
                <p:cNvPr id="301" name="Group 300">
                  <a:extLst>
                    <a:ext uri="{FF2B5EF4-FFF2-40B4-BE49-F238E27FC236}">
                      <a16:creationId xmlns:a16="http://schemas.microsoft.com/office/drawing/2014/main" id="{73379B9E-1C97-4768-9608-44FDEFB43807}"/>
                    </a:ext>
                  </a:extLst>
                </p:cNvPr>
                <p:cNvGrpSpPr/>
                <p:nvPr/>
              </p:nvGrpSpPr>
              <p:grpSpPr>
                <a:xfrm>
                  <a:off x="5980367" y="2193531"/>
                  <a:ext cx="331594" cy="1381636"/>
                  <a:chOff x="5980367" y="2193531"/>
                  <a:chExt cx="331594" cy="1381636"/>
                </a:xfrm>
              </p:grpSpPr>
              <p:sp>
                <p:nvSpPr>
                  <p:cNvPr id="302" name="TextBox 301">
                    <a:extLst>
                      <a:ext uri="{FF2B5EF4-FFF2-40B4-BE49-F238E27FC236}">
                        <a16:creationId xmlns:a16="http://schemas.microsoft.com/office/drawing/2014/main" id="{37C402B7-88CB-41F0-8A29-7469262AB1E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980368" y="2193531"/>
                    <a:ext cx="331593" cy="276327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1600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XX</a:t>
                    </a:r>
                  </a:p>
                </p:txBody>
              </p:sp>
              <p:sp>
                <p:nvSpPr>
                  <p:cNvPr id="303" name="TextBox 302">
                    <a:extLst>
                      <a:ext uri="{FF2B5EF4-FFF2-40B4-BE49-F238E27FC236}">
                        <a16:creationId xmlns:a16="http://schemas.microsoft.com/office/drawing/2014/main" id="{7A0AE204-85F7-499B-98D1-466EDEFA6E71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980367" y="2469858"/>
                    <a:ext cx="331593" cy="276327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72</a:t>
                    </a:r>
                  </a:p>
                </p:txBody>
              </p:sp>
              <p:sp>
                <p:nvSpPr>
                  <p:cNvPr id="304" name="TextBox 303">
                    <a:extLst>
                      <a:ext uri="{FF2B5EF4-FFF2-40B4-BE49-F238E27FC236}">
                        <a16:creationId xmlns:a16="http://schemas.microsoft.com/office/drawing/2014/main" id="{0530686C-8084-4EAD-8830-BAC47420C4DB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980368" y="2746186"/>
                    <a:ext cx="331593" cy="276327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1600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XX</a:t>
                    </a:r>
                  </a:p>
                </p:txBody>
              </p:sp>
              <p:sp>
                <p:nvSpPr>
                  <p:cNvPr id="305" name="TextBox 304">
                    <a:extLst>
                      <a:ext uri="{FF2B5EF4-FFF2-40B4-BE49-F238E27FC236}">
                        <a16:creationId xmlns:a16="http://schemas.microsoft.com/office/drawing/2014/main" id="{0619079A-DDC0-4073-89CE-3BBA9EC349E9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980368" y="3022513"/>
                    <a:ext cx="331593" cy="276327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79</a:t>
                    </a:r>
                  </a:p>
                </p:txBody>
              </p:sp>
              <p:sp>
                <p:nvSpPr>
                  <p:cNvPr id="306" name="TextBox 305">
                    <a:extLst>
                      <a:ext uri="{FF2B5EF4-FFF2-40B4-BE49-F238E27FC236}">
                        <a16:creationId xmlns:a16="http://schemas.microsoft.com/office/drawing/2014/main" id="{DCF5474D-0BD7-4B55-9937-5382947F6A2D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980368" y="3298840"/>
                    <a:ext cx="331593" cy="276327"/>
                  </a:xfrm>
                  <a:prstGeom prst="rect">
                    <a:avLst/>
                  </a:prstGeom>
                  <a:solidFill>
                    <a:srgbClr val="5BF06C"/>
                  </a:solidFill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b="1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</p:grpSp>
        </p:grp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1BE5EA4D-7DDE-4DB8-8C75-083BC7702EE8}"/>
                </a:ext>
              </a:extLst>
            </p:cNvPr>
            <p:cNvSpPr txBox="1"/>
            <p:nvPr/>
          </p:nvSpPr>
          <p:spPr>
            <a:xfrm>
              <a:off x="4921631" y="5110393"/>
              <a:ext cx="18001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Arial"/>
                  <a:cs typeface="Arial"/>
                </a:rPr>
                <a:t>Game #</a:t>
              </a:r>
              <a:r>
                <a:rPr lang="en-US" altLang="zh-CN" sz="2000" b="1" dirty="0">
                  <a:latin typeface="Arial"/>
                  <a:cs typeface="Arial"/>
                </a:rPr>
                <a:t>8</a:t>
              </a:r>
              <a:r>
                <a:rPr lang="en-US" sz="2000" b="1" dirty="0">
                  <a:latin typeface="Arial"/>
                  <a:cs typeface="Arial"/>
                </a:rPr>
                <a:t>0</a:t>
              </a:r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E2AE95C8-1503-481B-9112-626F35F67684}"/>
              </a:ext>
            </a:extLst>
          </p:cNvPr>
          <p:cNvGrpSpPr/>
          <p:nvPr/>
        </p:nvGrpSpPr>
        <p:grpSpPr>
          <a:xfrm>
            <a:off x="9447773" y="2073646"/>
            <a:ext cx="1826240" cy="3432302"/>
            <a:chOff x="4908600" y="2078201"/>
            <a:chExt cx="1826240" cy="3432302"/>
          </a:xfrm>
        </p:grpSpPr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375E32A7-C0C8-4E9A-9824-91D64E50CA72}"/>
                </a:ext>
              </a:extLst>
            </p:cNvPr>
            <p:cNvGrpSpPr/>
            <p:nvPr/>
          </p:nvGrpSpPr>
          <p:grpSpPr>
            <a:xfrm>
              <a:off x="4908600" y="2078201"/>
              <a:ext cx="1826240" cy="3004380"/>
              <a:chOff x="4908600" y="2067291"/>
              <a:chExt cx="1826240" cy="3004380"/>
            </a:xfrm>
          </p:grpSpPr>
          <p:sp>
            <p:nvSpPr>
              <p:cNvPr id="373" name="Rounded Rectangle 142">
                <a:extLst>
                  <a:ext uri="{FF2B5EF4-FFF2-40B4-BE49-F238E27FC236}">
                    <a16:creationId xmlns:a16="http://schemas.microsoft.com/office/drawing/2014/main" id="{DF7D954D-0B2D-4315-9974-7E70496C4BF5}"/>
                  </a:ext>
                </a:extLst>
              </p:cNvPr>
              <p:cNvSpPr/>
              <p:nvPr/>
            </p:nvSpPr>
            <p:spPr>
              <a:xfrm>
                <a:off x="4908600" y="2067291"/>
                <a:ext cx="1826240" cy="3004380"/>
              </a:xfrm>
              <a:prstGeom prst="roundRect">
                <a:avLst>
                  <a:gd name="adj" fmla="val 8020"/>
                </a:avLst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grpSp>
            <p:nvGrpSpPr>
              <p:cNvPr id="374" name="Group 373">
                <a:extLst>
                  <a:ext uri="{FF2B5EF4-FFF2-40B4-BE49-F238E27FC236}">
                    <a16:creationId xmlns:a16="http://schemas.microsoft.com/office/drawing/2014/main" id="{EDF36906-DCBA-4366-A2C5-4B4A7B81A4C2}"/>
                  </a:ext>
                </a:extLst>
              </p:cNvPr>
              <p:cNvGrpSpPr/>
              <p:nvPr/>
            </p:nvGrpSpPr>
            <p:grpSpPr>
              <a:xfrm>
                <a:off x="5323549" y="2229521"/>
                <a:ext cx="1285469" cy="2757600"/>
                <a:chOff x="5322292" y="2193531"/>
                <a:chExt cx="1285469" cy="2757600"/>
              </a:xfrm>
            </p:grpSpPr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86D669BC-A251-45B7-9CF1-A75D0D25FC1F}"/>
                    </a:ext>
                  </a:extLst>
                </p:cNvPr>
                <p:cNvSpPr txBox="1"/>
                <p:nvPr/>
              </p:nvSpPr>
              <p:spPr>
                <a:xfrm>
                  <a:off x="5716691" y="2548406"/>
                  <a:ext cx="2196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+</a:t>
                  </a:r>
                </a:p>
              </p:txBody>
            </p:sp>
            <p:grpSp>
              <p:nvGrpSpPr>
                <p:cNvPr id="393" name="Group 392">
                  <a:extLst>
                    <a:ext uri="{FF2B5EF4-FFF2-40B4-BE49-F238E27FC236}">
                      <a16:creationId xmlns:a16="http://schemas.microsoft.com/office/drawing/2014/main" id="{E6BF4665-E7C7-4DBE-B314-5A83DDAC9951}"/>
                    </a:ext>
                  </a:extLst>
                </p:cNvPr>
                <p:cNvGrpSpPr/>
                <p:nvPr/>
              </p:nvGrpSpPr>
              <p:grpSpPr>
                <a:xfrm>
                  <a:off x="5322292" y="2193531"/>
                  <a:ext cx="331593" cy="2757600"/>
                  <a:chOff x="7322459" y="1329102"/>
                  <a:chExt cx="548640" cy="4562615"/>
                </a:xfrm>
              </p:grpSpPr>
              <p:grpSp>
                <p:nvGrpSpPr>
                  <p:cNvPr id="394" name="Group 393">
                    <a:extLst>
                      <a:ext uri="{FF2B5EF4-FFF2-40B4-BE49-F238E27FC236}">
                        <a16:creationId xmlns:a16="http://schemas.microsoft.com/office/drawing/2014/main" id="{BB33A99D-DEC4-4962-B197-E2224B617949}"/>
                      </a:ext>
                    </a:extLst>
                  </p:cNvPr>
                  <p:cNvGrpSpPr/>
                  <p:nvPr/>
                </p:nvGrpSpPr>
                <p:grpSpPr>
                  <a:xfrm>
                    <a:off x="7322459" y="1329102"/>
                    <a:ext cx="548640" cy="3657600"/>
                    <a:chOff x="2046576" y="1165086"/>
                    <a:chExt cx="548640" cy="3657600"/>
                  </a:xfrm>
                </p:grpSpPr>
                <p:sp>
                  <p:nvSpPr>
                    <p:cNvPr id="397" name="TextBox 396">
                      <a:extLst>
                        <a:ext uri="{FF2B5EF4-FFF2-40B4-BE49-F238E27FC236}">
                          <a16:creationId xmlns:a16="http://schemas.microsoft.com/office/drawing/2014/main" id="{680B401E-92CE-461E-837C-7A42D0BA7084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1165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398" name="TextBox 397">
                      <a:extLst>
                        <a:ext uri="{FF2B5EF4-FFF2-40B4-BE49-F238E27FC236}">
                          <a16:creationId xmlns:a16="http://schemas.microsoft.com/office/drawing/2014/main" id="{E679B971-94C6-4993-BB0A-0C9C22143204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1622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46</a:t>
                      </a:r>
                    </a:p>
                  </p:txBody>
                </p:sp>
                <p:sp>
                  <p:nvSpPr>
                    <p:cNvPr id="399" name="TextBox 398">
                      <a:extLst>
                        <a:ext uri="{FF2B5EF4-FFF2-40B4-BE49-F238E27FC236}">
                          <a16:creationId xmlns:a16="http://schemas.microsoft.com/office/drawing/2014/main" id="{C5470380-935D-44D1-9F10-4FE5FCEA11AC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079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56</a:t>
                      </a:r>
                    </a:p>
                  </p:txBody>
                </p:sp>
                <p:sp>
                  <p:nvSpPr>
                    <p:cNvPr id="400" name="TextBox 399">
                      <a:extLst>
                        <a:ext uri="{FF2B5EF4-FFF2-40B4-BE49-F238E27FC236}">
                          <a16:creationId xmlns:a16="http://schemas.microsoft.com/office/drawing/2014/main" id="{49366E34-14CD-4BE7-82E0-05472EC87DA3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5366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50</a:t>
                      </a:r>
                    </a:p>
                  </p:txBody>
                </p:sp>
                <p:sp>
                  <p:nvSpPr>
                    <p:cNvPr id="401" name="TextBox 400">
                      <a:extLst>
                        <a:ext uri="{FF2B5EF4-FFF2-40B4-BE49-F238E27FC236}">
                          <a16:creationId xmlns:a16="http://schemas.microsoft.com/office/drawing/2014/main" id="{446E6819-BCBA-440C-BA99-4C1A635391AE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2993886"/>
                      <a:ext cx="548640" cy="457200"/>
                    </a:xfrm>
                    <a:prstGeom prst="rect">
                      <a:avLst/>
                    </a:prstGeom>
                    <a:solidFill>
                      <a:srgbClr val="5BF06C"/>
                    </a:solidFill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402" name="TextBox 401">
                      <a:extLst>
                        <a:ext uri="{FF2B5EF4-FFF2-40B4-BE49-F238E27FC236}">
                          <a16:creationId xmlns:a16="http://schemas.microsoft.com/office/drawing/2014/main" id="{2F1AD6BF-D792-44DB-97C1-FA404A9D5F50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3451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403" name="TextBox 402">
                      <a:extLst>
                        <a:ext uri="{FF2B5EF4-FFF2-40B4-BE49-F238E27FC236}">
                          <a16:creationId xmlns:a16="http://schemas.microsoft.com/office/drawing/2014/main" id="{76A34D5C-79F3-46DE-96EC-FFFB44414AE1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3908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404" name="TextBox 403">
                      <a:extLst>
                        <a:ext uri="{FF2B5EF4-FFF2-40B4-BE49-F238E27FC236}">
                          <a16:creationId xmlns:a16="http://schemas.microsoft.com/office/drawing/2014/main" id="{CDC9BA3C-EDC6-401F-9F94-932FFDA89AE9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6576" y="4365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sp>
                <p:nvSpPr>
                  <p:cNvPr id="395" name="TextBox 394">
                    <a:extLst>
                      <a:ext uri="{FF2B5EF4-FFF2-40B4-BE49-F238E27FC236}">
                        <a16:creationId xmlns:a16="http://schemas.microsoft.com/office/drawing/2014/main" id="{8B6BA255-FB03-4A11-BC8D-EF339076CC97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322459" y="4977317"/>
                    <a:ext cx="548640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b="1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396" name="TextBox 395">
                    <a:extLst>
                      <a:ext uri="{FF2B5EF4-FFF2-40B4-BE49-F238E27FC236}">
                        <a16:creationId xmlns:a16="http://schemas.microsoft.com/office/drawing/2014/main" id="{AA5D98C6-91AA-437B-83B3-002625E49DB9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322459" y="5434517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b="1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377" name="Group 376">
                  <a:extLst>
                    <a:ext uri="{FF2B5EF4-FFF2-40B4-BE49-F238E27FC236}">
                      <a16:creationId xmlns:a16="http://schemas.microsoft.com/office/drawing/2014/main" id="{BDCE3F9D-2B56-4953-96A5-A7200F15D149}"/>
                    </a:ext>
                  </a:extLst>
                </p:cNvPr>
                <p:cNvGrpSpPr/>
                <p:nvPr/>
              </p:nvGrpSpPr>
              <p:grpSpPr>
                <a:xfrm>
                  <a:off x="5980367" y="2193531"/>
                  <a:ext cx="627394" cy="2754382"/>
                  <a:chOff x="5980367" y="2193531"/>
                  <a:chExt cx="627394" cy="2754382"/>
                </a:xfrm>
              </p:grpSpPr>
              <p:grpSp>
                <p:nvGrpSpPr>
                  <p:cNvPr id="378" name="Group 377">
                    <a:extLst>
                      <a:ext uri="{FF2B5EF4-FFF2-40B4-BE49-F238E27FC236}">
                        <a16:creationId xmlns:a16="http://schemas.microsoft.com/office/drawing/2014/main" id="{C721E0A8-5E07-412A-8150-8C0B6698C617}"/>
                      </a:ext>
                    </a:extLst>
                  </p:cNvPr>
                  <p:cNvGrpSpPr/>
                  <p:nvPr/>
                </p:nvGrpSpPr>
                <p:grpSpPr>
                  <a:xfrm>
                    <a:off x="6322176" y="2536757"/>
                    <a:ext cx="285585" cy="213502"/>
                    <a:chOff x="6044051" y="1735710"/>
                    <a:chExt cx="472517" cy="353252"/>
                  </a:xfrm>
                  <a:solidFill>
                    <a:srgbClr val="000090"/>
                  </a:solidFill>
                </p:grpSpPr>
                <p:cxnSp>
                  <p:nvCxnSpPr>
                    <p:cNvPr id="390" name="Straight Connector 389">
                      <a:extLst>
                        <a:ext uri="{FF2B5EF4-FFF2-40B4-BE49-F238E27FC236}">
                          <a16:creationId xmlns:a16="http://schemas.microsoft.com/office/drawing/2014/main" id="{CD8B9B52-953F-4885-8E72-3AB11ED3235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044051" y="1862549"/>
                      <a:ext cx="341412" cy="226413"/>
                    </a:xfrm>
                    <a:prstGeom prst="line">
                      <a:avLst/>
                    </a:prstGeom>
                    <a:grpFill/>
                    <a:ln w="57150" cmpd="sng">
                      <a:solidFill>
                        <a:srgbClr val="00009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91" name="Oval 390">
                      <a:extLst>
                        <a:ext uri="{FF2B5EF4-FFF2-40B4-BE49-F238E27FC236}">
                          <a16:creationId xmlns:a16="http://schemas.microsoft.com/office/drawing/2014/main" id="{F1CCA015-59EA-4619-8D52-625979CEBC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87968" y="1735710"/>
                      <a:ext cx="228600" cy="228600"/>
                    </a:xfrm>
                    <a:prstGeom prst="ellipse">
                      <a:avLst/>
                    </a:prstGeom>
                    <a:grpFill/>
                    <a:ln w="57150" cmpd="sng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grpSp>
                <p:nvGrpSpPr>
                  <p:cNvPr id="379" name="Group 378">
                    <a:extLst>
                      <a:ext uri="{FF2B5EF4-FFF2-40B4-BE49-F238E27FC236}">
                        <a16:creationId xmlns:a16="http://schemas.microsoft.com/office/drawing/2014/main" id="{E5A88393-6C87-4854-A05B-DB13BB9F5460}"/>
                      </a:ext>
                    </a:extLst>
                  </p:cNvPr>
                  <p:cNvGrpSpPr/>
                  <p:nvPr/>
                </p:nvGrpSpPr>
                <p:grpSpPr>
                  <a:xfrm>
                    <a:off x="5980367" y="2193531"/>
                    <a:ext cx="331594" cy="2754382"/>
                    <a:chOff x="5980367" y="2193531"/>
                    <a:chExt cx="331594" cy="2754382"/>
                  </a:xfrm>
                </p:grpSpPr>
                <p:sp>
                  <p:nvSpPr>
                    <p:cNvPr id="380" name="TextBox 379">
                      <a:extLst>
                        <a:ext uri="{FF2B5EF4-FFF2-40B4-BE49-F238E27FC236}">
                          <a16:creationId xmlns:a16="http://schemas.microsoft.com/office/drawing/2014/main" id="{056D830D-9854-4E60-A76E-5263B8EA12B6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2193531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48</a:t>
                      </a:r>
                    </a:p>
                  </p:txBody>
                </p:sp>
                <p:sp>
                  <p:nvSpPr>
                    <p:cNvPr id="381" name="TextBox 380">
                      <a:extLst>
                        <a:ext uri="{FF2B5EF4-FFF2-40B4-BE49-F238E27FC236}">
                          <a16:creationId xmlns:a16="http://schemas.microsoft.com/office/drawing/2014/main" id="{F28E78FA-A79C-4F6A-BAED-D49AD402FE11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7" y="2469858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382" name="TextBox 381">
                      <a:extLst>
                        <a:ext uri="{FF2B5EF4-FFF2-40B4-BE49-F238E27FC236}">
                          <a16:creationId xmlns:a16="http://schemas.microsoft.com/office/drawing/2014/main" id="{4DA47258-0C22-42A6-A8E7-E73E73D46244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2746186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383" name="TextBox 382">
                      <a:extLst>
                        <a:ext uri="{FF2B5EF4-FFF2-40B4-BE49-F238E27FC236}">
                          <a16:creationId xmlns:a16="http://schemas.microsoft.com/office/drawing/2014/main" id="{78CAE1B2-9849-4FDB-83D5-ED166FD2FB53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022513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</a:p>
                  </p:txBody>
                </p:sp>
                <p:sp>
                  <p:nvSpPr>
                    <p:cNvPr id="384" name="TextBox 383">
                      <a:extLst>
                        <a:ext uri="{FF2B5EF4-FFF2-40B4-BE49-F238E27FC236}">
                          <a16:creationId xmlns:a16="http://schemas.microsoft.com/office/drawing/2014/main" id="{695F9CF8-59C9-41D8-9F63-6BC599737489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298840"/>
                      <a:ext cx="331593" cy="27632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385" name="TextBox 384">
                      <a:extLst>
                        <a:ext uri="{FF2B5EF4-FFF2-40B4-BE49-F238E27FC236}">
                          <a16:creationId xmlns:a16="http://schemas.microsoft.com/office/drawing/2014/main" id="{37860EEE-BECB-48A0-BDCF-E02C0BF02BEC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575167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386" name="TextBox 385">
                      <a:extLst>
                        <a:ext uri="{FF2B5EF4-FFF2-40B4-BE49-F238E27FC236}">
                          <a16:creationId xmlns:a16="http://schemas.microsoft.com/office/drawing/2014/main" id="{E4D03B39-DCF8-4492-8397-78B6B61E135F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3851495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387" name="TextBox 386">
                      <a:extLst>
                        <a:ext uri="{FF2B5EF4-FFF2-40B4-BE49-F238E27FC236}">
                          <a16:creationId xmlns:a16="http://schemas.microsoft.com/office/drawing/2014/main" id="{05EA9412-C93C-45EC-9BB6-A48929F8F316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127822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388" name="TextBox 387">
                      <a:extLst>
                        <a:ext uri="{FF2B5EF4-FFF2-40B4-BE49-F238E27FC236}">
                          <a16:creationId xmlns:a16="http://schemas.microsoft.com/office/drawing/2014/main" id="{9F4ADE07-E1F3-4236-8284-B1F36ECA58A5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395259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389" name="TextBox 388">
                      <a:extLst>
                        <a:ext uri="{FF2B5EF4-FFF2-40B4-BE49-F238E27FC236}">
                          <a16:creationId xmlns:a16="http://schemas.microsoft.com/office/drawing/2014/main" id="{C168D059-9B99-400F-866C-EB5536C846E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80368" y="4671586"/>
                      <a:ext cx="331593" cy="276327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b="1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</p:grpSp>
          </p:grpSp>
        </p:grp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3D49E2F0-802E-4162-9DAA-90B772C7FAC7}"/>
                </a:ext>
              </a:extLst>
            </p:cNvPr>
            <p:cNvSpPr txBox="1"/>
            <p:nvPr/>
          </p:nvSpPr>
          <p:spPr>
            <a:xfrm>
              <a:off x="4921631" y="5110393"/>
              <a:ext cx="18001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Arial"/>
                  <a:cs typeface="Arial"/>
                </a:rPr>
                <a:t>Game #</a:t>
              </a:r>
              <a:r>
                <a:rPr lang="en-US" altLang="zh-CN" sz="2000" b="1" dirty="0">
                  <a:latin typeface="Arial"/>
                  <a:cs typeface="Arial"/>
                </a:rPr>
                <a:t>100</a:t>
              </a:r>
              <a:endParaRPr lang="en-US" sz="2000" b="1" dirty="0">
                <a:latin typeface="Arial"/>
                <a:cs typeface="Arial"/>
              </a:endParaRPr>
            </a:p>
          </p:txBody>
        </p:sp>
      </p:grpSp>
      <p:sp>
        <p:nvSpPr>
          <p:cNvPr id="407" name="TextBox 406">
            <a:extLst>
              <a:ext uri="{FF2B5EF4-FFF2-40B4-BE49-F238E27FC236}">
                <a16:creationId xmlns:a16="http://schemas.microsoft.com/office/drawing/2014/main" id="{5287F6FD-E624-4110-8B72-CE2DBE852E54}"/>
              </a:ext>
            </a:extLst>
          </p:cNvPr>
          <p:cNvSpPr txBox="1"/>
          <p:nvPr/>
        </p:nvSpPr>
        <p:spPr>
          <a:xfrm>
            <a:off x="6649771" y="3213291"/>
            <a:ext cx="583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7815E19-BD97-492A-B7AF-DFB09A27389E}"/>
              </a:ext>
            </a:extLst>
          </p:cNvPr>
          <p:cNvSpPr txBox="1"/>
          <p:nvPr/>
        </p:nvSpPr>
        <p:spPr>
          <a:xfrm>
            <a:off x="8930163" y="3213291"/>
            <a:ext cx="583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F6C78A92-61CD-484C-9683-2B9C2A60C012}"/>
              </a:ext>
            </a:extLst>
          </p:cNvPr>
          <p:cNvSpPr txBox="1"/>
          <p:nvPr/>
        </p:nvSpPr>
        <p:spPr>
          <a:xfrm>
            <a:off x="2111347" y="3213291"/>
            <a:ext cx="583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2669E114-B983-4142-915B-1933A042BAAC}"/>
              </a:ext>
            </a:extLst>
          </p:cNvPr>
          <p:cNvSpPr txBox="1"/>
          <p:nvPr/>
        </p:nvSpPr>
        <p:spPr>
          <a:xfrm>
            <a:off x="11207452" y="3213291"/>
            <a:ext cx="583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/>
                <a:cs typeface="Arial"/>
              </a:rPr>
              <a:t>…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ED7DC5-E321-41A7-9B12-2D37F12BF500}"/>
              </a:ext>
            </a:extLst>
          </p:cNvPr>
          <p:cNvGrpSpPr/>
          <p:nvPr/>
        </p:nvGrpSpPr>
        <p:grpSpPr>
          <a:xfrm>
            <a:off x="3157845" y="3472785"/>
            <a:ext cx="6916504" cy="1954060"/>
            <a:chOff x="3551379" y="3414912"/>
            <a:chExt cx="6916504" cy="1954060"/>
          </a:xfrm>
        </p:grpSpPr>
        <p:cxnSp>
          <p:nvCxnSpPr>
            <p:cNvPr id="352" name="Straight Arrow Connector 351">
              <a:extLst>
                <a:ext uri="{FF2B5EF4-FFF2-40B4-BE49-F238E27FC236}">
                  <a16:creationId xmlns:a16="http://schemas.microsoft.com/office/drawing/2014/main" id="{3C7DDE57-3924-4204-BAF1-BBF4C5DDFB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5229" y="3414912"/>
              <a:ext cx="3212654" cy="1954060"/>
            </a:xfrm>
            <a:prstGeom prst="straightConnector1">
              <a:avLst/>
            </a:prstGeom>
            <a:ln w="57150" cmpd="sng">
              <a:solidFill>
                <a:srgbClr val="00B050"/>
              </a:solidFill>
              <a:prstDash val="sysDash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>
              <a:extLst>
                <a:ext uri="{FF2B5EF4-FFF2-40B4-BE49-F238E27FC236}">
                  <a16:creationId xmlns:a16="http://schemas.microsoft.com/office/drawing/2014/main" id="{5344C930-4B2C-4AB5-B0F8-7D5BEE720F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1379" y="3439784"/>
              <a:ext cx="3703850" cy="1929188"/>
            </a:xfrm>
            <a:prstGeom prst="straightConnector1">
              <a:avLst/>
            </a:prstGeom>
            <a:ln w="57150" cmpd="sng">
              <a:solidFill>
                <a:srgbClr val="00B050"/>
              </a:solidFill>
              <a:prstDash val="sysDash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7274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511</Words>
  <Application>Microsoft Office PowerPoint</Application>
  <PresentationFormat>Widescreen</PresentationFormat>
  <Paragraphs>346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等线</vt:lpstr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SIYU</dc:creator>
  <cp:lastModifiedBy>SiyuWang</cp:lastModifiedBy>
  <cp:revision>38</cp:revision>
  <dcterms:created xsi:type="dcterms:W3CDTF">2017-09-08T22:21:34Z</dcterms:created>
  <dcterms:modified xsi:type="dcterms:W3CDTF">2018-02-12T20:10:58Z</dcterms:modified>
</cp:coreProperties>
</file>