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43891200" cy="32918400"/>
  <p:notesSz cx="6858000" cy="9144000"/>
  <p:defaultTextStyle>
    <a:defPPr>
      <a:defRPr lang="en-US"/>
    </a:defPPr>
    <a:lvl1pPr marL="0" algn="l" defTabSz="3134859" rtl="0" eaLnBrk="1" latinLnBrk="0" hangingPunct="1">
      <a:defRPr sz="6154" kern="1200">
        <a:solidFill>
          <a:schemeClr val="tx1"/>
        </a:solidFill>
        <a:latin typeface="+mn-lt"/>
        <a:ea typeface="+mn-ea"/>
        <a:cs typeface="+mn-cs"/>
      </a:defRPr>
    </a:lvl1pPr>
    <a:lvl2pPr marL="1567430" algn="l" defTabSz="3134859" rtl="0" eaLnBrk="1" latinLnBrk="0" hangingPunct="1">
      <a:defRPr sz="6154" kern="1200">
        <a:solidFill>
          <a:schemeClr val="tx1"/>
        </a:solidFill>
        <a:latin typeface="+mn-lt"/>
        <a:ea typeface="+mn-ea"/>
        <a:cs typeface="+mn-cs"/>
      </a:defRPr>
    </a:lvl2pPr>
    <a:lvl3pPr marL="3134859" algn="l" defTabSz="3134859" rtl="0" eaLnBrk="1" latinLnBrk="0" hangingPunct="1">
      <a:defRPr sz="6154" kern="1200">
        <a:solidFill>
          <a:schemeClr val="tx1"/>
        </a:solidFill>
        <a:latin typeface="+mn-lt"/>
        <a:ea typeface="+mn-ea"/>
        <a:cs typeface="+mn-cs"/>
      </a:defRPr>
    </a:lvl3pPr>
    <a:lvl4pPr marL="4702290" algn="l" defTabSz="3134859" rtl="0" eaLnBrk="1" latinLnBrk="0" hangingPunct="1">
      <a:defRPr sz="6154" kern="1200">
        <a:solidFill>
          <a:schemeClr val="tx1"/>
        </a:solidFill>
        <a:latin typeface="+mn-lt"/>
        <a:ea typeface="+mn-ea"/>
        <a:cs typeface="+mn-cs"/>
      </a:defRPr>
    </a:lvl4pPr>
    <a:lvl5pPr marL="6269720" algn="l" defTabSz="3134859" rtl="0" eaLnBrk="1" latinLnBrk="0" hangingPunct="1">
      <a:defRPr sz="6154" kern="1200">
        <a:solidFill>
          <a:schemeClr val="tx1"/>
        </a:solidFill>
        <a:latin typeface="+mn-lt"/>
        <a:ea typeface="+mn-ea"/>
        <a:cs typeface="+mn-cs"/>
      </a:defRPr>
    </a:lvl5pPr>
    <a:lvl6pPr marL="7837150" algn="l" defTabSz="3134859" rtl="0" eaLnBrk="1" latinLnBrk="0" hangingPunct="1">
      <a:defRPr sz="6154" kern="1200">
        <a:solidFill>
          <a:schemeClr val="tx1"/>
        </a:solidFill>
        <a:latin typeface="+mn-lt"/>
        <a:ea typeface="+mn-ea"/>
        <a:cs typeface="+mn-cs"/>
      </a:defRPr>
    </a:lvl6pPr>
    <a:lvl7pPr marL="9404579" algn="l" defTabSz="3134859" rtl="0" eaLnBrk="1" latinLnBrk="0" hangingPunct="1">
      <a:defRPr sz="6154" kern="1200">
        <a:solidFill>
          <a:schemeClr val="tx1"/>
        </a:solidFill>
        <a:latin typeface="+mn-lt"/>
        <a:ea typeface="+mn-ea"/>
        <a:cs typeface="+mn-cs"/>
      </a:defRPr>
    </a:lvl7pPr>
    <a:lvl8pPr marL="10972009" algn="l" defTabSz="3134859" rtl="0" eaLnBrk="1" latinLnBrk="0" hangingPunct="1">
      <a:defRPr sz="6154" kern="1200">
        <a:solidFill>
          <a:schemeClr val="tx1"/>
        </a:solidFill>
        <a:latin typeface="+mn-lt"/>
        <a:ea typeface="+mn-ea"/>
        <a:cs typeface="+mn-cs"/>
      </a:defRPr>
    </a:lvl8pPr>
    <a:lvl9pPr marL="12539440" algn="l" defTabSz="3134859" rtl="0" eaLnBrk="1" latinLnBrk="0" hangingPunct="1">
      <a:defRPr sz="61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00" userDrawn="1">
          <p15:clr>
            <a:srgbClr val="A4A3A4"/>
          </p15:clr>
        </p15:guide>
        <p15:guide id="2" pos="12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6327" autoAdjust="0"/>
  </p:normalViewPr>
  <p:slideViewPr>
    <p:cSldViewPr>
      <p:cViewPr>
        <p:scale>
          <a:sx n="51" d="100"/>
          <a:sy n="51" d="100"/>
        </p:scale>
        <p:origin x="-1864" y="-2120"/>
      </p:cViewPr>
      <p:guideLst>
        <p:guide orient="horz" pos="16800"/>
        <p:guide pos="120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5/21/23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67E8F-4F06-DB4D-8B70-AED87339FD41}" type="datetimeFigureOut">
              <a:rPr kumimoji="1" lang="zh-CN" altLang="en-US" smtClean="0"/>
              <a:t>2023/5/21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E5ABC-54E1-9B40-A6C3-0ABD3C16E330}" type="slidenum">
              <a:rPr kumimoji="1" lang="zh-CN" altLang="en-US" smtClean="0"/>
              <a:t>‹#›</a:t>
            </a:fld>
            <a:endParaRPr kumimoji="1" lang="zh-CN" altLang="en-US"/>
          </a:p>
        </p:txBody>
      </p:sp>
    </p:spTree>
    <p:extLst>
      <p:ext uri="{BB962C8B-B14F-4D97-AF65-F5344CB8AC3E}">
        <p14:creationId xmlns:p14="http://schemas.microsoft.com/office/powerpoint/2010/main" val="3538618607"/>
      </p:ext>
    </p:extLst>
  </p:cSld>
  <p:clrMap bg1="lt1" tx1="dk1" bg2="lt2" tx2="dk2" accent1="accent1" accent2="accent2" accent3="accent3" accent4="accent4" accent5="accent5" accent6="accent6" hlink="hlink" folHlink="folHlink"/>
  <p:notesStyle>
    <a:lvl1pPr marL="0" algn="l" defTabSz="1406713" rtl="0" eaLnBrk="1" latinLnBrk="0" hangingPunct="1">
      <a:defRPr sz="1846" kern="1200">
        <a:solidFill>
          <a:schemeClr val="tx1"/>
        </a:solidFill>
        <a:latin typeface="+mn-lt"/>
        <a:ea typeface="+mn-ea"/>
        <a:cs typeface="+mn-cs"/>
      </a:defRPr>
    </a:lvl1pPr>
    <a:lvl2pPr marL="703356" algn="l" defTabSz="1406713" rtl="0" eaLnBrk="1" latinLnBrk="0" hangingPunct="1">
      <a:defRPr sz="1846" kern="1200">
        <a:solidFill>
          <a:schemeClr val="tx1"/>
        </a:solidFill>
        <a:latin typeface="+mn-lt"/>
        <a:ea typeface="+mn-ea"/>
        <a:cs typeface="+mn-cs"/>
      </a:defRPr>
    </a:lvl2pPr>
    <a:lvl3pPr marL="1406713" algn="l" defTabSz="1406713" rtl="0" eaLnBrk="1" latinLnBrk="0" hangingPunct="1">
      <a:defRPr sz="1846" kern="1200">
        <a:solidFill>
          <a:schemeClr val="tx1"/>
        </a:solidFill>
        <a:latin typeface="+mn-lt"/>
        <a:ea typeface="+mn-ea"/>
        <a:cs typeface="+mn-cs"/>
      </a:defRPr>
    </a:lvl3pPr>
    <a:lvl4pPr marL="2110069" algn="l" defTabSz="1406713" rtl="0" eaLnBrk="1" latinLnBrk="0" hangingPunct="1">
      <a:defRPr sz="1846" kern="1200">
        <a:solidFill>
          <a:schemeClr val="tx1"/>
        </a:solidFill>
        <a:latin typeface="+mn-lt"/>
        <a:ea typeface="+mn-ea"/>
        <a:cs typeface="+mn-cs"/>
      </a:defRPr>
    </a:lvl4pPr>
    <a:lvl5pPr marL="2813426" algn="l" defTabSz="1406713" rtl="0" eaLnBrk="1" latinLnBrk="0" hangingPunct="1">
      <a:defRPr sz="1846" kern="1200">
        <a:solidFill>
          <a:schemeClr val="tx1"/>
        </a:solidFill>
        <a:latin typeface="+mn-lt"/>
        <a:ea typeface="+mn-ea"/>
        <a:cs typeface="+mn-cs"/>
      </a:defRPr>
    </a:lvl5pPr>
    <a:lvl6pPr marL="3516782" algn="l" defTabSz="1406713" rtl="0" eaLnBrk="1" latinLnBrk="0" hangingPunct="1">
      <a:defRPr sz="1846" kern="1200">
        <a:solidFill>
          <a:schemeClr val="tx1"/>
        </a:solidFill>
        <a:latin typeface="+mn-lt"/>
        <a:ea typeface="+mn-ea"/>
        <a:cs typeface="+mn-cs"/>
      </a:defRPr>
    </a:lvl6pPr>
    <a:lvl7pPr marL="4220139" algn="l" defTabSz="1406713" rtl="0" eaLnBrk="1" latinLnBrk="0" hangingPunct="1">
      <a:defRPr sz="1846" kern="1200">
        <a:solidFill>
          <a:schemeClr val="tx1"/>
        </a:solidFill>
        <a:latin typeface="+mn-lt"/>
        <a:ea typeface="+mn-ea"/>
        <a:cs typeface="+mn-cs"/>
      </a:defRPr>
    </a:lvl7pPr>
    <a:lvl8pPr marL="4923495" algn="l" defTabSz="1406713" rtl="0" eaLnBrk="1" latinLnBrk="0" hangingPunct="1">
      <a:defRPr sz="1846" kern="1200">
        <a:solidFill>
          <a:schemeClr val="tx1"/>
        </a:solidFill>
        <a:latin typeface="+mn-lt"/>
        <a:ea typeface="+mn-ea"/>
        <a:cs typeface="+mn-cs"/>
      </a:defRPr>
    </a:lvl8pPr>
    <a:lvl9pPr marL="5626852" algn="l" defTabSz="1406713" rtl="0" eaLnBrk="1" latinLnBrk="0" hangingPunct="1">
      <a:defRPr sz="18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AAE5ABC-54E1-9B40-A6C3-0ABD3C16E330}" type="slidenum">
              <a:rPr kumimoji="1" lang="zh-CN" altLang="en-US" smtClean="0"/>
              <a:t>1</a:t>
            </a:fld>
            <a:endParaRPr kumimoji="1" lang="zh-CN" altLang="en-US"/>
          </a:p>
        </p:txBody>
      </p:sp>
    </p:spTree>
    <p:extLst>
      <p:ext uri="{BB962C8B-B14F-4D97-AF65-F5344CB8AC3E}">
        <p14:creationId xmlns:p14="http://schemas.microsoft.com/office/powerpoint/2010/main" val="2515737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7" y="609600"/>
            <a:ext cx="42497828" cy="3352800"/>
          </a:xfrm>
          <a:prstGeom prst="rect">
            <a:avLst/>
          </a:prstGeom>
          <a:solidFill>
            <a:srgbClr val="01014B"/>
          </a:solidFill>
          <a:ln>
            <a:solidFill>
              <a:srgbClr val="01014B"/>
            </a:solidFill>
          </a:ln>
        </p:spPr>
        <p:txBody>
          <a:bodyPr vert="horz" anchor="ctr" anchorCtr="1"/>
          <a:lstStyle>
            <a:lvl1pPr>
              <a:defRPr sz="9600" b="1">
                <a:solidFill>
                  <a:schemeClr val="bg1"/>
                </a:solidFill>
                <a:latin typeface="Arial"/>
                <a:cs typeface="Arial"/>
              </a:defRPr>
            </a:lvl1pPr>
          </a:lstStyle>
          <a:p>
            <a:r>
              <a:rPr lang="en-US" dirty="0"/>
              <a:t>Poster Presentation Title</a:t>
            </a:r>
            <a:br>
              <a:rPr lang="en-US" dirty="0"/>
            </a:br>
            <a:r>
              <a:rPr lang="en-US" sz="6401" b="1" dirty="0">
                <a:solidFill>
                  <a:schemeClr val="bg1"/>
                </a:solidFill>
                <a:latin typeface="Arial" pitchFamily="34" charset="0"/>
                <a:cs typeface="Arial" pitchFamily="34" charset="0"/>
              </a:rPr>
              <a:t>List Author Name(s)</a:t>
            </a:r>
            <a:br>
              <a:rPr lang="en-US" sz="6401" b="1" dirty="0">
                <a:solidFill>
                  <a:schemeClr val="bg1"/>
                </a:solidFill>
                <a:latin typeface="Arial" pitchFamily="34" charset="0"/>
                <a:cs typeface="Arial" pitchFamily="34" charset="0"/>
              </a:rPr>
            </a:br>
            <a:r>
              <a:rPr lang="en-US" sz="6401"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696686" y="42672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Abstract or Introduction</a:t>
            </a:r>
            <a:endParaRPr lang="en-US" dirty="0"/>
          </a:p>
        </p:txBody>
      </p:sp>
      <p:sp>
        <p:nvSpPr>
          <p:cNvPr id="24" name="Text Placeholder 23"/>
          <p:cNvSpPr>
            <a:spLocks noGrp="1"/>
          </p:cNvSpPr>
          <p:nvPr>
            <p:ph type="body" sz="quarter" idx="11" hasCustomPrompt="1"/>
          </p:nvPr>
        </p:nvSpPr>
        <p:spPr>
          <a:xfrm>
            <a:off x="696686" y="5638800"/>
            <a:ext cx="13585372" cy="8686800"/>
          </a:xfrm>
          <a:prstGeom prst="rect">
            <a:avLst/>
          </a:prstGeom>
        </p:spPr>
        <p:txBody>
          <a:bodyPr vert="horz"/>
          <a:lstStyle>
            <a:lvl1pPr marL="0" indent="0">
              <a:buNone/>
              <a:defRPr sz="4266" baseline="0"/>
            </a:lvl1pPr>
            <a:lvl2pPr marL="618036" indent="0">
              <a:buNone/>
              <a:defRPr sz="4266" baseline="0"/>
            </a:lvl2pPr>
            <a:lvl3pPr marL="1202207" indent="0">
              <a:buNone/>
              <a:defRPr sz="4266" baseline="0"/>
            </a:lvl3pPr>
            <a:lvl4pPr>
              <a:defRPr sz="4266"/>
            </a:lvl4pPr>
            <a:lvl5pPr>
              <a:defRPr sz="4266"/>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86" y="146304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Objectives</a:t>
            </a:r>
            <a:endParaRPr lang="en-US" dirty="0"/>
          </a:p>
        </p:txBody>
      </p:sp>
      <p:sp>
        <p:nvSpPr>
          <p:cNvPr id="26" name="Text Placeholder 23"/>
          <p:cNvSpPr>
            <a:spLocks noGrp="1"/>
          </p:cNvSpPr>
          <p:nvPr>
            <p:ph type="body" sz="quarter" idx="13" hasCustomPrompt="1"/>
          </p:nvPr>
        </p:nvSpPr>
        <p:spPr>
          <a:xfrm>
            <a:off x="696686" y="16002000"/>
            <a:ext cx="13585372" cy="7315200"/>
          </a:xfrm>
          <a:prstGeom prst="rect">
            <a:avLst/>
          </a:prstGeom>
        </p:spPr>
        <p:txBody>
          <a:bodyPr vert="horz"/>
          <a:lstStyle>
            <a:lvl1pPr marL="0" marR="0" indent="0" algn="l" defTabSz="5433702" rtl="0" eaLnBrk="1" fontAlgn="auto" latinLnBrk="0" hangingPunct="1">
              <a:lnSpc>
                <a:spcPct val="100000"/>
              </a:lnSpc>
              <a:spcBef>
                <a:spcPct val="20000"/>
              </a:spcBef>
              <a:spcAft>
                <a:spcPts val="0"/>
              </a:spcAft>
              <a:buClrTx/>
              <a:buSzTx/>
              <a:buFont typeface="Arial" pitchFamily="34" charset="0"/>
              <a:buNone/>
              <a:tabLst/>
              <a:defRPr sz="4266"/>
            </a:lvl1pPr>
            <a:lvl2pPr>
              <a:defRPr sz="4266"/>
            </a:lvl2pPr>
            <a:lvl3pPr>
              <a:defRPr sz="4266"/>
            </a:lvl3pPr>
            <a:lvl4pPr>
              <a:defRPr sz="4266"/>
            </a:lvl4pPr>
            <a:lvl5pPr>
              <a:defRPr sz="4266"/>
            </a:lvl5pPr>
          </a:lstStyle>
          <a:p>
            <a:pPr marL="0" marR="0" lvl="0" indent="0" algn="l" defTabSz="5433702"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86" y="236220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Methods</a:t>
            </a:r>
            <a:endParaRPr lang="en-US" dirty="0"/>
          </a:p>
        </p:txBody>
      </p:sp>
      <p:sp>
        <p:nvSpPr>
          <p:cNvPr id="28" name="Text Placeholder 23"/>
          <p:cNvSpPr>
            <a:spLocks noGrp="1"/>
          </p:cNvSpPr>
          <p:nvPr>
            <p:ph type="body" sz="quarter" idx="15" hasCustomPrompt="1"/>
          </p:nvPr>
        </p:nvSpPr>
        <p:spPr>
          <a:xfrm>
            <a:off x="696686" y="24993600"/>
            <a:ext cx="13585372" cy="7315200"/>
          </a:xfrm>
          <a:prstGeom prst="rect">
            <a:avLst/>
          </a:prstGeom>
        </p:spPr>
        <p:txBody>
          <a:bodyPr vert="horz"/>
          <a:lstStyle>
            <a:lvl1pPr marL="0" marR="0" indent="0" algn="l" defTabSz="5433702" rtl="0" eaLnBrk="1" fontAlgn="auto" latinLnBrk="0" hangingPunct="1">
              <a:lnSpc>
                <a:spcPct val="100000"/>
              </a:lnSpc>
              <a:spcBef>
                <a:spcPct val="20000"/>
              </a:spcBef>
              <a:spcAft>
                <a:spcPts val="0"/>
              </a:spcAft>
              <a:buClrTx/>
              <a:buSzTx/>
              <a:buFont typeface="Arial" pitchFamily="34" charset="0"/>
              <a:buNone/>
              <a:tabLst/>
              <a:defRPr sz="4266"/>
            </a:lvl1pPr>
            <a:lvl2pPr>
              <a:defRPr sz="4266"/>
            </a:lvl2pPr>
            <a:lvl3pPr>
              <a:defRPr sz="4266"/>
            </a:lvl3pPr>
            <a:lvl4pPr>
              <a:defRPr sz="4266"/>
            </a:lvl4pPr>
            <a:lvl5pPr>
              <a:defRPr sz="4266"/>
            </a:lvl5pPr>
          </a:lstStyle>
          <a:p>
            <a:pPr marL="0" marR="0" lvl="0" indent="0" algn="l" defTabSz="5433702"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5152915" y="42672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Results</a:t>
            </a:r>
            <a:endParaRPr lang="en-US" dirty="0"/>
          </a:p>
        </p:txBody>
      </p:sp>
      <p:sp>
        <p:nvSpPr>
          <p:cNvPr id="30" name="Text Placeholder 23"/>
          <p:cNvSpPr>
            <a:spLocks noGrp="1"/>
          </p:cNvSpPr>
          <p:nvPr>
            <p:ph type="body" sz="quarter" idx="17"/>
          </p:nvPr>
        </p:nvSpPr>
        <p:spPr>
          <a:xfrm>
            <a:off x="29609143" y="24993600"/>
            <a:ext cx="13585372" cy="7315200"/>
          </a:xfrm>
          <a:prstGeom prst="rect">
            <a:avLst/>
          </a:prstGeom>
        </p:spPr>
        <p:txBody>
          <a:bodyPr vert="horz"/>
          <a:lstStyle>
            <a:lvl1pPr>
              <a:defRPr sz="4266"/>
            </a:lvl1pPr>
            <a:lvl2pPr>
              <a:defRPr sz="4266"/>
            </a:lvl2pPr>
            <a:lvl3pPr>
              <a:defRPr sz="4266"/>
            </a:lvl3pPr>
            <a:lvl4pPr>
              <a:defRPr sz="4266"/>
            </a:lvl4pPr>
            <a:lvl5pPr>
              <a:defRPr sz="426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9609143" y="42672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Conclusion</a:t>
            </a:r>
            <a:endParaRPr lang="en-US" dirty="0"/>
          </a:p>
        </p:txBody>
      </p:sp>
      <p:sp>
        <p:nvSpPr>
          <p:cNvPr id="32" name="Text Placeholder 23"/>
          <p:cNvSpPr>
            <a:spLocks noGrp="1"/>
          </p:cNvSpPr>
          <p:nvPr>
            <p:ph type="body" sz="quarter" idx="19"/>
          </p:nvPr>
        </p:nvSpPr>
        <p:spPr>
          <a:xfrm>
            <a:off x="29609143" y="5638800"/>
            <a:ext cx="13585372" cy="17678400"/>
          </a:xfrm>
          <a:prstGeom prst="rect">
            <a:avLst/>
          </a:prstGeom>
        </p:spPr>
        <p:txBody>
          <a:bodyPr vert="horz"/>
          <a:lstStyle>
            <a:lvl1pPr>
              <a:defRPr sz="4266"/>
            </a:lvl1pPr>
            <a:lvl2pPr>
              <a:defRPr sz="4266"/>
            </a:lvl2pPr>
            <a:lvl3pPr>
              <a:defRPr sz="4266"/>
            </a:lvl3pPr>
            <a:lvl4pPr>
              <a:defRPr sz="4266"/>
            </a:lvl4pPr>
            <a:lvl5pPr>
              <a:defRPr sz="426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9609143" y="236220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References</a:t>
            </a:r>
            <a:endParaRPr lang="en-US" dirty="0"/>
          </a:p>
        </p:txBody>
      </p:sp>
      <p:sp>
        <p:nvSpPr>
          <p:cNvPr id="34" name="Text Placeholder 23"/>
          <p:cNvSpPr>
            <a:spLocks noGrp="1"/>
          </p:cNvSpPr>
          <p:nvPr>
            <p:ph type="body" sz="quarter" idx="21" hasCustomPrompt="1"/>
          </p:nvPr>
        </p:nvSpPr>
        <p:spPr>
          <a:xfrm>
            <a:off x="15152915" y="5638800"/>
            <a:ext cx="13585372" cy="26670000"/>
          </a:xfrm>
          <a:prstGeom prst="rect">
            <a:avLst/>
          </a:prstGeom>
        </p:spPr>
        <p:txBody>
          <a:bodyPr vert="horz"/>
          <a:lstStyle>
            <a:lvl1pPr marL="0" indent="0">
              <a:buNone/>
              <a:defRPr sz="4266" baseline="0"/>
            </a:lvl1pPr>
            <a:lvl2pPr marL="618036" indent="0">
              <a:buNone/>
              <a:defRPr sz="4266"/>
            </a:lvl2pPr>
            <a:lvl3pPr>
              <a:defRPr sz="4266"/>
            </a:lvl3pPr>
            <a:lvl4pPr>
              <a:defRPr sz="4266"/>
            </a:lvl4pPr>
            <a:lvl5pPr>
              <a:defRPr sz="4266"/>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1" y="914400"/>
            <a:ext cx="3135085" cy="2743200"/>
          </a:xfrm>
          <a:prstGeom prst="rect">
            <a:avLst/>
          </a:prstGeom>
          <a:solidFill>
            <a:schemeClr val="bg1"/>
          </a:solidFill>
        </p:spPr>
        <p:txBody>
          <a:bodyPr vert="horz"/>
          <a:lstStyle>
            <a:lvl1pPr marL="0" indent="0">
              <a:buNone/>
              <a:defRPr sz="3200"/>
            </a:lvl1pPr>
          </a:lstStyle>
          <a:p>
            <a:r>
              <a:rPr lang="en-US" dirty="0"/>
              <a:t>LOGO</a:t>
            </a:r>
          </a:p>
        </p:txBody>
      </p:sp>
      <p:sp>
        <p:nvSpPr>
          <p:cNvPr id="37" name="Picture Placeholder 35"/>
          <p:cNvSpPr>
            <a:spLocks noGrp="1"/>
          </p:cNvSpPr>
          <p:nvPr>
            <p:ph type="pic" sz="quarter" idx="23" hasCustomPrompt="1"/>
          </p:nvPr>
        </p:nvSpPr>
        <p:spPr>
          <a:xfrm>
            <a:off x="39711087" y="914400"/>
            <a:ext cx="3135085" cy="2743200"/>
          </a:xfrm>
          <a:prstGeom prst="rect">
            <a:avLst/>
          </a:prstGeom>
          <a:solidFill>
            <a:schemeClr val="bg1"/>
          </a:solidFill>
        </p:spPr>
        <p:txBody>
          <a:bodyPr vert="horz"/>
          <a:lstStyle>
            <a:lvl1pPr marL="0" indent="0">
              <a:buNone/>
              <a:defRPr sz="3200"/>
            </a:lvl1pPr>
          </a:lstStyle>
          <a:p>
            <a:r>
              <a:rPr lang="en-US" dirty="0"/>
              <a:t>LOGO</a:t>
            </a:r>
          </a:p>
        </p:txBody>
      </p:sp>
      <p:sp>
        <p:nvSpPr>
          <p:cNvPr id="39" name="Chart Placeholder 38"/>
          <p:cNvSpPr>
            <a:spLocks noGrp="1"/>
          </p:cNvSpPr>
          <p:nvPr>
            <p:ph type="chart" sz="quarter" idx="24"/>
          </p:nvPr>
        </p:nvSpPr>
        <p:spPr>
          <a:xfrm>
            <a:off x="16197943" y="16154400"/>
            <a:ext cx="11495315" cy="6705600"/>
          </a:xfrm>
          <a:prstGeom prst="rect">
            <a:avLst/>
          </a:prstGeom>
        </p:spPr>
        <p:txBody>
          <a:bodyPr vert="horz"/>
          <a:lstStyle>
            <a:lvl1pPr marL="0" indent="0">
              <a:buNone/>
              <a:defRPr sz="4266"/>
            </a:lvl1pPr>
          </a:lstStyle>
          <a:p>
            <a:endParaRPr lang="en-US" dirty="0"/>
          </a:p>
        </p:txBody>
      </p:sp>
      <p:sp>
        <p:nvSpPr>
          <p:cNvPr id="40" name="Chart Placeholder 38"/>
          <p:cNvSpPr>
            <a:spLocks noGrp="1"/>
          </p:cNvSpPr>
          <p:nvPr>
            <p:ph type="chart" sz="quarter" idx="25"/>
          </p:nvPr>
        </p:nvSpPr>
        <p:spPr>
          <a:xfrm>
            <a:off x="16197943" y="24536400"/>
            <a:ext cx="11495315" cy="6705600"/>
          </a:xfrm>
          <a:prstGeom prst="rect">
            <a:avLst/>
          </a:prstGeom>
        </p:spPr>
        <p:txBody>
          <a:bodyPr vert="horz"/>
          <a:lstStyle>
            <a:lvl1pPr marL="0" indent="0">
              <a:buNone/>
              <a:defRPr sz="4266"/>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59431" y="32402874"/>
            <a:ext cx="3135085" cy="43891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5433702" rtl="0" eaLnBrk="1" latinLnBrk="0" hangingPunct="1">
        <a:spcBef>
          <a:spcPct val="0"/>
        </a:spcBef>
        <a:buNone/>
        <a:defRPr sz="26132" kern="1200">
          <a:solidFill>
            <a:schemeClr val="tx1"/>
          </a:solidFill>
          <a:latin typeface="+mj-lt"/>
          <a:ea typeface="+mj-ea"/>
          <a:cs typeface="+mj-cs"/>
        </a:defRPr>
      </a:lvl1pPr>
    </p:titleStyle>
    <p:bodyStyle>
      <a:lvl1pPr marL="2037639" indent="-2037639" algn="l" defTabSz="5433702" rtl="0" eaLnBrk="1" latinLnBrk="0" hangingPunct="1">
        <a:spcBef>
          <a:spcPct val="20000"/>
        </a:spcBef>
        <a:buFont typeface="Arial" pitchFamily="34" charset="0"/>
        <a:buChar char="•"/>
        <a:defRPr sz="18932" kern="1200">
          <a:solidFill>
            <a:schemeClr val="tx1"/>
          </a:solidFill>
          <a:latin typeface="+mn-lt"/>
          <a:ea typeface="+mn-ea"/>
          <a:cs typeface="+mn-cs"/>
        </a:defRPr>
      </a:lvl1pPr>
      <a:lvl2pPr marL="4414884" indent="-1698032" algn="l" defTabSz="5433702" rtl="0" eaLnBrk="1" latinLnBrk="0" hangingPunct="1">
        <a:spcBef>
          <a:spcPct val="20000"/>
        </a:spcBef>
        <a:buFont typeface="Arial" pitchFamily="34" charset="0"/>
        <a:buChar char="–"/>
        <a:defRPr sz="16532" kern="1200">
          <a:solidFill>
            <a:schemeClr val="tx1"/>
          </a:solidFill>
          <a:latin typeface="+mn-lt"/>
          <a:ea typeface="+mn-ea"/>
          <a:cs typeface="+mn-cs"/>
        </a:defRPr>
      </a:lvl2pPr>
      <a:lvl3pPr marL="6792131" indent="-1358426" algn="l" defTabSz="5433702" rtl="0" eaLnBrk="1" latinLnBrk="0" hangingPunct="1">
        <a:spcBef>
          <a:spcPct val="20000"/>
        </a:spcBef>
        <a:buFont typeface="Arial" pitchFamily="34" charset="0"/>
        <a:buChar char="•"/>
        <a:defRPr sz="14132" kern="1200">
          <a:solidFill>
            <a:schemeClr val="tx1"/>
          </a:solidFill>
          <a:latin typeface="+mn-lt"/>
          <a:ea typeface="+mn-ea"/>
          <a:cs typeface="+mn-cs"/>
        </a:defRPr>
      </a:lvl3pPr>
      <a:lvl4pPr marL="9508980"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4pPr>
      <a:lvl5pPr marL="12225833"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5pPr>
      <a:lvl6pPr marL="14942682"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6pPr>
      <a:lvl7pPr marL="17659533"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7pPr>
      <a:lvl8pPr marL="20376387"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8pPr>
      <a:lvl9pPr marL="23093237"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9pPr>
    </p:bodyStyle>
    <p:otherStyle>
      <a:defPPr>
        <a:defRPr lang="en-US"/>
      </a:defPPr>
      <a:lvl1pPr marL="0" algn="l" defTabSz="5433702" rtl="0" eaLnBrk="1" latinLnBrk="0" hangingPunct="1">
        <a:defRPr sz="10665" kern="1200">
          <a:solidFill>
            <a:schemeClr val="tx1"/>
          </a:solidFill>
          <a:latin typeface="+mn-lt"/>
          <a:ea typeface="+mn-ea"/>
          <a:cs typeface="+mn-cs"/>
        </a:defRPr>
      </a:lvl1pPr>
      <a:lvl2pPr marL="2716850" algn="l" defTabSz="5433702" rtl="0" eaLnBrk="1" latinLnBrk="0" hangingPunct="1">
        <a:defRPr sz="10665" kern="1200">
          <a:solidFill>
            <a:schemeClr val="tx1"/>
          </a:solidFill>
          <a:latin typeface="+mn-lt"/>
          <a:ea typeface="+mn-ea"/>
          <a:cs typeface="+mn-cs"/>
        </a:defRPr>
      </a:lvl2pPr>
      <a:lvl3pPr marL="5433702" algn="l" defTabSz="5433702" rtl="0" eaLnBrk="1" latinLnBrk="0" hangingPunct="1">
        <a:defRPr sz="10665" kern="1200">
          <a:solidFill>
            <a:schemeClr val="tx1"/>
          </a:solidFill>
          <a:latin typeface="+mn-lt"/>
          <a:ea typeface="+mn-ea"/>
          <a:cs typeface="+mn-cs"/>
        </a:defRPr>
      </a:lvl3pPr>
      <a:lvl4pPr marL="8150555" algn="l" defTabSz="5433702" rtl="0" eaLnBrk="1" latinLnBrk="0" hangingPunct="1">
        <a:defRPr sz="10665" kern="1200">
          <a:solidFill>
            <a:schemeClr val="tx1"/>
          </a:solidFill>
          <a:latin typeface="+mn-lt"/>
          <a:ea typeface="+mn-ea"/>
          <a:cs typeface="+mn-cs"/>
        </a:defRPr>
      </a:lvl4pPr>
      <a:lvl5pPr marL="10867407" algn="l" defTabSz="5433702" rtl="0" eaLnBrk="1" latinLnBrk="0" hangingPunct="1">
        <a:defRPr sz="10665" kern="1200">
          <a:solidFill>
            <a:schemeClr val="tx1"/>
          </a:solidFill>
          <a:latin typeface="+mn-lt"/>
          <a:ea typeface="+mn-ea"/>
          <a:cs typeface="+mn-cs"/>
        </a:defRPr>
      </a:lvl5pPr>
      <a:lvl6pPr marL="13584257" algn="l" defTabSz="5433702" rtl="0" eaLnBrk="1" latinLnBrk="0" hangingPunct="1">
        <a:defRPr sz="10665" kern="1200">
          <a:solidFill>
            <a:schemeClr val="tx1"/>
          </a:solidFill>
          <a:latin typeface="+mn-lt"/>
          <a:ea typeface="+mn-ea"/>
          <a:cs typeface="+mn-cs"/>
        </a:defRPr>
      </a:lvl6pPr>
      <a:lvl7pPr marL="16301109" algn="l" defTabSz="5433702" rtl="0" eaLnBrk="1" latinLnBrk="0" hangingPunct="1">
        <a:defRPr sz="10665" kern="1200">
          <a:solidFill>
            <a:schemeClr val="tx1"/>
          </a:solidFill>
          <a:latin typeface="+mn-lt"/>
          <a:ea typeface="+mn-ea"/>
          <a:cs typeface="+mn-cs"/>
        </a:defRPr>
      </a:lvl7pPr>
      <a:lvl8pPr marL="19017959" algn="l" defTabSz="5433702" rtl="0" eaLnBrk="1" latinLnBrk="0" hangingPunct="1">
        <a:defRPr sz="10665" kern="1200">
          <a:solidFill>
            <a:schemeClr val="tx1"/>
          </a:solidFill>
          <a:latin typeface="+mn-lt"/>
          <a:ea typeface="+mn-ea"/>
          <a:cs typeface="+mn-cs"/>
        </a:defRPr>
      </a:lvl8pPr>
      <a:lvl9pPr marL="21734813" algn="l" defTabSz="5433702" rtl="0" eaLnBrk="1" latinLnBrk="0" hangingPunct="1">
        <a:defRPr sz="106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8.jpg"/><Relationship Id="rId18" Type="http://schemas.openxmlformats.org/officeDocument/2006/relationships/image" Target="../media/image13.jpg"/><Relationship Id="rId26" Type="http://schemas.openxmlformats.org/officeDocument/2006/relationships/image" Target="../media/image21.png"/><Relationship Id="rId21" Type="http://schemas.openxmlformats.org/officeDocument/2006/relationships/image" Target="../media/image16.png"/><Relationship Id="rId34" Type="http://schemas.openxmlformats.org/officeDocument/2006/relationships/image" Target="../media/image29.png"/><Relationship Id="rId7" Type="http://schemas.openxmlformats.org/officeDocument/2006/relationships/image" Target="../media/image6.png"/><Relationship Id="rId12" Type="http://schemas.openxmlformats.org/officeDocument/2006/relationships/image" Target="../media/image7.jpg"/><Relationship Id="rId17" Type="http://schemas.openxmlformats.org/officeDocument/2006/relationships/image" Target="../media/image12.jpg"/><Relationship Id="rId25" Type="http://schemas.openxmlformats.org/officeDocument/2006/relationships/image" Target="../media/image20.png"/><Relationship Id="rId33"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1.jpg"/><Relationship Id="rId20" Type="http://schemas.openxmlformats.org/officeDocument/2006/relationships/image" Target="../media/image15.png"/><Relationship Id="rId29"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doi.org/10.1038/s41593-018-0147-8" TargetMode="External"/><Relationship Id="rId24" Type="http://schemas.openxmlformats.org/officeDocument/2006/relationships/image" Target="../media/image19.png"/><Relationship Id="rId32" Type="http://schemas.openxmlformats.org/officeDocument/2006/relationships/image" Target="../media/image27.png"/><Relationship Id="rId37" Type="http://schemas.openxmlformats.org/officeDocument/2006/relationships/image" Target="../media/image32.png"/><Relationship Id="rId5" Type="http://schemas.openxmlformats.org/officeDocument/2006/relationships/image" Target="../media/image4.png"/><Relationship Id="rId15" Type="http://schemas.openxmlformats.org/officeDocument/2006/relationships/image" Target="../media/image10.jpg"/><Relationship Id="rId23" Type="http://schemas.openxmlformats.org/officeDocument/2006/relationships/image" Target="../media/image18.png"/><Relationship Id="rId28" Type="http://schemas.openxmlformats.org/officeDocument/2006/relationships/image" Target="../media/image23.png"/><Relationship Id="rId36" Type="http://schemas.openxmlformats.org/officeDocument/2006/relationships/image" Target="../media/image31.jpeg"/><Relationship Id="rId10" Type="http://schemas.openxmlformats.org/officeDocument/2006/relationships/hyperlink" Target="https://doi.org/10.1038/s41467-019-13632-1" TargetMode="External"/><Relationship Id="rId19" Type="http://schemas.openxmlformats.org/officeDocument/2006/relationships/image" Target="../media/image14.png"/><Relationship Id="rId31"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hyperlink" Target="https://doi.org/10.1016/j.neuron.2011.02.027" TargetMode="External"/><Relationship Id="rId14" Type="http://schemas.openxmlformats.org/officeDocument/2006/relationships/image" Target="../media/image9.jpg"/><Relationship Id="rId22" Type="http://schemas.openxmlformats.org/officeDocument/2006/relationships/image" Target="../media/image17.png"/><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30.png"/><Relationship Id="rId8" Type="http://schemas.openxmlformats.org/officeDocument/2006/relationships/hyperlink" Target="https://doi.org/10.1371/journal.pcbi.1004648" TargetMode="Externa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F884BE1E-567D-F609-BE7E-D7F38812DB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6014591" y="23411249"/>
            <a:ext cx="7649449" cy="4571999"/>
          </a:xfrm>
          <a:prstGeom prst="rect">
            <a:avLst/>
          </a:prstGeom>
        </p:spPr>
      </p:pic>
      <p:pic>
        <p:nvPicPr>
          <p:cNvPr id="52" name="Picture 51">
            <a:extLst>
              <a:ext uri="{FF2B5EF4-FFF2-40B4-BE49-F238E27FC236}">
                <a16:creationId xmlns:a16="http://schemas.microsoft.com/office/drawing/2014/main" id="{750C999D-2B0F-4EAE-CE37-4502E6D2A08D}"/>
              </a:ext>
            </a:extLst>
          </p:cNvPr>
          <p:cNvPicPr>
            <a:picLocks noChangeAspect="1"/>
          </p:cNvPicPr>
          <p:nvPr/>
        </p:nvPicPr>
        <p:blipFill>
          <a:blip r:embed="rId4"/>
          <a:stretch>
            <a:fillRect/>
          </a:stretch>
        </p:blipFill>
        <p:spPr>
          <a:xfrm>
            <a:off x="28917041" y="23368542"/>
            <a:ext cx="7053606" cy="4901658"/>
          </a:xfrm>
          <a:prstGeom prst="rect">
            <a:avLst/>
          </a:prstGeom>
        </p:spPr>
      </p:pic>
      <p:sp>
        <p:nvSpPr>
          <p:cNvPr id="43" name="Title 18">
            <a:extLst>
              <a:ext uri="{FF2B5EF4-FFF2-40B4-BE49-F238E27FC236}">
                <a16:creationId xmlns:a16="http://schemas.microsoft.com/office/drawing/2014/main" id="{3BBE7C57-51EC-D7CE-2EE4-40E9286B4A2A}"/>
              </a:ext>
            </a:extLst>
          </p:cNvPr>
          <p:cNvSpPr txBox="1">
            <a:spLocks/>
          </p:cNvSpPr>
          <p:nvPr/>
        </p:nvSpPr>
        <p:spPr>
          <a:xfrm>
            <a:off x="729548" y="607544"/>
            <a:ext cx="3766251" cy="3352800"/>
          </a:xfrm>
          <a:prstGeom prst="rect">
            <a:avLst/>
          </a:prstGeom>
          <a:solidFill>
            <a:srgbClr val="C00000"/>
          </a:solidFill>
          <a:ln>
            <a:solidFill>
              <a:srgbClr val="C00000"/>
            </a:solidFill>
          </a:ln>
        </p:spPr>
        <p:txBody>
          <a:bodyPr vert="horz" anchor="ctr" anchorCtr="1"/>
          <a:lstStyle>
            <a:lvl1pPr algn="ctr" defTabSz="5433702" rtl="0" eaLnBrk="1" latinLnBrk="0" hangingPunct="1">
              <a:spcBef>
                <a:spcPct val="0"/>
              </a:spcBef>
              <a:buNone/>
              <a:defRPr sz="9600" b="1" kern="1200">
                <a:solidFill>
                  <a:schemeClr val="bg1"/>
                </a:solidFill>
                <a:latin typeface="Arial"/>
                <a:ea typeface="+mj-ea"/>
                <a:cs typeface="Arial"/>
              </a:defRPr>
            </a:lvl1pPr>
          </a:lstStyle>
          <a:p>
            <a:endParaRPr lang="en-US" sz="5400" dirty="0"/>
          </a:p>
        </p:txBody>
      </p:sp>
      <p:sp>
        <p:nvSpPr>
          <p:cNvPr id="19" name="Title 18"/>
          <p:cNvSpPr>
            <a:spLocks noGrp="1"/>
          </p:cNvSpPr>
          <p:nvPr>
            <p:ph type="title"/>
          </p:nvPr>
        </p:nvSpPr>
        <p:spPr>
          <a:xfrm>
            <a:off x="4495799" y="609600"/>
            <a:ext cx="38698715" cy="3352800"/>
          </a:xfrm>
          <a:solidFill>
            <a:srgbClr val="C00000"/>
          </a:solidFill>
          <a:ln>
            <a:solidFill>
              <a:srgbClr val="C00000"/>
            </a:solidFill>
          </a:ln>
        </p:spPr>
        <p:txBody>
          <a:bodyPr/>
          <a:lstStyle/>
          <a:p>
            <a:r>
              <a:rPr lang="en-US" sz="5400" dirty="0"/>
              <a:t>The role of state-transition certainty in the arbitration between model-based and model-free reinforcement learning</a:t>
            </a:r>
            <a:br>
              <a:rPr lang="en-US" sz="5400" dirty="0"/>
            </a:br>
            <a:r>
              <a:rPr lang="en-US" sz="4400" dirty="0" err="1"/>
              <a:t>Jiachen</a:t>
            </a:r>
            <a:r>
              <a:rPr lang="en-US" sz="4400" dirty="0"/>
              <a:t> Liu</a:t>
            </a:r>
            <a:r>
              <a:rPr lang="en-US" sz="4400" baseline="30000" dirty="0"/>
              <a:t>1</a:t>
            </a:r>
            <a:r>
              <a:rPr lang="en-US" sz="4400" dirty="0"/>
              <a:t> and Siyu Wang</a:t>
            </a:r>
            <a:r>
              <a:rPr lang="en-US" sz="4400" baseline="30000" dirty="0"/>
              <a:t>2</a:t>
            </a:r>
            <a:br>
              <a:rPr lang="en-US" sz="4400" dirty="0"/>
            </a:br>
            <a:r>
              <a:rPr lang="en-US" sz="3600" baseline="30000" dirty="0"/>
              <a:t>1</a:t>
            </a:r>
            <a:r>
              <a:rPr lang="en-US" sz="3600" dirty="0"/>
              <a:t>Neuroscience and Cognitive Science, University of Maryland, College Park </a:t>
            </a:r>
            <a:r>
              <a:rPr lang="en-US" sz="3600" baseline="30000" dirty="0"/>
              <a:t>2</a:t>
            </a:r>
            <a:r>
              <a:rPr lang="en-US" sz="3600" dirty="0"/>
              <a:t>National Institute of Mental Health, NIH</a:t>
            </a:r>
            <a:endParaRPr lang="en-US" sz="5400" dirty="0"/>
          </a:p>
        </p:txBody>
      </p:sp>
      <p:sp>
        <p:nvSpPr>
          <p:cNvPr id="20" name="Text Placeholder 19"/>
          <p:cNvSpPr>
            <a:spLocks noGrp="1"/>
          </p:cNvSpPr>
          <p:nvPr>
            <p:ph type="body" sz="quarter" idx="10"/>
          </p:nvPr>
        </p:nvSpPr>
        <p:spPr>
          <a:solidFill>
            <a:srgbClr val="C00000"/>
          </a:solidFill>
          <a:ln>
            <a:solidFill>
              <a:srgbClr val="C00000"/>
            </a:solidFill>
          </a:ln>
        </p:spPr>
        <p:txBody>
          <a:bodyPr/>
          <a:lstStyle/>
          <a:p>
            <a:r>
              <a:rPr lang="en-US" dirty="0"/>
              <a:t>Introduction</a:t>
            </a:r>
          </a:p>
        </p:txBody>
      </p:sp>
      <p:sp>
        <p:nvSpPr>
          <p:cNvPr id="21" name="Text Placeholder 20"/>
          <p:cNvSpPr>
            <a:spLocks noGrp="1"/>
          </p:cNvSpPr>
          <p:nvPr>
            <p:ph type="body" sz="quarter" idx="11"/>
          </p:nvPr>
        </p:nvSpPr>
        <p:spPr>
          <a:xfrm>
            <a:off x="696686" y="5572697"/>
            <a:ext cx="13585372" cy="16403048"/>
          </a:xfrm>
        </p:spPr>
        <p:txBody>
          <a:bodyPr/>
          <a:lstStyle/>
          <a:p>
            <a:r>
              <a:rPr lang="en-US" sz="2800" dirty="0"/>
              <a:t>Humans and animals sometimes build models of the world to facilitate learning. In Model-based (MB) reinforcement learning, agents utilize internal predictions of the environment (e.g., estimate of state transitions) to guide action selection. In model-free (MF) reinforcement learning, on the other hand, actions are learned without using such environment models. The arbitration between MB and MF systems has been studied from the perspective of a cost-benefit tradeoff between computational expenses and model flexibility. It has been suggested that when state-transition uncertainty is high, humans tend to resort to MF strategies (Kim et al., 2019). However, the network computational mechanisms underlying the arbitration between MB and MF systems remains unclear. In this work, we investigated how artificial recurrent network agents arbitrate between MB and MF systems when performing a modified version of the two-step task (Daw et al., 2011, Akam et al., 2015). By examining the network representation of state-transition certainty, our data suggested a potential mechanism for the arbitration between MB and MF reinforcement learning.</a:t>
            </a:r>
          </a:p>
        </p:txBody>
      </p:sp>
      <p:sp>
        <p:nvSpPr>
          <p:cNvPr id="22" name="Text Placeholder 21"/>
          <p:cNvSpPr>
            <a:spLocks noGrp="1"/>
          </p:cNvSpPr>
          <p:nvPr>
            <p:ph type="body" sz="quarter" idx="12"/>
          </p:nvPr>
        </p:nvSpPr>
        <p:spPr>
          <a:xfrm>
            <a:off x="732545" y="11502570"/>
            <a:ext cx="13585371" cy="1070429"/>
          </a:xfrm>
          <a:solidFill>
            <a:srgbClr val="C00000"/>
          </a:solidFill>
          <a:ln>
            <a:solidFill>
              <a:srgbClr val="C00000"/>
            </a:solidFill>
          </a:ln>
        </p:spPr>
        <p:txBody>
          <a:bodyPr/>
          <a:lstStyle/>
          <a:p>
            <a:r>
              <a:rPr lang="en-US" dirty="0"/>
              <a:t>Methods</a:t>
            </a:r>
          </a:p>
        </p:txBody>
      </p:sp>
      <p:sp>
        <p:nvSpPr>
          <p:cNvPr id="23" name="Text Placeholder 22"/>
          <p:cNvSpPr>
            <a:spLocks noGrp="1"/>
          </p:cNvSpPr>
          <p:nvPr>
            <p:ph type="body" sz="quarter" idx="13"/>
          </p:nvPr>
        </p:nvSpPr>
        <p:spPr>
          <a:xfrm>
            <a:off x="729548" y="12572142"/>
            <a:ext cx="7485482" cy="10338642"/>
          </a:xfrm>
        </p:spPr>
        <p:txBody>
          <a:bodyPr/>
          <a:lstStyle/>
          <a:p>
            <a:r>
              <a:rPr lang="en-US" altLang="zh-CN" sz="2800" b="1" dirty="0">
                <a:ea typeface="DengXian" panose="02010600030101010101" pitchFamily="2" charset="-122"/>
                <a:cs typeface="Times New Roman" panose="02020603050405020304" pitchFamily="18" charset="0"/>
              </a:rPr>
              <a:t>Task</a:t>
            </a:r>
          </a:p>
          <a:p>
            <a:r>
              <a:rPr lang="en-US" altLang="zh-CN" sz="2800" dirty="0">
                <a:highlight>
                  <a:srgbClr val="FFFF00"/>
                </a:highlight>
                <a:ea typeface="DengXian" panose="02010600030101010101" pitchFamily="2" charset="-122"/>
                <a:cs typeface="Times New Roman" panose="02020603050405020304" pitchFamily="18" charset="0"/>
              </a:rPr>
              <a:t>At state S0, agent decides to go to either state S1 or S2 to obtain rewards. In ipsilateral trial blocks, the probability of arriving at the state the agent intends to go equals p(common), with probability 1-p(common) arriving at the unintended state. In contralateral trial blocks, the transition rate is flipped, with probability p(common) arriving at the state the agent did not choose to go. Complementary probabilistic rewards (80% vs 20%) are issued depending on which state the agent arrives. One of the states S1, S2 is randomly assigned to be the high-rewarding state</a:t>
            </a:r>
            <a:r>
              <a:rPr lang="zh-CN" altLang="en-US" sz="2800" dirty="0">
                <a:highlight>
                  <a:srgbClr val="FFFF00"/>
                </a:highlight>
                <a:ea typeface="DengXian" panose="02010600030101010101" pitchFamily="2" charset="-122"/>
                <a:cs typeface="Times New Roman" panose="02020603050405020304" pitchFamily="18" charset="0"/>
              </a:rPr>
              <a:t> </a:t>
            </a:r>
            <a:r>
              <a:rPr lang="en-US" altLang="zh-CN" sz="2800" dirty="0">
                <a:highlight>
                  <a:srgbClr val="FFFF00"/>
                </a:highlight>
                <a:ea typeface="DengXian" panose="02010600030101010101" pitchFamily="2" charset="-122"/>
                <a:cs typeface="Times New Roman" panose="02020603050405020304" pitchFamily="18" charset="0"/>
              </a:rPr>
              <a:t>(0.8 reward rate), with the other being low-rewarding state (0.2 reward rate) at beginning of each block, with a 0.02 chance flip from trial to trial within a block. Crucially, the agent can not directly observe the state arrived: with probability ½ p(ambiguity), the observed state would disagree with the true state the agent arrives and with remaining probability the observed state would agree with the true state. Each block consists of 300 trials, with p(common) and p(ambiguity) randomly assigned at beginning of each block and stays fixed within a block.</a:t>
            </a:r>
          </a:p>
          <a:p>
            <a:endParaRPr lang="en-US" altLang="zh-CN" sz="2800" dirty="0">
              <a:ea typeface="DengXian" panose="02010600030101010101" pitchFamily="2" charset="-122"/>
              <a:cs typeface="Times New Roman" panose="02020603050405020304" pitchFamily="18" charset="0"/>
            </a:endParaRPr>
          </a:p>
          <a:p>
            <a:endParaRPr lang="en-US" sz="28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 Placeholder 24"/>
              <p:cNvSpPr>
                <a:spLocks noGrp="1"/>
              </p:cNvSpPr>
              <p:nvPr>
                <p:ph type="body" sz="quarter" idx="15"/>
              </p:nvPr>
            </p:nvSpPr>
            <p:spPr>
              <a:xfrm>
                <a:off x="714786" y="23133581"/>
                <a:ext cx="13897262" cy="6447430"/>
              </a:xfrm>
            </p:spPr>
            <p:txBody>
              <a:bodyPr/>
              <a:lstStyle/>
              <a:p>
                <a:r>
                  <a:rPr lang="en-US" altLang="zh-CN" sz="2800" b="1" dirty="0">
                    <a:ea typeface="DengXian" panose="02010600030101010101" pitchFamily="2" charset="-122"/>
                    <a:cs typeface="Times New Roman" panose="02020603050405020304" pitchFamily="18" charset="0"/>
                  </a:rPr>
                  <a:t>Network model architecture and training procedure</a:t>
                </a:r>
              </a:p>
              <a:p>
                <a:r>
                  <a:rPr lang="en-US" altLang="zh-CN" sz="2800" dirty="0">
                    <a:ea typeface="DengXian" panose="02010600030101010101" pitchFamily="2" charset="-122"/>
                    <a:cs typeface="Times New Roman" panose="02020603050405020304" pitchFamily="18" charset="0"/>
                  </a:rPr>
                  <a:t>A set of fully connected gated recurrent network (LSTM with 128 units) were trained to perform the task. Network training was carried out using Advantage Actor-Critic (Wang et al., 2018). Network was first trained with p(ambiguity) = 0 until convergence, and then trained with p(ambiguity) = 0, 0.5 and 1 interleaved. Trained networks from 4 different random seeds were used to generate data during testing. These networks were tested under two sets of 5 conditions:</a:t>
                </a:r>
              </a:p>
              <a:p>
                <a:r>
                  <a:rPr lang="en-US" altLang="zh-CN" sz="2800" dirty="0">
                    <a:highlight>
                      <a:srgbClr val="FFFF00"/>
                    </a:highlight>
                    <a:ea typeface="DengXian" panose="02010600030101010101" pitchFamily="2" charset="-122"/>
                    <a:cs typeface="Times New Roman" panose="02020603050405020304" pitchFamily="18" charset="0"/>
                  </a:rPr>
                  <a:t>Vary common transition: p(common) = 0.6, 0.7, 0.8, 0.9 or 1.0,  while p(ambiguity) = 0</a:t>
                </a:r>
              </a:p>
              <a:p>
                <a:r>
                  <a:rPr lang="en-US" altLang="zh-CN" sz="2800" dirty="0">
                    <a:highlight>
                      <a:srgbClr val="FFFF00"/>
                    </a:highlight>
                    <a:ea typeface="DengXian" panose="02010600030101010101" pitchFamily="2" charset="-122"/>
                    <a:cs typeface="Times New Roman" panose="02020603050405020304" pitchFamily="18" charset="0"/>
                  </a:rPr>
                  <a:t>Vary ambiguity: p(common) = 0.8, and p(ambiguity) = 0, 0.1, 0.2, 0.5, or 1</a:t>
                </a:r>
              </a:p>
              <a:p>
                <a:r>
                  <a:rPr lang="en-US" altLang="zh-CN" sz="2800" b="1" dirty="0">
                    <a:ea typeface="DengXian" panose="02010600030101010101" pitchFamily="2" charset="-122"/>
                    <a:cs typeface="Times New Roman" panose="02020603050405020304" pitchFamily="18" charset="0"/>
                  </a:rPr>
                  <a:t>Behavioral models </a:t>
                </a:r>
                <a:r>
                  <a:rPr lang="en-US" altLang="zh-CN" sz="2800" dirty="0">
                    <a:ea typeface="DengXian" panose="02010600030101010101" pitchFamily="2" charset="-122"/>
                    <a:cs typeface="Times New Roman" panose="02020603050405020304" pitchFamily="18" charset="0"/>
                  </a:rPr>
                  <a:t>(</a:t>
                </a:r>
                <a:r>
                  <a:rPr lang="en-US" sz="2800" dirty="0"/>
                  <a:t>Akam et al., 2015)</a:t>
                </a:r>
                <a:endParaRPr lang="en-US" altLang="zh-CN" sz="2800" b="1" dirty="0">
                  <a:ea typeface="DengXian" panose="02010600030101010101" pitchFamily="2" charset="-122"/>
                  <a:cs typeface="Times New Roman" panose="02020603050405020304" pitchFamily="18" charset="0"/>
                </a:endParaRPr>
              </a:p>
              <a:p>
                <a:r>
                  <a:rPr lang="en-US" altLang="zh-CN" sz="2800" dirty="0">
                    <a:highlight>
                      <a:srgbClr val="FFFF00"/>
                    </a:highlight>
                    <a:ea typeface="DengXian" panose="02010600030101010101" pitchFamily="2" charset="-122"/>
                    <a:cs typeface="Times New Roman" panose="02020603050405020304" pitchFamily="18" charset="0"/>
                  </a:rPr>
                  <a:t>Model-based: </a:t>
                </a:r>
                <a14:m>
                  <m:oMath xmlns:m="http://schemas.openxmlformats.org/officeDocument/2006/math">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𝑖</m:t>
                            </m:r>
                          </m:sup>
                        </m:sSup>
                      </m:e>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𝑖</m:t>
                            </m:r>
                          </m:sup>
                        </m:sSup>
                      </m:e>
                      <m:e>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𝜂</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𝐼</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m:t>
                    </m:r>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𝑖</m:t>
                            </m:r>
                          </m:sup>
                        </m:sSup>
                      </m:e>
                      <m:e>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m:t>
                    </m:r>
                  </m:oMath>
                </a14:m>
                <a:r>
                  <a:rPr lang="en-US" altLang="zh-CN" sz="2800" dirty="0">
                    <a:highlight>
                      <a:srgbClr val="FFFF00"/>
                    </a:highlight>
                    <a:ea typeface="DengXian" panose="02010600030101010101" pitchFamily="2" charset="-122"/>
                    <a:cs typeface="Times New Roman" panose="02020603050405020304" pitchFamily="18" charset="0"/>
                  </a:rPr>
                  <a:t>, </a:t>
                </a:r>
                <a14:m>
                  <m:oMath xmlns:m="http://schemas.openxmlformats.org/officeDocument/2006/math">
                    <m:r>
                      <a:rPr lang="en-US" altLang="zh-CN" sz="2800" b="0" i="1" dirty="0"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𝐼</m:t>
                    </m:r>
                    <m:r>
                      <a:rPr lang="en-US" altLang="zh-CN" sz="2800" b="0" i="1" dirty="0"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=1</m:t>
                    </m:r>
                  </m:oMath>
                </a14:m>
                <a:r>
                  <a:rPr lang="en-US" altLang="zh-CN" sz="2800" dirty="0">
                    <a:highlight>
                      <a:srgbClr val="FFFF00"/>
                    </a:highlight>
                    <a:ea typeface="DengXian" panose="02010600030101010101" pitchFamily="2" charset="-122"/>
                    <a:cs typeface="Times New Roman" panose="02020603050405020304" pitchFamily="18" charset="0"/>
                  </a:rPr>
                  <a:t> if </a:t>
                </a:r>
                <a14:m>
                  <m:oMath xmlns:m="http://schemas.openxmlformats.org/officeDocument/2006/math">
                    <m:sSup>
                      <m:sSupPr>
                        <m:ctrlP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altLang="zh-CN" sz="2800" dirty="0">
                    <a:highlight>
                      <a:srgbClr val="FFFF00"/>
                    </a:highlight>
                    <a:ea typeface="DengXian" panose="02010600030101010101" pitchFamily="2" charset="-122"/>
                    <a:cs typeface="Times New Roman" panose="02020603050405020304" pitchFamily="18" charset="0"/>
                  </a:rPr>
                  <a:t>visited, </a:t>
                </a:r>
                <a14:m>
                  <m:oMath xmlns:m="http://schemas.openxmlformats.org/officeDocument/2006/math">
                    <m:r>
                      <a:rPr lang="en-US" altLang="zh-CN" sz="2800" i="1" dirty="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𝐼</m:t>
                    </m:r>
                    <m:r>
                      <a:rPr lang="en-US" altLang="zh-CN" sz="2800" i="1" dirty="0">
                        <a:highlight>
                          <a:srgbClr val="FFFF00"/>
                        </a:highlight>
                        <a:latin typeface="Cambria Math" panose="02040503050406030204" pitchFamily="18" charset="0"/>
                        <a:ea typeface="DengXian" panose="02010600030101010101" pitchFamily="2" charset="-122"/>
                        <a:cs typeface="Times New Roman" panose="02020603050405020304" pitchFamily="18" charset="0"/>
                      </a:rPr>
                      <m:t>=0</m:t>
                    </m:r>
                  </m:oMath>
                </a14:m>
                <a:r>
                  <a:rPr lang="en-US" altLang="zh-CN" sz="2800" dirty="0">
                    <a:highlight>
                      <a:srgbClr val="FFFF00"/>
                    </a:highlight>
                    <a:ea typeface="DengXian" panose="02010600030101010101" pitchFamily="2" charset="-122"/>
                    <a:cs typeface="Times New Roman" panose="02020603050405020304" pitchFamily="18" charset="0"/>
                  </a:rPr>
                  <a:t> otherwise.</a:t>
                </a:r>
              </a:p>
              <a:p>
                <a:pPr/>
                <a14:m>
                  <m:oMathPara xmlns:m="http://schemas.openxmlformats.org/officeDocument/2006/math">
                    <m:oMathParaPr>
                      <m:jc m:val="centerGroup"/>
                    </m:oMathParaPr>
                    <m:oMath xmlns:m="http://schemas.openxmlformats.org/officeDocument/2006/math">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𝑖</m:t>
                              </m:r>
                            </m:sup>
                          </m:sSup>
                        </m:e>
                      </m:d>
                      <m:r>
                        <a:rPr lang="en-US" altLang="zh-CN" sz="2800"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𝑖</m:t>
                              </m:r>
                            </m:sup>
                          </m:sSup>
                        </m:e>
                      </m:d>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𝛼</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 </m:t>
                      </m:r>
                      <m:d>
                        <m:d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b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𝑟</m:t>
                              </m:r>
                            </m:e>
                            <m:sub>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𝑡</m:t>
                              </m:r>
                            </m:sub>
                          </m:sSub>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 −</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𝑖</m:t>
                                  </m:r>
                                </m:sup>
                              </m:sSup>
                            </m:e>
                          </m:d>
                        </m:e>
                      </m:d>
                    </m:oMath>
                  </m:oMathPara>
                </a14:m>
                <a:endParaRPr lang="en-US" altLang="zh-CN" sz="2800" b="0" i="0" dirty="0">
                  <a:highlight>
                    <a:srgbClr val="FFFF00"/>
                  </a:highlight>
                  <a:latin typeface="Cambria Math" panose="02040503050406030204" pitchFamily="18" charset="0"/>
                  <a:ea typeface="DengXia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𝑄</m:t>
                      </m:r>
                      <m:d>
                        <m:d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0</m:t>
                              </m:r>
                            </m:sup>
                          </m:s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 </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 </m:t>
                      </m:r>
                      <m:r>
                        <a:rPr lang="en-US" altLang="zh-CN" sz="2800"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1</m:t>
                              </m:r>
                            </m:sup>
                          </m:sSup>
                        </m:e>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 </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1</m:t>
                              </m:r>
                            </m:sup>
                          </m:sSup>
                        </m:e>
                      </m:d>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m:t>
                      </m:r>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2</m:t>
                              </m:r>
                            </m:sup>
                          </m:sSup>
                        </m:e>
                        <m:e>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t> </m:t>
                      </m:r>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800" i="1">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highlight>
                                    <a:srgbClr val="FFFF00"/>
                                  </a:highlight>
                                  <a:latin typeface="Cambria Math" panose="02040503050406030204" pitchFamily="18" charset="0"/>
                                  <a:ea typeface="DengXian" panose="02010600030101010101" pitchFamily="2" charset="-122"/>
                                  <a:cs typeface="Times New Roman" panose="02020603050405020304" pitchFamily="18" charset="0"/>
                                </a:rPr>
                                <m:t>2</m:t>
                              </m:r>
                            </m:sup>
                          </m:sSup>
                        </m:e>
                      </m:d>
                    </m:oMath>
                  </m:oMathPara>
                </a14:m>
                <a:endParaRPr lang="en-US" altLang="zh-CN" sz="2800" dirty="0">
                  <a:highlight>
                    <a:srgbClr val="FFFF00"/>
                  </a:highlight>
                  <a:ea typeface="DengXian" panose="02010600030101010101" pitchFamily="2" charset="-122"/>
                  <a:cs typeface="Times New Roman" panose="02020603050405020304" pitchFamily="18" charset="0"/>
                </a:endParaRPr>
              </a:p>
              <a:p>
                <a:r>
                  <a:rPr lang="en-US" altLang="zh-CN" sz="2800" dirty="0">
                    <a:ea typeface="DengXian" panose="02010600030101010101" pitchFamily="2" charset="-122"/>
                    <a:cs typeface="Times New Roman" panose="02020603050405020304" pitchFamily="18" charset="0"/>
                  </a:rPr>
                  <a:t>Model-free:</a:t>
                </a:r>
                <a14:m>
                  <m:oMath xmlns:m="http://schemas.openxmlformats.org/officeDocument/2006/math">
                    <m:r>
                      <a:rPr lang="en-US" altLang="zh-CN" sz="2800" b="0" i="0"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800" i="1">
                        <a:latin typeface="Cambria Math" panose="02040503050406030204" pitchFamily="18" charset="0"/>
                        <a:ea typeface="DengXian" panose="02010600030101010101" pitchFamily="2" charset="-122"/>
                        <a:cs typeface="Times New Roman" panose="02020603050405020304" pitchFamily="18" charset="0"/>
                      </a:rPr>
                      <m:t>𝑄</m:t>
                    </m:r>
                    <m:d>
                      <m:dPr>
                        <m:ctrlPr>
                          <a:rPr lang="en-US" altLang="zh-CN" sz="2800" i="1">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0</m:t>
                            </m:r>
                          </m:sup>
                        </m:sSup>
                        <m:r>
                          <a:rPr lang="en-US" altLang="zh-CN" sz="2800" i="1">
                            <a:latin typeface="Cambria Math" panose="02040503050406030204" pitchFamily="18" charset="0"/>
                            <a:ea typeface="DengXian" panose="02010600030101010101" pitchFamily="2" charset="-122"/>
                            <a:cs typeface="Times New Roman" panose="02020603050405020304" pitchFamily="18" charset="0"/>
                          </a:rPr>
                          <m:t>, </m:t>
                        </m:r>
                        <m:r>
                          <a:rPr lang="en-US" altLang="zh-CN" sz="2800" i="1">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𝑄</m:t>
                    </m:r>
                    <m:d>
                      <m:dPr>
                        <m:ctrlP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0</m:t>
                            </m:r>
                          </m:sup>
                        </m:sSup>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m:t>
                    </m:r>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𝛼</m:t>
                    </m:r>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 (</m:t>
                    </m:r>
                    <m:sSub>
                      <m:sSubPr>
                        <m:ctrlP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𝑟</m:t>
                        </m:r>
                      </m:e>
                      <m:sub>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𝑡</m:t>
                        </m:r>
                      </m:sub>
                    </m:sSub>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𝑄</m:t>
                    </m:r>
                    <m:d>
                      <m:dPr>
                        <m:ctrlP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0</m:t>
                            </m:r>
                          </m:sup>
                        </m:sSup>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800" b="0" i="1" smtClean="0">
                        <a:latin typeface="Cambria Math" panose="02040503050406030204" pitchFamily="18" charset="0"/>
                        <a:ea typeface="DengXian" panose="02010600030101010101" pitchFamily="2" charset="-122"/>
                        <a:cs typeface="Times New Roman" panose="02020603050405020304" pitchFamily="18" charset="0"/>
                      </a:rPr>
                      <m:t>)</m:t>
                    </m:r>
                  </m:oMath>
                </a14:m>
                <a:endParaRPr lang="en-US" altLang="zh-CN" sz="2800" dirty="0">
                  <a:ea typeface="DengXian" panose="02010600030101010101" pitchFamily="2" charset="-122"/>
                  <a:cs typeface="Times New Roman" panose="02020603050405020304" pitchFamily="18" charset="0"/>
                </a:endParaRPr>
              </a:p>
              <a:p>
                <a:endParaRPr lang="en-US" altLang="zh-CN" sz="2800" dirty="0">
                  <a:ea typeface="DengXian" panose="02010600030101010101" pitchFamily="2" charset="-122"/>
                  <a:cs typeface="Times New Roman" panose="02020603050405020304" pitchFamily="18" charset="0"/>
                </a:endParaRPr>
              </a:p>
              <a:p>
                <a:endParaRPr lang="en-US" altLang="zh-CN" sz="2800" dirty="0">
                  <a:ea typeface="DengXian" panose="02010600030101010101" pitchFamily="2" charset="-122"/>
                  <a:cs typeface="Times New Roman" panose="02020603050405020304" pitchFamily="18" charset="0"/>
                </a:endParaRPr>
              </a:p>
              <a:p>
                <a:endParaRPr lang="en-US" sz="3200" dirty="0"/>
              </a:p>
            </p:txBody>
          </p:sp>
        </mc:Choice>
        <mc:Fallback xmlns="">
          <p:sp>
            <p:nvSpPr>
              <p:cNvPr id="25" name="Text Placeholder 24"/>
              <p:cNvSpPr>
                <a:spLocks noGrp="1" noRot="1" noChangeAspect="1" noMove="1" noResize="1" noEditPoints="1" noAdjustHandles="1" noChangeArrowheads="1" noChangeShapeType="1" noTextEdit="1"/>
              </p:cNvSpPr>
              <p:nvPr>
                <p:ph type="body" sz="quarter" idx="15"/>
              </p:nvPr>
            </p:nvSpPr>
            <p:spPr>
              <a:xfrm>
                <a:off x="714786" y="23133581"/>
                <a:ext cx="13897262" cy="6447430"/>
              </a:xfrm>
              <a:blipFill>
                <a:blip r:embed="rId5"/>
                <a:stretch>
                  <a:fillRect l="-913" t="-982" r="-1187" b="-2358"/>
                </a:stretch>
              </a:blipFill>
            </p:spPr>
            <p:txBody>
              <a:bodyPr/>
              <a:lstStyle/>
              <a:p>
                <a:r>
                  <a:rPr lang="zh-CN" altLang="en-US">
                    <a:noFill/>
                  </a:rPr>
                  <a:t> </a:t>
                </a:r>
              </a:p>
            </p:txBody>
          </p:sp>
        </mc:Fallback>
      </mc:AlternateContent>
      <p:sp>
        <p:nvSpPr>
          <p:cNvPr id="26" name="Text Placeholder 25"/>
          <p:cNvSpPr>
            <a:spLocks noGrp="1"/>
          </p:cNvSpPr>
          <p:nvPr>
            <p:ph type="body" sz="quarter" idx="16"/>
          </p:nvPr>
        </p:nvSpPr>
        <p:spPr>
          <a:xfrm>
            <a:off x="14584124" y="4267201"/>
            <a:ext cx="28584989" cy="1066800"/>
          </a:xfrm>
          <a:solidFill>
            <a:srgbClr val="C00000"/>
          </a:solidFill>
          <a:ln>
            <a:solidFill>
              <a:srgbClr val="C00000"/>
            </a:solidFill>
          </a:ln>
        </p:spPr>
        <p:txBody>
          <a:bodyPr/>
          <a:lstStyle/>
          <a:p>
            <a:r>
              <a:rPr lang="en-US" dirty="0"/>
              <a:t>Results</a:t>
            </a:r>
          </a:p>
        </p:txBody>
      </p:sp>
      <p:sp>
        <p:nvSpPr>
          <p:cNvPr id="28" name="Text Placeholder 27"/>
          <p:cNvSpPr>
            <a:spLocks noGrp="1"/>
          </p:cNvSpPr>
          <p:nvPr>
            <p:ph type="body" sz="quarter" idx="18"/>
          </p:nvPr>
        </p:nvSpPr>
        <p:spPr>
          <a:xfrm>
            <a:off x="29076806" y="29358834"/>
            <a:ext cx="14255735" cy="1098842"/>
          </a:xfrm>
          <a:solidFill>
            <a:srgbClr val="C00000"/>
          </a:solidFill>
          <a:ln>
            <a:solidFill>
              <a:srgbClr val="C00000"/>
            </a:solidFill>
          </a:ln>
        </p:spPr>
        <p:txBody>
          <a:bodyPr/>
          <a:lstStyle/>
          <a:p>
            <a:r>
              <a:rPr lang="en-US" dirty="0"/>
              <a:t>Summary</a:t>
            </a:r>
          </a:p>
        </p:txBody>
      </p:sp>
      <p:sp>
        <p:nvSpPr>
          <p:cNvPr id="30" name="Text Placeholder 29"/>
          <p:cNvSpPr>
            <a:spLocks noGrp="1"/>
          </p:cNvSpPr>
          <p:nvPr>
            <p:ph type="body" sz="quarter" idx="20"/>
          </p:nvPr>
        </p:nvSpPr>
        <p:spPr>
          <a:xfrm>
            <a:off x="729548" y="29572383"/>
            <a:ext cx="13552510" cy="935039"/>
          </a:xfrm>
          <a:solidFill>
            <a:srgbClr val="C00000"/>
          </a:solidFill>
          <a:ln>
            <a:solidFill>
              <a:srgbClr val="C00000"/>
            </a:solidFill>
          </a:ln>
        </p:spPr>
        <p:txBody>
          <a:bodyPr/>
          <a:lstStyle/>
          <a:p>
            <a:r>
              <a:rPr lang="en-US" dirty="0"/>
              <a:t>References</a:t>
            </a:r>
          </a:p>
        </p:txBody>
      </p:sp>
      <p:pic>
        <p:nvPicPr>
          <p:cNvPr id="3" name="图片占位符 2" descr="徽标&#10;&#10;描述已自动生成">
            <a:extLst>
              <a:ext uri="{FF2B5EF4-FFF2-40B4-BE49-F238E27FC236}">
                <a16:creationId xmlns:a16="http://schemas.microsoft.com/office/drawing/2014/main" id="{FA5F43ED-3E84-8DD8-8A0E-13298A4597E1}"/>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l="5649" r="5649"/>
          <a:stretch>
            <a:fillRect/>
          </a:stretch>
        </p:blipFill>
        <p:spPr>
          <a:xfrm>
            <a:off x="995323" y="954391"/>
            <a:ext cx="2808515" cy="2696174"/>
          </a:xfrm>
        </p:spPr>
      </p:pic>
      <p:pic>
        <p:nvPicPr>
          <p:cNvPr id="4768" name="图片 4767" descr="背景图案&#10;&#10;低可信度描述已自动生成">
            <a:extLst>
              <a:ext uri="{FF2B5EF4-FFF2-40B4-BE49-F238E27FC236}">
                <a16:creationId xmlns:a16="http://schemas.microsoft.com/office/drawing/2014/main" id="{25AFF71F-5162-1240-25AB-E55C88416D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0400" y="30962600"/>
            <a:ext cx="6019800" cy="1955800"/>
          </a:xfrm>
          <a:prstGeom prst="rect">
            <a:avLst/>
          </a:prstGeom>
        </p:spPr>
      </p:pic>
      <p:sp>
        <p:nvSpPr>
          <p:cNvPr id="4769" name="文本框 4768">
            <a:extLst>
              <a:ext uri="{FF2B5EF4-FFF2-40B4-BE49-F238E27FC236}">
                <a16:creationId xmlns:a16="http://schemas.microsoft.com/office/drawing/2014/main" id="{58100EB9-3569-FFF8-3CC3-3AB561E63F38}"/>
              </a:ext>
            </a:extLst>
          </p:cNvPr>
          <p:cNvSpPr txBox="1"/>
          <p:nvPr/>
        </p:nvSpPr>
        <p:spPr>
          <a:xfrm>
            <a:off x="744456" y="30507422"/>
            <a:ext cx="13522693" cy="3139321"/>
          </a:xfrm>
          <a:prstGeom prst="rect">
            <a:avLst/>
          </a:prstGeom>
          <a:noFill/>
        </p:spPr>
        <p:txBody>
          <a:bodyPr wrap="square" rtlCol="0">
            <a:spAutoFit/>
          </a:bodyPr>
          <a:lstStyle/>
          <a:p>
            <a:pPr marL="609585" indent="-609585"/>
            <a:r>
              <a:rPr lang="en-US" altLang="zh-CN" sz="1800" kern="0" dirty="0" err="1">
                <a:latin typeface="Times New Roman" panose="02020603050405020304" pitchFamily="18" charset="0"/>
                <a:ea typeface="DengXian" panose="02010600030101010101" pitchFamily="2" charset="-122"/>
              </a:rPr>
              <a:t>Akam</a:t>
            </a:r>
            <a:r>
              <a:rPr lang="en-US" altLang="zh-CN" sz="1800" kern="0" dirty="0">
                <a:latin typeface="Times New Roman" panose="02020603050405020304" pitchFamily="18" charset="0"/>
                <a:ea typeface="DengXian" panose="02010600030101010101" pitchFamily="2" charset="-122"/>
              </a:rPr>
              <a:t>, T., Costa, R., &amp; Dayan, P. (2015). Simple Plans or Sophisticated Habits? State, Transition and Learning Interactions in the Two-Step Task. </a:t>
            </a:r>
            <a:r>
              <a:rPr lang="en-US" altLang="zh-CN" sz="1800" i="1" kern="0" dirty="0" err="1">
                <a:latin typeface="Times New Roman" panose="02020603050405020304" pitchFamily="18" charset="0"/>
                <a:ea typeface="DengXian" panose="02010600030101010101" pitchFamily="2" charset="-122"/>
              </a:rPr>
              <a:t>PLoS</a:t>
            </a:r>
            <a:r>
              <a:rPr lang="en-US" altLang="zh-CN" sz="1800" i="1" kern="0" dirty="0">
                <a:latin typeface="Times New Roman" panose="02020603050405020304" pitchFamily="18" charset="0"/>
                <a:ea typeface="DengXian" panose="02010600030101010101" pitchFamily="2" charset="-122"/>
              </a:rPr>
              <a:t> Computational Biology</a:t>
            </a:r>
            <a:r>
              <a:rPr lang="en-US" altLang="zh-CN" sz="1800" kern="0" dirty="0">
                <a:latin typeface="Times New Roman" panose="02020603050405020304" pitchFamily="18" charset="0"/>
                <a:ea typeface="DengXian" panose="02010600030101010101" pitchFamily="2" charset="-122"/>
              </a:rPr>
              <a:t>, </a:t>
            </a:r>
            <a:r>
              <a:rPr lang="en-US" altLang="zh-CN" sz="1800" i="1" kern="0" dirty="0">
                <a:latin typeface="Times New Roman" panose="02020603050405020304" pitchFamily="18" charset="0"/>
                <a:ea typeface="DengXian" panose="02010600030101010101" pitchFamily="2" charset="-122"/>
              </a:rPr>
              <a:t>11</a:t>
            </a:r>
            <a:r>
              <a:rPr lang="en-US" altLang="zh-CN" sz="1800" kern="0" dirty="0">
                <a:latin typeface="Times New Roman" panose="02020603050405020304" pitchFamily="18" charset="0"/>
                <a:ea typeface="DengXian" panose="02010600030101010101" pitchFamily="2" charset="-122"/>
              </a:rPr>
              <a:t>(12), 1–25. </a:t>
            </a:r>
            <a:r>
              <a:rPr lang="en-US" altLang="zh-CN" sz="1800" kern="0" dirty="0">
                <a:latin typeface="Times New Roman" panose="02020603050405020304" pitchFamily="18" charset="0"/>
                <a:ea typeface="DengXian" panose="02010600030101010101" pitchFamily="2" charset="-122"/>
                <a:hlinkClick r:id="rId8">
                  <a:extLst>
                    <a:ext uri="{A12FA001-AC4F-418D-AE19-62706E023703}">
                      <ahyp:hlinkClr xmlns:ahyp="http://schemas.microsoft.com/office/drawing/2018/hyperlinkcolor" val="tx"/>
                    </a:ext>
                  </a:extLst>
                </a:hlinkClick>
              </a:rPr>
              <a:t>https://doi.org/10.1371/journal.pcbi.1004648</a:t>
            </a:r>
            <a:endParaRPr lang="en-US" altLang="zh-CN" sz="1800" kern="0" dirty="0">
              <a:latin typeface="Times New Roman" panose="02020603050405020304" pitchFamily="18" charset="0"/>
              <a:ea typeface="DengXian" panose="02010600030101010101" pitchFamily="2" charset="-122"/>
            </a:endParaRPr>
          </a:p>
          <a:p>
            <a:pPr marL="609585" indent="-609585"/>
            <a:r>
              <a:rPr lang="en-US" altLang="zh-CN" sz="1800" kern="0" dirty="0" err="1">
                <a:latin typeface="Times New Roman" panose="02020603050405020304" pitchFamily="18" charset="0"/>
                <a:ea typeface="DengXian" panose="02010600030101010101" pitchFamily="2" charset="-122"/>
              </a:rPr>
              <a:t>Daw</a:t>
            </a:r>
            <a:r>
              <a:rPr lang="en-US" altLang="zh-CN" sz="1800" kern="0" dirty="0">
                <a:latin typeface="Times New Roman" panose="02020603050405020304" pitchFamily="18" charset="0"/>
                <a:ea typeface="DengXian" panose="02010600030101010101" pitchFamily="2" charset="-122"/>
              </a:rPr>
              <a:t>, N. D., Gershman, S. J., Seymour, B., Dayan, P., &amp; Dolan, R. J. (2011). Model-based influences on humans’ choices and striatal prediction errors. </a:t>
            </a:r>
            <a:r>
              <a:rPr lang="en-US" altLang="zh-CN" sz="1800" i="1" kern="0" dirty="0">
                <a:latin typeface="Times New Roman" panose="02020603050405020304" pitchFamily="18" charset="0"/>
                <a:ea typeface="DengXian" panose="02010600030101010101" pitchFamily="2" charset="-122"/>
              </a:rPr>
              <a:t>Neuron</a:t>
            </a:r>
            <a:r>
              <a:rPr lang="en-US" altLang="zh-CN" sz="1800" kern="0" dirty="0">
                <a:latin typeface="Times New Roman" panose="02020603050405020304" pitchFamily="18" charset="0"/>
                <a:ea typeface="DengXian" panose="02010600030101010101" pitchFamily="2" charset="-122"/>
              </a:rPr>
              <a:t>, </a:t>
            </a:r>
            <a:r>
              <a:rPr lang="en-US" altLang="zh-CN" sz="1800" i="1" kern="0" dirty="0">
                <a:latin typeface="Times New Roman" panose="02020603050405020304" pitchFamily="18" charset="0"/>
                <a:ea typeface="DengXian" panose="02010600030101010101" pitchFamily="2" charset="-122"/>
              </a:rPr>
              <a:t>69</a:t>
            </a:r>
            <a:r>
              <a:rPr lang="en-US" altLang="zh-CN" sz="1800" kern="0" dirty="0">
                <a:latin typeface="Times New Roman" panose="02020603050405020304" pitchFamily="18" charset="0"/>
                <a:ea typeface="DengXian" panose="02010600030101010101" pitchFamily="2" charset="-122"/>
              </a:rPr>
              <a:t>(6), 1204–1215. </a:t>
            </a:r>
            <a:r>
              <a:rPr lang="en-US" altLang="zh-CN" sz="1800" kern="0" dirty="0">
                <a:latin typeface="Times New Roman" panose="02020603050405020304" pitchFamily="18" charset="0"/>
                <a:ea typeface="DengXian" panose="02010600030101010101" pitchFamily="2" charset="-122"/>
                <a:hlinkClick r:id="rId9">
                  <a:extLst>
                    <a:ext uri="{A12FA001-AC4F-418D-AE19-62706E023703}">
                      <ahyp:hlinkClr xmlns:ahyp="http://schemas.microsoft.com/office/drawing/2018/hyperlinkcolor" val="tx"/>
                    </a:ext>
                  </a:extLst>
                </a:hlinkClick>
              </a:rPr>
              <a:t>https://doi.org/10.1016/j.neuron.2011.02.027</a:t>
            </a:r>
            <a:endParaRPr lang="zh-CN" altLang="zh-CN" sz="1800" kern="100" dirty="0">
              <a:latin typeface="Times New Roman" panose="02020603050405020304" pitchFamily="18" charset="0"/>
              <a:ea typeface="DengXian" panose="02010600030101010101" pitchFamily="2" charset="-122"/>
            </a:endParaRPr>
          </a:p>
          <a:p>
            <a:pPr marL="609585" indent="-609585"/>
            <a:r>
              <a:rPr lang="en-US" altLang="zh-CN" sz="1800" kern="0" dirty="0">
                <a:latin typeface="Times New Roman" panose="02020603050405020304" pitchFamily="18" charset="0"/>
                <a:ea typeface="DengXian" panose="02010600030101010101" pitchFamily="2" charset="-122"/>
              </a:rPr>
              <a:t>Kim, D., Park, G. Y., </a:t>
            </a:r>
            <a:r>
              <a:rPr lang="en-US" altLang="zh-CN" sz="1800" kern="0" dirty="0" err="1">
                <a:latin typeface="Times New Roman" panose="02020603050405020304" pitchFamily="18" charset="0"/>
                <a:ea typeface="DengXian" panose="02010600030101010101" pitchFamily="2" charset="-122"/>
              </a:rPr>
              <a:t>O′Doherty</a:t>
            </a:r>
            <a:r>
              <a:rPr lang="en-US" altLang="zh-CN" sz="1800" kern="0" dirty="0">
                <a:latin typeface="Times New Roman" panose="02020603050405020304" pitchFamily="18" charset="0"/>
                <a:ea typeface="DengXian" panose="02010600030101010101" pitchFamily="2" charset="-122"/>
              </a:rPr>
              <a:t>, J. P., &amp; Lee, S. W. (2019). Task complexity interacts with state-space uncertainty in the arbitration between model-based and model-free learning. </a:t>
            </a:r>
            <a:r>
              <a:rPr lang="en-US" altLang="zh-CN" sz="1800" i="1" kern="0" dirty="0">
                <a:latin typeface="Times New Roman" panose="02020603050405020304" pitchFamily="18" charset="0"/>
                <a:ea typeface="DengXian" panose="02010600030101010101" pitchFamily="2" charset="-122"/>
              </a:rPr>
              <a:t>Nature Communications</a:t>
            </a:r>
            <a:r>
              <a:rPr lang="en-US" altLang="zh-CN" sz="1800" kern="0" dirty="0">
                <a:latin typeface="Times New Roman" panose="02020603050405020304" pitchFamily="18" charset="0"/>
                <a:ea typeface="DengXian" panose="02010600030101010101" pitchFamily="2" charset="-122"/>
              </a:rPr>
              <a:t>, </a:t>
            </a:r>
            <a:r>
              <a:rPr lang="en-US" altLang="zh-CN" sz="1800" i="1" kern="0" dirty="0">
                <a:latin typeface="Times New Roman" panose="02020603050405020304" pitchFamily="18" charset="0"/>
                <a:ea typeface="DengXian" panose="02010600030101010101" pitchFamily="2" charset="-122"/>
              </a:rPr>
              <a:t>10</a:t>
            </a:r>
            <a:r>
              <a:rPr lang="en-US" altLang="zh-CN" sz="1800" kern="0" dirty="0">
                <a:latin typeface="Times New Roman" panose="02020603050405020304" pitchFamily="18" charset="0"/>
                <a:ea typeface="DengXian" panose="02010600030101010101" pitchFamily="2" charset="-122"/>
              </a:rPr>
              <a:t>(1). </a:t>
            </a:r>
            <a:r>
              <a:rPr lang="en-US" altLang="zh-CN" sz="1800" kern="0" dirty="0">
                <a:latin typeface="Times New Roman" panose="02020603050405020304" pitchFamily="18" charset="0"/>
                <a:ea typeface="DengXian" panose="02010600030101010101" pitchFamily="2" charset="-122"/>
                <a:hlinkClick r:id="rId10">
                  <a:extLst>
                    <a:ext uri="{A12FA001-AC4F-418D-AE19-62706E023703}">
                      <ahyp:hlinkClr xmlns:ahyp="http://schemas.microsoft.com/office/drawing/2018/hyperlinkcolor" val="tx"/>
                    </a:ext>
                  </a:extLst>
                </a:hlinkClick>
              </a:rPr>
              <a:t>https://doi.org/10.1038/s41467-019-13632-1</a:t>
            </a:r>
            <a:endParaRPr lang="en-US" altLang="zh-CN" sz="1800" kern="0" dirty="0">
              <a:latin typeface="Times New Roman" panose="02020603050405020304" pitchFamily="18" charset="0"/>
              <a:ea typeface="DengXian" panose="02010600030101010101" pitchFamily="2" charset="-122"/>
            </a:endParaRPr>
          </a:p>
          <a:p>
            <a:pPr marL="609585" indent="-609585"/>
            <a:r>
              <a:rPr lang="en-US" altLang="zh-CN" sz="1800" kern="0" dirty="0">
                <a:latin typeface="Times New Roman" panose="02020603050405020304" pitchFamily="18" charset="0"/>
                <a:ea typeface="DengXian" panose="02010600030101010101" pitchFamily="2" charset="-122"/>
              </a:rPr>
              <a:t>Wang, J. X., </a:t>
            </a:r>
            <a:r>
              <a:rPr lang="en-US" altLang="zh-CN" sz="1800" kern="0" dirty="0" err="1">
                <a:latin typeface="Times New Roman" panose="02020603050405020304" pitchFamily="18" charset="0"/>
                <a:ea typeface="DengXian" panose="02010600030101010101" pitchFamily="2" charset="-122"/>
              </a:rPr>
              <a:t>Kurth</a:t>
            </a:r>
            <a:r>
              <a:rPr lang="en-US" altLang="zh-CN" sz="1800" kern="0" dirty="0">
                <a:latin typeface="Times New Roman" panose="02020603050405020304" pitchFamily="18" charset="0"/>
                <a:ea typeface="DengXian" panose="02010600030101010101" pitchFamily="2" charset="-122"/>
              </a:rPr>
              <a:t>-Nelson, Z., Kumaran, D., Tirumala, D., </a:t>
            </a:r>
            <a:r>
              <a:rPr lang="en-US" altLang="zh-CN" sz="1800" kern="0" dirty="0" err="1">
                <a:latin typeface="Times New Roman" panose="02020603050405020304" pitchFamily="18" charset="0"/>
                <a:ea typeface="DengXian" panose="02010600030101010101" pitchFamily="2" charset="-122"/>
              </a:rPr>
              <a:t>Soyer</a:t>
            </a:r>
            <a:r>
              <a:rPr lang="en-US" altLang="zh-CN" sz="1800" kern="0" dirty="0">
                <a:latin typeface="Times New Roman" panose="02020603050405020304" pitchFamily="18" charset="0"/>
                <a:ea typeface="DengXian" panose="02010600030101010101" pitchFamily="2" charset="-122"/>
              </a:rPr>
              <a:t>, H., </a:t>
            </a:r>
            <a:r>
              <a:rPr lang="en-US" altLang="zh-CN" sz="1800" kern="0" dirty="0" err="1">
                <a:latin typeface="Times New Roman" panose="02020603050405020304" pitchFamily="18" charset="0"/>
                <a:ea typeface="DengXian" panose="02010600030101010101" pitchFamily="2" charset="-122"/>
              </a:rPr>
              <a:t>Leibo</a:t>
            </a:r>
            <a:r>
              <a:rPr lang="en-US" altLang="zh-CN" sz="1800" kern="0" dirty="0">
                <a:latin typeface="Times New Roman" panose="02020603050405020304" pitchFamily="18" charset="0"/>
                <a:ea typeface="DengXian" panose="02010600030101010101" pitchFamily="2" charset="-122"/>
              </a:rPr>
              <a:t>, J. Z., Hassabis, D., &amp; </a:t>
            </a:r>
            <a:r>
              <a:rPr lang="en-US" altLang="zh-CN" sz="1800" kern="0" dirty="0" err="1">
                <a:latin typeface="Times New Roman" panose="02020603050405020304" pitchFamily="18" charset="0"/>
                <a:ea typeface="DengXian" panose="02010600030101010101" pitchFamily="2" charset="-122"/>
              </a:rPr>
              <a:t>Botvinick</a:t>
            </a:r>
            <a:r>
              <a:rPr lang="en-US" altLang="zh-CN" sz="1800" kern="0" dirty="0">
                <a:latin typeface="Times New Roman" panose="02020603050405020304" pitchFamily="18" charset="0"/>
                <a:ea typeface="DengXian" panose="02010600030101010101" pitchFamily="2" charset="-122"/>
              </a:rPr>
              <a:t>, M. (2018). Prefrontal cortex as a meta-reinforcement learning system. </a:t>
            </a:r>
            <a:r>
              <a:rPr lang="en-US" altLang="zh-CN" sz="1800" i="1" kern="0" dirty="0">
                <a:latin typeface="Times New Roman" panose="02020603050405020304" pitchFamily="18" charset="0"/>
                <a:ea typeface="DengXian" panose="02010600030101010101" pitchFamily="2" charset="-122"/>
              </a:rPr>
              <a:t>Nature Neuroscience</a:t>
            </a:r>
            <a:r>
              <a:rPr lang="en-US" altLang="zh-CN" sz="1800" kern="0" dirty="0">
                <a:latin typeface="Times New Roman" panose="02020603050405020304" pitchFamily="18" charset="0"/>
                <a:ea typeface="DengXian" panose="02010600030101010101" pitchFamily="2" charset="-122"/>
              </a:rPr>
              <a:t>, </a:t>
            </a:r>
            <a:r>
              <a:rPr lang="en-US" altLang="zh-CN" sz="1800" i="1" kern="0" dirty="0">
                <a:latin typeface="Times New Roman" panose="02020603050405020304" pitchFamily="18" charset="0"/>
                <a:ea typeface="DengXian" panose="02010600030101010101" pitchFamily="2" charset="-122"/>
              </a:rPr>
              <a:t>21</a:t>
            </a:r>
            <a:r>
              <a:rPr lang="en-US" altLang="zh-CN" sz="1800" kern="0" dirty="0">
                <a:latin typeface="Times New Roman" panose="02020603050405020304" pitchFamily="18" charset="0"/>
                <a:ea typeface="DengXian" panose="02010600030101010101" pitchFamily="2" charset="-122"/>
              </a:rPr>
              <a:t>(6), 860–868. </a:t>
            </a:r>
            <a:r>
              <a:rPr lang="en-US" altLang="zh-CN" sz="1800" kern="0" dirty="0">
                <a:latin typeface="Times New Roman" panose="02020603050405020304" pitchFamily="18" charset="0"/>
                <a:ea typeface="DengXian" panose="02010600030101010101" pitchFamily="2" charset="-122"/>
                <a:hlinkClick r:id="rId11">
                  <a:extLst>
                    <a:ext uri="{A12FA001-AC4F-418D-AE19-62706E023703}">
                      <ahyp:hlinkClr xmlns:ahyp="http://schemas.microsoft.com/office/drawing/2018/hyperlinkcolor" val="tx"/>
                    </a:ext>
                  </a:extLst>
                </a:hlinkClick>
              </a:rPr>
              <a:t>https://doi.org/10.1038/s41593-018-0147-8</a:t>
            </a:r>
            <a:endParaRPr lang="en-US" altLang="zh-CN" sz="1800" kern="0" dirty="0">
              <a:latin typeface="Times New Roman" panose="02020603050405020304" pitchFamily="18" charset="0"/>
              <a:ea typeface="DengXian" panose="02010600030101010101" pitchFamily="2" charset="-122"/>
            </a:endParaRPr>
          </a:p>
          <a:p>
            <a:pPr marL="609585" indent="-609585"/>
            <a:endParaRPr lang="zh-CN" altLang="zh-CN" sz="1800" kern="100" dirty="0">
              <a:latin typeface="Times New Roman" panose="02020603050405020304" pitchFamily="18" charset="0"/>
              <a:ea typeface="DengXian" panose="02010600030101010101" pitchFamily="2" charset="-122"/>
            </a:endParaRPr>
          </a:p>
          <a:p>
            <a:pPr marL="609585" indent="-609585"/>
            <a:endParaRPr lang="zh-CN" altLang="zh-CN" sz="1800" kern="100" dirty="0">
              <a:latin typeface="Times New Roman" panose="02020603050405020304" pitchFamily="18" charset="0"/>
              <a:ea typeface="DengXian" panose="02010600030101010101" pitchFamily="2" charset="-122"/>
            </a:endParaRPr>
          </a:p>
          <a:p>
            <a:r>
              <a:rPr lang="en-US" altLang="zh-CN" sz="1800" kern="0" dirty="0">
                <a:latin typeface="Times New Roman" panose="02020603050405020304" pitchFamily="18" charset="0"/>
                <a:ea typeface="DengXian" panose="02010600030101010101" pitchFamily="2" charset="-122"/>
              </a:rPr>
              <a:t>.</a:t>
            </a:r>
            <a:r>
              <a:rPr lang="zh-CN" altLang="zh-CN" sz="1800" dirty="0"/>
              <a:t> </a:t>
            </a:r>
            <a:endParaRPr kumimoji="1" lang="zh-CN" altLang="en-US" sz="1800" dirty="0"/>
          </a:p>
        </p:txBody>
      </p:sp>
      <p:sp>
        <p:nvSpPr>
          <p:cNvPr id="4788" name="文本框 4787">
            <a:extLst>
              <a:ext uri="{FF2B5EF4-FFF2-40B4-BE49-F238E27FC236}">
                <a16:creationId xmlns:a16="http://schemas.microsoft.com/office/drawing/2014/main" id="{E12B601B-BC1A-5561-7CA8-DDC17106B160}"/>
              </a:ext>
            </a:extLst>
          </p:cNvPr>
          <p:cNvSpPr txBox="1"/>
          <p:nvPr/>
        </p:nvSpPr>
        <p:spPr>
          <a:xfrm>
            <a:off x="23640856" y="6096000"/>
            <a:ext cx="4460942" cy="3785652"/>
          </a:xfrm>
          <a:prstGeom prst="rect">
            <a:avLst/>
          </a:prstGeom>
          <a:noFill/>
        </p:spPr>
        <p:txBody>
          <a:bodyPr wrap="square" rtlCol="0">
            <a:spAutoFit/>
          </a:bodyPr>
          <a:lstStyle/>
          <a:p>
            <a:r>
              <a:rPr kumimoji="1" lang="en-US" altLang="zh-CN" sz="2400" dirty="0"/>
              <a:t>Fig.2 </a:t>
            </a:r>
            <a:r>
              <a:rPr kumimoji="1" lang="en-US" altLang="zh-CN" sz="2400" dirty="0">
                <a:cs typeface="Times New Roman" panose="02020603050405020304" pitchFamily="18" charset="0"/>
              </a:rPr>
              <a:t>Model-free and model-based agent’s  performance in (a) different common transition rate, </a:t>
            </a:r>
            <a:r>
              <a:rPr kumimoji="1" lang="en-US" altLang="zh-CN" sz="2400" dirty="0"/>
              <a:t>(b) </a:t>
            </a:r>
            <a:r>
              <a:rPr kumimoji="1" lang="en-US" altLang="zh-CN" sz="2400" dirty="0">
                <a:cs typeface="Times New Roman" panose="02020603050405020304" pitchFamily="18" charset="0"/>
              </a:rPr>
              <a:t>different ambiguity rate.</a:t>
            </a:r>
          </a:p>
          <a:p>
            <a:endParaRPr lang="en-US" sz="2400" dirty="0"/>
          </a:p>
          <a:p>
            <a:r>
              <a:rPr lang="en-US" sz="2400" dirty="0"/>
              <a:t>This allowed us to train network models which flexibly display MB and MF behavior in different common transition and ambiguity </a:t>
            </a:r>
          </a:p>
          <a:p>
            <a:r>
              <a:rPr kumimoji="1" lang="en-US" altLang="zh-CN" sz="2400" dirty="0"/>
              <a:t>conditions.</a:t>
            </a:r>
            <a:endParaRPr kumimoji="1" lang="zh-CN" altLang="en-US" sz="2400" dirty="0"/>
          </a:p>
        </p:txBody>
      </p:sp>
      <p:sp>
        <p:nvSpPr>
          <p:cNvPr id="4790" name="文本框 4789">
            <a:extLst>
              <a:ext uri="{FF2B5EF4-FFF2-40B4-BE49-F238E27FC236}">
                <a16:creationId xmlns:a16="http://schemas.microsoft.com/office/drawing/2014/main" id="{9469EDE8-3228-38CC-75CD-DB16DAF0FF7D}"/>
              </a:ext>
            </a:extLst>
          </p:cNvPr>
          <p:cNvSpPr txBox="1"/>
          <p:nvPr/>
        </p:nvSpPr>
        <p:spPr>
          <a:xfrm>
            <a:off x="23682198" y="10763943"/>
            <a:ext cx="4419600" cy="3046988"/>
          </a:xfrm>
          <a:prstGeom prst="rect">
            <a:avLst/>
          </a:prstGeom>
          <a:noFill/>
        </p:spPr>
        <p:txBody>
          <a:bodyPr wrap="square" rtlCol="0">
            <a:spAutoFit/>
          </a:bodyPr>
          <a:lstStyle/>
          <a:p>
            <a:r>
              <a:rPr kumimoji="1" lang="en-US" altLang="zh-CN" sz="2400" dirty="0"/>
              <a:t>Fig.3 </a:t>
            </a:r>
            <a:r>
              <a:rPr kumimoji="1" lang="en-US" altLang="zh-CN" sz="2400" dirty="0">
                <a:latin typeface="Times New Roman" panose="02020603050405020304" pitchFamily="18" charset="0"/>
                <a:cs typeface="Times New Roman" panose="02020603050405020304" pitchFamily="18" charset="0"/>
              </a:rPr>
              <a:t>Network performance over time for different common transition (Left) and ambiguity (Right) conditions.</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Network performs worse when state transition is lower, and when ambiguity is higher.  </a:t>
            </a:r>
            <a:endParaRPr kumimoji="1" lang="zh-CN" altLang="en-US" sz="2400" dirty="0"/>
          </a:p>
        </p:txBody>
      </p:sp>
      <p:sp>
        <p:nvSpPr>
          <p:cNvPr id="4791" name="文本框 4790">
            <a:extLst>
              <a:ext uri="{FF2B5EF4-FFF2-40B4-BE49-F238E27FC236}">
                <a16:creationId xmlns:a16="http://schemas.microsoft.com/office/drawing/2014/main" id="{5895E153-4A78-ED1E-7E16-FA3E7D7A80C8}"/>
              </a:ext>
            </a:extLst>
          </p:cNvPr>
          <p:cNvSpPr txBox="1"/>
          <p:nvPr/>
        </p:nvSpPr>
        <p:spPr>
          <a:xfrm>
            <a:off x="23694898" y="14612051"/>
            <a:ext cx="4419600" cy="3785652"/>
          </a:xfrm>
          <a:prstGeom prst="rect">
            <a:avLst/>
          </a:prstGeom>
          <a:noFill/>
        </p:spPr>
        <p:txBody>
          <a:bodyPr wrap="square" rtlCol="0">
            <a:spAutoFit/>
          </a:bodyPr>
          <a:lstStyle/>
          <a:p>
            <a:r>
              <a:rPr kumimoji="1" lang="en-US" altLang="zh-CN" sz="2400" dirty="0"/>
              <a:t>Fig.4 </a:t>
            </a:r>
            <a:r>
              <a:rPr kumimoji="1" lang="en-US" altLang="zh-CN" sz="2400" dirty="0">
                <a:cs typeface="Times New Roman" panose="02020603050405020304" pitchFamily="18" charset="0"/>
              </a:rPr>
              <a:t>Model comparison between model-based and model-free RL in different common transition (Left) and ambiguity conditions (Right). </a:t>
            </a:r>
          </a:p>
          <a:p>
            <a:endParaRPr kumimoji="1" lang="en-US" altLang="zh-CN" sz="2400" dirty="0">
              <a:cs typeface="Times New Roman" panose="02020603050405020304" pitchFamily="18" charset="0"/>
            </a:endParaRPr>
          </a:p>
          <a:p>
            <a:r>
              <a:rPr kumimoji="1" lang="en-US" altLang="zh-CN" sz="2400" dirty="0">
                <a:highlight>
                  <a:srgbClr val="FFFF00"/>
                </a:highlight>
                <a:cs typeface="Times New Roman" panose="02020603050405020304" pitchFamily="18" charset="0"/>
              </a:rPr>
              <a:t>Network behavior shows more model-based behavior in intermediate p(common) and low p(ambiguity) conditions.</a:t>
            </a:r>
            <a:endParaRPr kumimoji="1" lang="zh-CN" altLang="en-US" sz="2400" dirty="0">
              <a:highlight>
                <a:srgbClr val="FFFF00"/>
              </a:highlight>
            </a:endParaRPr>
          </a:p>
        </p:txBody>
      </p:sp>
      <p:sp>
        <p:nvSpPr>
          <p:cNvPr id="4802" name="文本框 4801">
            <a:extLst>
              <a:ext uri="{FF2B5EF4-FFF2-40B4-BE49-F238E27FC236}">
                <a16:creationId xmlns:a16="http://schemas.microsoft.com/office/drawing/2014/main" id="{1013A1FE-0082-3026-15A2-3B5D099EC42E}"/>
              </a:ext>
            </a:extLst>
          </p:cNvPr>
          <p:cNvSpPr txBox="1"/>
          <p:nvPr/>
        </p:nvSpPr>
        <p:spPr>
          <a:xfrm>
            <a:off x="23054756" y="27919568"/>
            <a:ext cx="5131647" cy="3785652"/>
          </a:xfrm>
          <a:prstGeom prst="rect">
            <a:avLst/>
          </a:prstGeom>
          <a:noFill/>
        </p:spPr>
        <p:txBody>
          <a:bodyPr wrap="square" rtlCol="0">
            <a:spAutoFit/>
          </a:bodyPr>
          <a:lstStyle/>
          <a:p>
            <a:r>
              <a:rPr kumimoji="1" lang="en-US" altLang="zh-CN" sz="2400" dirty="0">
                <a:highlight>
                  <a:srgbClr val="FFFF00"/>
                </a:highlight>
              </a:rPr>
              <a:t>Fig.6 </a:t>
            </a:r>
            <a:r>
              <a:rPr kumimoji="1" lang="en-US" altLang="zh-CN" sz="2400" dirty="0">
                <a:highlight>
                  <a:srgbClr val="FFFF00"/>
                </a:highlight>
                <a:cs typeface="Times New Roman" panose="02020603050405020304" pitchFamily="18" charset="0"/>
              </a:rPr>
              <a:t>Network performance time-locked to the onset of high/low-rewarding state flip for different common transition conditions (Left) and ambiguity (Right) conditions.</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When state transition is more certain, and when ambiguity is low, it takes fewer number of trials for the network to adapt its behavior after reversal.</a:t>
            </a:r>
            <a:endParaRPr kumimoji="1" lang="zh-CN" altLang="en-US" sz="2400" dirty="0"/>
          </a:p>
        </p:txBody>
      </p:sp>
      <p:pic>
        <p:nvPicPr>
          <p:cNvPr id="4804" name="图片 4803">
            <a:extLst>
              <a:ext uri="{FF2B5EF4-FFF2-40B4-BE49-F238E27FC236}">
                <a16:creationId xmlns:a16="http://schemas.microsoft.com/office/drawing/2014/main" id="{46B33F75-E4BC-587B-267A-A85E8573E948}"/>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4939076" y="27721716"/>
            <a:ext cx="4179032" cy="4114800"/>
          </a:xfrm>
          <a:prstGeom prst="rect">
            <a:avLst/>
          </a:prstGeom>
        </p:spPr>
      </p:pic>
      <p:sp>
        <p:nvSpPr>
          <p:cNvPr id="4809" name="文本框 4808">
            <a:extLst>
              <a:ext uri="{FF2B5EF4-FFF2-40B4-BE49-F238E27FC236}">
                <a16:creationId xmlns:a16="http://schemas.microsoft.com/office/drawing/2014/main" id="{FBCC1E65-CFDB-BD70-1D78-7517AF096AA5}"/>
              </a:ext>
            </a:extLst>
          </p:cNvPr>
          <p:cNvSpPr txBox="1"/>
          <p:nvPr/>
        </p:nvSpPr>
        <p:spPr>
          <a:xfrm>
            <a:off x="15093205" y="25510558"/>
            <a:ext cx="13458517" cy="1569660"/>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Fig.5 Decoding of population LSTM cell activity. (a) decoding of high reward state over time in different common transition probability conditions. (b) entropy of the decoders in (a). (c) decoding of state-transition context (ipsilateral vs contralateral) over time in different common transition probability conditions. (d) entropy of the decoders in (c). (e-h) Same as (a)-(d), for different ambiguity conditions. </a:t>
            </a:r>
          </a:p>
        </p:txBody>
      </p:sp>
      <p:sp>
        <p:nvSpPr>
          <p:cNvPr id="4831" name="文本框 4830">
            <a:extLst>
              <a:ext uri="{FF2B5EF4-FFF2-40B4-BE49-F238E27FC236}">
                <a16:creationId xmlns:a16="http://schemas.microsoft.com/office/drawing/2014/main" id="{7DA13E85-F9E8-4EDF-24B5-452B0FA7324D}"/>
              </a:ext>
            </a:extLst>
          </p:cNvPr>
          <p:cNvSpPr txBox="1"/>
          <p:nvPr/>
        </p:nvSpPr>
        <p:spPr>
          <a:xfrm>
            <a:off x="29076806" y="28048803"/>
            <a:ext cx="14633924" cy="1200329"/>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Fig.9. (A) - (E) Low-dimensional trajectories of mean population network activity during reversal, in different ambiguity conditions. (F) – (J) Energy landscape along the coding dimension of state-transition context (</a:t>
            </a:r>
            <a:r>
              <a:rPr kumimoji="1" lang="en-US" altLang="zh-CN" sz="2400" dirty="0" err="1">
                <a:latin typeface="Times New Roman" panose="02020603050405020304" pitchFamily="18" charset="0"/>
                <a:cs typeface="Times New Roman" panose="02020603050405020304" pitchFamily="18" charset="0"/>
              </a:rPr>
              <a:t>ips</a:t>
            </a:r>
            <a:r>
              <a:rPr kumimoji="1" lang="en-US" altLang="zh-CN" sz="2400" dirty="0">
                <a:latin typeface="Times New Roman" panose="02020603050405020304" pitchFamily="18" charset="0"/>
                <a:cs typeface="Times New Roman" panose="02020603050405020304" pitchFamily="18" charset="0"/>
              </a:rPr>
              <a:t> vs con). (K) Energy landscape at trial number 20. </a:t>
            </a:r>
            <a:endParaRPr kumimoji="1" lang="zh-CN" altLang="en-US" sz="2400" dirty="0">
              <a:latin typeface="Times New Roman" panose="02020603050405020304" pitchFamily="18" charset="0"/>
              <a:cs typeface="Times New Roman" panose="02020603050405020304" pitchFamily="18" charset="0"/>
            </a:endParaRPr>
          </a:p>
        </p:txBody>
      </p:sp>
      <p:sp>
        <p:nvSpPr>
          <p:cNvPr id="4832" name="文本框 4831">
            <a:extLst>
              <a:ext uri="{FF2B5EF4-FFF2-40B4-BE49-F238E27FC236}">
                <a16:creationId xmlns:a16="http://schemas.microsoft.com/office/drawing/2014/main" id="{BEA3159E-7567-0F4D-90EB-F8B2E30D0572}"/>
              </a:ext>
            </a:extLst>
          </p:cNvPr>
          <p:cNvSpPr txBox="1"/>
          <p:nvPr/>
        </p:nvSpPr>
        <p:spPr>
          <a:xfrm>
            <a:off x="29139309" y="30457676"/>
            <a:ext cx="14408135" cy="2308324"/>
          </a:xfrm>
          <a:prstGeom prst="rect">
            <a:avLst/>
          </a:prstGeom>
          <a:noFill/>
        </p:spPr>
        <p:txBody>
          <a:bodyPr wrap="square" rtlCol="0">
            <a:spAutoFit/>
          </a:bodyPr>
          <a:lstStyle/>
          <a:p>
            <a:r>
              <a:rPr kumimoji="1" lang="en-US" altLang="zh-CN" sz="2400" dirty="0"/>
              <a:t>- We trained network models that exhibit both model-based and model-free behavior under different task conditions. </a:t>
            </a:r>
          </a:p>
          <a:p>
            <a:r>
              <a:rPr kumimoji="1" lang="en-US" altLang="zh-CN" sz="2400" dirty="0"/>
              <a:t>- Decoding analysis of the network cell activities showed that the extent to which the agent shows model-based behavior is reflected in the extent to which state-transition context can be decoded from the network activities. </a:t>
            </a:r>
          </a:p>
          <a:p>
            <a:r>
              <a:rPr kumimoji="1" lang="en-US" altLang="zh-CN" sz="2400" dirty="0"/>
              <a:t>- State-space analysis of the population activity suggests that geometry of attractor basins, in the coding dimension of state-transition context, reflects model certainty. Future work will examine how this certainty representation guides the arbitration between model-based and model-free reinforcement learning.</a:t>
            </a:r>
            <a:endParaRPr kumimoji="1" lang="zh-CN" altLang="en-US" sz="2400" dirty="0"/>
          </a:p>
        </p:txBody>
      </p:sp>
      <p:sp>
        <p:nvSpPr>
          <p:cNvPr id="8" name="TextBox 7">
            <a:extLst>
              <a:ext uri="{FF2B5EF4-FFF2-40B4-BE49-F238E27FC236}">
                <a16:creationId xmlns:a16="http://schemas.microsoft.com/office/drawing/2014/main" id="{460B8732-7D97-E5FF-2A9B-66F14F94761C}"/>
              </a:ext>
            </a:extLst>
          </p:cNvPr>
          <p:cNvSpPr txBox="1"/>
          <p:nvPr/>
        </p:nvSpPr>
        <p:spPr>
          <a:xfrm>
            <a:off x="29238336" y="11414879"/>
            <a:ext cx="13920319" cy="1569660"/>
          </a:xfrm>
          <a:prstGeom prst="rect">
            <a:avLst/>
          </a:prstGeom>
          <a:noFill/>
        </p:spPr>
        <p:txBody>
          <a:bodyPr wrap="square" rtlCol="0">
            <a:spAutoFit/>
          </a:bodyPr>
          <a:lstStyle/>
          <a:p>
            <a:r>
              <a:rPr lang="en-US" sz="2400" dirty="0"/>
              <a:t>Fig. 7</a:t>
            </a:r>
            <a:r>
              <a:rPr lang="en-US" sz="2400" dirty="0">
                <a:highlight>
                  <a:srgbClr val="FFFF00"/>
                </a:highlight>
              </a:rPr>
              <a:t>. </a:t>
            </a:r>
            <a:r>
              <a:rPr kumimoji="1" lang="en-US" altLang="zh-CN" sz="2400" dirty="0">
                <a:highlight>
                  <a:srgbClr val="FFFF00"/>
                </a:highlight>
                <a:cs typeface="Times New Roman" panose="02020603050405020304" pitchFamily="18" charset="0"/>
              </a:rPr>
              <a:t>Decoding of population LSTM cell activity time-locked to reversal</a:t>
            </a:r>
            <a:r>
              <a:rPr kumimoji="1" lang="en-US" altLang="zh-CN" sz="2400" dirty="0">
                <a:cs typeface="Times New Roman" panose="02020603050405020304" pitchFamily="18" charset="0"/>
              </a:rPr>
              <a:t>. (a) decoding of high reward state over time in different common transition probability conditions. (b) entropy of the decoders in (a). (c) decoding of state-transition context (ipsilateral vs contralateral) over time in different common transition probability conditions. (d) entropy of the decoders in (c). (e-h) Same as (a)-(d), for different ambiguity conditions. </a:t>
            </a:r>
            <a:endParaRPr lang="en-US" sz="2400" dirty="0"/>
          </a:p>
        </p:txBody>
      </p:sp>
      <p:sp>
        <p:nvSpPr>
          <p:cNvPr id="9" name="TextBox 8">
            <a:extLst>
              <a:ext uri="{FF2B5EF4-FFF2-40B4-BE49-F238E27FC236}">
                <a16:creationId xmlns:a16="http://schemas.microsoft.com/office/drawing/2014/main" id="{C731EE07-FB67-8938-310D-F12ACD588094}"/>
              </a:ext>
            </a:extLst>
          </p:cNvPr>
          <p:cNvSpPr txBox="1"/>
          <p:nvPr/>
        </p:nvSpPr>
        <p:spPr>
          <a:xfrm>
            <a:off x="14584124" y="5505347"/>
            <a:ext cx="11087587" cy="523220"/>
          </a:xfrm>
          <a:prstGeom prst="rect">
            <a:avLst/>
          </a:prstGeom>
          <a:noFill/>
        </p:spPr>
        <p:txBody>
          <a:bodyPr wrap="none" rtlCol="0">
            <a:spAutoFit/>
          </a:bodyPr>
          <a:lstStyle/>
          <a:p>
            <a:r>
              <a:rPr lang="en-US" sz="2800" b="1" dirty="0"/>
              <a:t>Behavior of optimal MB and MF agents under different task conditions</a:t>
            </a:r>
          </a:p>
        </p:txBody>
      </p:sp>
      <p:sp>
        <p:nvSpPr>
          <p:cNvPr id="10" name="TextBox 9">
            <a:extLst>
              <a:ext uri="{FF2B5EF4-FFF2-40B4-BE49-F238E27FC236}">
                <a16:creationId xmlns:a16="http://schemas.microsoft.com/office/drawing/2014/main" id="{CEF1DF4C-031B-548B-B08A-48AB238F13E6}"/>
              </a:ext>
            </a:extLst>
          </p:cNvPr>
          <p:cNvSpPr txBox="1"/>
          <p:nvPr/>
        </p:nvSpPr>
        <p:spPr>
          <a:xfrm>
            <a:off x="8274305" y="20722973"/>
            <a:ext cx="6186816" cy="1569660"/>
          </a:xfrm>
          <a:prstGeom prst="rect">
            <a:avLst/>
          </a:prstGeom>
          <a:noFill/>
        </p:spPr>
        <p:txBody>
          <a:bodyPr wrap="square" rtlCol="0">
            <a:spAutoFit/>
          </a:bodyPr>
          <a:lstStyle/>
          <a:p>
            <a:r>
              <a:rPr lang="en-US" sz="2400" dirty="0">
                <a:highlight>
                  <a:srgbClr val="FFFF00"/>
                </a:highlight>
              </a:rPr>
              <a:t>Fig.1 (a) Task structure of the modified two-step task, with the contralateral trial blocks plotted as an an example. (b) </a:t>
            </a:r>
            <a:r>
              <a:rPr lang="en-US" sz="2400" kern="100" dirty="0">
                <a:highlight>
                  <a:srgbClr val="FFFF00"/>
                </a:highlight>
                <a:ea typeface="DengXian" panose="02010600030101010101" pitchFamily="2" charset="-122"/>
              </a:rPr>
              <a:t>R</a:t>
            </a:r>
            <a:r>
              <a:rPr lang="en-US" altLang="zh-CN" sz="2400" kern="100" dirty="0">
                <a:highlight>
                  <a:srgbClr val="FFFF00"/>
                </a:highlight>
                <a:ea typeface="DengXian" panose="02010600030101010101" pitchFamily="2" charset="-122"/>
              </a:rPr>
              <a:t>eward probability trace of second stage states for one example block. </a:t>
            </a:r>
            <a:endParaRPr lang="zh-CN" altLang="zh-CN" sz="2400" kern="100" dirty="0">
              <a:highlight>
                <a:srgbClr val="FFFF00"/>
              </a:highlight>
              <a:ea typeface="DengXian" panose="02010600030101010101" pitchFamily="2" charset="-122"/>
            </a:endParaRPr>
          </a:p>
        </p:txBody>
      </p:sp>
      <p:sp>
        <p:nvSpPr>
          <p:cNvPr id="11" name="TextBox 10">
            <a:extLst>
              <a:ext uri="{FF2B5EF4-FFF2-40B4-BE49-F238E27FC236}">
                <a16:creationId xmlns:a16="http://schemas.microsoft.com/office/drawing/2014/main" id="{D3FDA52D-9E8B-449A-D54F-FB28F1F7CA88}"/>
              </a:ext>
            </a:extLst>
          </p:cNvPr>
          <p:cNvSpPr txBox="1"/>
          <p:nvPr/>
        </p:nvSpPr>
        <p:spPr>
          <a:xfrm>
            <a:off x="14661705" y="9985913"/>
            <a:ext cx="4626523" cy="523220"/>
          </a:xfrm>
          <a:prstGeom prst="rect">
            <a:avLst/>
          </a:prstGeom>
          <a:noFill/>
        </p:spPr>
        <p:txBody>
          <a:bodyPr wrap="none" rtlCol="0">
            <a:spAutoFit/>
          </a:bodyPr>
          <a:lstStyle/>
          <a:p>
            <a:r>
              <a:rPr lang="en-US" sz="2800" b="1" dirty="0">
                <a:highlight>
                  <a:srgbClr val="FFFF00"/>
                </a:highlight>
              </a:rPr>
              <a:t>Behavior of trained network </a:t>
            </a:r>
          </a:p>
        </p:txBody>
      </p:sp>
      <p:pic>
        <p:nvPicPr>
          <p:cNvPr id="13" name="Picture 12">
            <a:extLst>
              <a:ext uri="{FF2B5EF4-FFF2-40B4-BE49-F238E27FC236}">
                <a16:creationId xmlns:a16="http://schemas.microsoft.com/office/drawing/2014/main" id="{713AA3D3-BE30-22F9-D2D9-E7B4AF7AC370}"/>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15288067" y="10446525"/>
            <a:ext cx="4114800" cy="4114800"/>
          </a:xfrm>
          <a:prstGeom prst="rect">
            <a:avLst/>
          </a:prstGeom>
        </p:spPr>
      </p:pic>
      <p:pic>
        <p:nvPicPr>
          <p:cNvPr id="17" name="Picture 16">
            <a:extLst>
              <a:ext uri="{FF2B5EF4-FFF2-40B4-BE49-F238E27FC236}">
                <a16:creationId xmlns:a16="http://schemas.microsoft.com/office/drawing/2014/main" id="{B33FD7FE-83A1-FBA3-2824-3F2DA01B27F7}"/>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9372645" y="10439400"/>
            <a:ext cx="4114800" cy="4114800"/>
          </a:xfrm>
          <a:prstGeom prst="rect">
            <a:avLst/>
          </a:prstGeom>
        </p:spPr>
      </p:pic>
      <p:pic>
        <p:nvPicPr>
          <p:cNvPr id="15" name="Picture 14">
            <a:extLst>
              <a:ext uri="{FF2B5EF4-FFF2-40B4-BE49-F238E27FC236}">
                <a16:creationId xmlns:a16="http://schemas.microsoft.com/office/drawing/2014/main" id="{481A202F-B358-8B48-025B-80608BD3362C}"/>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15282041" y="14604817"/>
            <a:ext cx="4114800" cy="4114800"/>
          </a:xfrm>
          <a:prstGeom prst="rect">
            <a:avLst/>
          </a:prstGeom>
        </p:spPr>
      </p:pic>
      <p:pic>
        <p:nvPicPr>
          <p:cNvPr id="27" name="Picture 26">
            <a:extLst>
              <a:ext uri="{FF2B5EF4-FFF2-40B4-BE49-F238E27FC236}">
                <a16:creationId xmlns:a16="http://schemas.microsoft.com/office/drawing/2014/main" id="{03E32F2D-E93A-E904-8821-7D02D9D58C8A}"/>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19388611" y="14604817"/>
            <a:ext cx="4114800" cy="4114800"/>
          </a:xfrm>
          <a:prstGeom prst="rect">
            <a:avLst/>
          </a:prstGeom>
        </p:spPr>
      </p:pic>
      <p:sp>
        <p:nvSpPr>
          <p:cNvPr id="32" name="TextBox 31">
            <a:extLst>
              <a:ext uri="{FF2B5EF4-FFF2-40B4-BE49-F238E27FC236}">
                <a16:creationId xmlns:a16="http://schemas.microsoft.com/office/drawing/2014/main" id="{A262492A-A193-4B1F-4A99-1004F10899DE}"/>
              </a:ext>
            </a:extLst>
          </p:cNvPr>
          <p:cNvSpPr txBox="1"/>
          <p:nvPr/>
        </p:nvSpPr>
        <p:spPr>
          <a:xfrm>
            <a:off x="14672115" y="18811186"/>
            <a:ext cx="9817046" cy="523220"/>
          </a:xfrm>
          <a:prstGeom prst="rect">
            <a:avLst/>
          </a:prstGeom>
          <a:noFill/>
        </p:spPr>
        <p:txBody>
          <a:bodyPr wrap="none" rtlCol="0">
            <a:spAutoFit/>
          </a:bodyPr>
          <a:lstStyle/>
          <a:p>
            <a:r>
              <a:rPr lang="en-US" sz="2800" b="1" dirty="0"/>
              <a:t>Decoding of high/low reward state, and state-transition context</a:t>
            </a:r>
          </a:p>
        </p:txBody>
      </p:sp>
      <p:sp>
        <p:nvSpPr>
          <p:cNvPr id="37" name="TextBox 36">
            <a:extLst>
              <a:ext uri="{FF2B5EF4-FFF2-40B4-BE49-F238E27FC236}">
                <a16:creationId xmlns:a16="http://schemas.microsoft.com/office/drawing/2014/main" id="{F45E80FC-6447-CAF8-5360-5ABC68AB22E6}"/>
              </a:ext>
            </a:extLst>
          </p:cNvPr>
          <p:cNvSpPr txBox="1"/>
          <p:nvPr/>
        </p:nvSpPr>
        <p:spPr>
          <a:xfrm>
            <a:off x="14672115" y="27286585"/>
            <a:ext cx="10268965" cy="523220"/>
          </a:xfrm>
          <a:prstGeom prst="rect">
            <a:avLst/>
          </a:prstGeom>
          <a:noFill/>
        </p:spPr>
        <p:txBody>
          <a:bodyPr wrap="none" rtlCol="0">
            <a:spAutoFit/>
          </a:bodyPr>
          <a:lstStyle/>
          <a:p>
            <a:r>
              <a:rPr lang="en-US" sz="2800" b="1" dirty="0">
                <a:highlight>
                  <a:srgbClr val="FFFF00"/>
                </a:highlight>
              </a:rPr>
              <a:t>Network behavior during reversal (high/low-rewarding state flip) </a:t>
            </a:r>
          </a:p>
        </p:txBody>
      </p:sp>
      <p:pic>
        <p:nvPicPr>
          <p:cNvPr id="39" name="Picture 38">
            <a:extLst>
              <a:ext uri="{FF2B5EF4-FFF2-40B4-BE49-F238E27FC236}">
                <a16:creationId xmlns:a16="http://schemas.microsoft.com/office/drawing/2014/main" id="{84781445-6473-22EB-DF75-E3341D45D7DF}"/>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8953035" y="27754994"/>
            <a:ext cx="4114800" cy="4114800"/>
          </a:xfrm>
          <a:prstGeom prst="rect">
            <a:avLst/>
          </a:prstGeom>
        </p:spPr>
      </p:pic>
      <p:sp>
        <p:nvSpPr>
          <p:cNvPr id="40" name="TextBox 39">
            <a:extLst>
              <a:ext uri="{FF2B5EF4-FFF2-40B4-BE49-F238E27FC236}">
                <a16:creationId xmlns:a16="http://schemas.microsoft.com/office/drawing/2014/main" id="{03829729-B83A-BAEC-8C34-0AD769C7C9AD}"/>
              </a:ext>
            </a:extLst>
          </p:cNvPr>
          <p:cNvSpPr txBox="1"/>
          <p:nvPr/>
        </p:nvSpPr>
        <p:spPr>
          <a:xfrm>
            <a:off x="28962287" y="5483702"/>
            <a:ext cx="12438584" cy="523220"/>
          </a:xfrm>
          <a:prstGeom prst="rect">
            <a:avLst/>
          </a:prstGeom>
          <a:noFill/>
        </p:spPr>
        <p:txBody>
          <a:bodyPr wrap="square" rtlCol="0">
            <a:spAutoFit/>
          </a:bodyPr>
          <a:lstStyle/>
          <a:p>
            <a:r>
              <a:rPr lang="en-US" sz="2800" b="1" dirty="0"/>
              <a:t>Decoding of high/low reward state, and state-transition context during reversal</a:t>
            </a:r>
          </a:p>
        </p:txBody>
      </p:sp>
      <p:sp>
        <p:nvSpPr>
          <p:cNvPr id="41" name="TextBox 40">
            <a:extLst>
              <a:ext uri="{FF2B5EF4-FFF2-40B4-BE49-F238E27FC236}">
                <a16:creationId xmlns:a16="http://schemas.microsoft.com/office/drawing/2014/main" id="{D288B951-1D0F-5838-142D-B2BC7DF1A4BC}"/>
              </a:ext>
            </a:extLst>
          </p:cNvPr>
          <p:cNvSpPr txBox="1"/>
          <p:nvPr/>
        </p:nvSpPr>
        <p:spPr>
          <a:xfrm>
            <a:off x="28962287" y="12877800"/>
            <a:ext cx="8738157" cy="523220"/>
          </a:xfrm>
          <a:prstGeom prst="rect">
            <a:avLst/>
          </a:prstGeom>
          <a:noFill/>
        </p:spPr>
        <p:txBody>
          <a:bodyPr wrap="square" rtlCol="0">
            <a:spAutoFit/>
          </a:bodyPr>
          <a:lstStyle/>
          <a:p>
            <a:r>
              <a:rPr lang="en-US" sz="2800" b="1" dirty="0">
                <a:highlight>
                  <a:srgbClr val="FFFF00"/>
                </a:highlight>
              </a:rPr>
              <a:t>Population dynamics reflects model certainty</a:t>
            </a:r>
          </a:p>
        </p:txBody>
      </p:sp>
      <p:pic>
        <p:nvPicPr>
          <p:cNvPr id="48" name="Picture 47">
            <a:extLst>
              <a:ext uri="{FF2B5EF4-FFF2-40B4-BE49-F238E27FC236}">
                <a16:creationId xmlns:a16="http://schemas.microsoft.com/office/drawing/2014/main" id="{299405BF-35D5-081E-1765-85F3A4268B14}"/>
              </a:ext>
            </a:extLst>
          </p:cNvPr>
          <p:cNvPicPr>
            <a:picLocks noChangeAspect="1"/>
          </p:cNvPicPr>
          <p:nvPr/>
        </p:nvPicPr>
        <p:blipFill>
          <a:blip r:embed="rId18" cstate="print">
            <a:extLst>
              <a:ext uri="{28A0092B-C50C-407E-A947-70E740481C1C}">
                <a14:useLocalDpi xmlns:a14="http://schemas.microsoft.com/office/drawing/2010/main" val="0"/>
              </a:ext>
            </a:extLst>
          </a:blip>
          <a:srcRect/>
          <a:stretch/>
        </p:blipFill>
        <p:spPr>
          <a:xfrm>
            <a:off x="36014591" y="17248472"/>
            <a:ext cx="7649449" cy="4571999"/>
          </a:xfrm>
          <a:prstGeom prst="rect">
            <a:avLst/>
          </a:prstGeom>
        </p:spPr>
      </p:pic>
      <p:pic>
        <p:nvPicPr>
          <p:cNvPr id="54" name="Picture 53">
            <a:extLst>
              <a:ext uri="{FF2B5EF4-FFF2-40B4-BE49-F238E27FC236}">
                <a16:creationId xmlns:a16="http://schemas.microsoft.com/office/drawing/2014/main" id="{9E6129D2-563F-50D4-7309-9EB68C2AFEBF}"/>
              </a:ext>
            </a:extLst>
          </p:cNvPr>
          <p:cNvPicPr>
            <a:picLocks noChangeAspect="1"/>
          </p:cNvPicPr>
          <p:nvPr/>
        </p:nvPicPr>
        <p:blipFill>
          <a:blip r:embed="rId19"/>
          <a:stretch>
            <a:fillRect/>
          </a:stretch>
        </p:blipFill>
        <p:spPr>
          <a:xfrm>
            <a:off x="28917041" y="17221200"/>
            <a:ext cx="7052923" cy="4901184"/>
          </a:xfrm>
          <a:prstGeom prst="rect">
            <a:avLst/>
          </a:prstGeom>
        </p:spPr>
      </p:pic>
      <p:sp>
        <p:nvSpPr>
          <p:cNvPr id="57" name="TextBox 56">
            <a:extLst>
              <a:ext uri="{FF2B5EF4-FFF2-40B4-BE49-F238E27FC236}">
                <a16:creationId xmlns:a16="http://schemas.microsoft.com/office/drawing/2014/main" id="{B4995C19-8149-F3D3-DAF8-0CF812ED9502}"/>
              </a:ext>
            </a:extLst>
          </p:cNvPr>
          <p:cNvSpPr txBox="1"/>
          <p:nvPr/>
        </p:nvSpPr>
        <p:spPr>
          <a:xfrm>
            <a:off x="29076806" y="22000524"/>
            <a:ext cx="14255735" cy="1569660"/>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Fig.8. (A) - (E) Low-dimensional trajectories of mean population network activity during reversal, in different common transition conditions. (F) – (J) Energy landscape along the coding dimension of state-transition context (</a:t>
            </a:r>
            <a:r>
              <a:rPr kumimoji="1" lang="en-US" altLang="zh-CN" sz="2400" dirty="0" err="1">
                <a:latin typeface="Times New Roman" panose="02020603050405020304" pitchFamily="18" charset="0"/>
                <a:cs typeface="Times New Roman" panose="02020603050405020304" pitchFamily="18" charset="0"/>
              </a:rPr>
              <a:t>ips</a:t>
            </a:r>
            <a:r>
              <a:rPr kumimoji="1" lang="en-US" altLang="zh-CN" sz="2400" dirty="0">
                <a:latin typeface="Times New Roman" panose="02020603050405020304" pitchFamily="18" charset="0"/>
                <a:cs typeface="Times New Roman" panose="02020603050405020304" pitchFamily="18" charset="0"/>
              </a:rPr>
              <a:t> vs con). (K) Energy landscape at trial number 20. </a:t>
            </a:r>
            <a:endParaRPr kumimoji="1" lang="zh-CN" altLang="en-US" sz="2400" dirty="0">
              <a:latin typeface="Times New Roman" panose="02020603050405020304" pitchFamily="18" charset="0"/>
              <a:cs typeface="Times New Roman" panose="02020603050405020304" pitchFamily="18" charset="0"/>
            </a:endParaRPr>
          </a:p>
          <a:p>
            <a:endParaRPr lang="en-US" sz="2400" dirty="0"/>
          </a:p>
        </p:txBody>
      </p:sp>
      <p:sp>
        <p:nvSpPr>
          <p:cNvPr id="58" name="TextBox 57">
            <a:extLst>
              <a:ext uri="{FF2B5EF4-FFF2-40B4-BE49-F238E27FC236}">
                <a16:creationId xmlns:a16="http://schemas.microsoft.com/office/drawing/2014/main" id="{550C4EC7-599B-4973-01B2-4A298664E6AB}"/>
              </a:ext>
            </a:extLst>
          </p:cNvPr>
          <p:cNvSpPr txBox="1"/>
          <p:nvPr/>
        </p:nvSpPr>
        <p:spPr>
          <a:xfrm>
            <a:off x="28962287" y="13336012"/>
            <a:ext cx="14255735" cy="2308324"/>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We examined population network activity in the state space spanned by the activity of individual units. Principal component analysis was carried out to reduce the dimensionality. The low-dimensional population trajectory during reversal were visualized for different common transition (Fig.8 A-E) and ambiguity (Fig. 9 A-E) conditions. Crucially, population activities in ipsilateral transition context (when p(S1|L) &gt; 0.5) and contralateral transition context (when p(S2|L) &gt; 0.5) occupied different subspace. Presumably, model-based RL was carried out when activity enter one of the two state transition context zones. </a:t>
            </a:r>
          </a:p>
        </p:txBody>
      </p:sp>
      <p:sp>
        <p:nvSpPr>
          <p:cNvPr id="60" name="TextBox 59">
            <a:extLst>
              <a:ext uri="{FF2B5EF4-FFF2-40B4-BE49-F238E27FC236}">
                <a16:creationId xmlns:a16="http://schemas.microsoft.com/office/drawing/2014/main" id="{D96BFE1C-0B31-55B5-1142-BC5DC98DCE0F}"/>
              </a:ext>
            </a:extLst>
          </p:cNvPr>
          <p:cNvSpPr txBox="1"/>
          <p:nvPr/>
        </p:nvSpPr>
        <p:spPr>
          <a:xfrm>
            <a:off x="28981742" y="15544800"/>
            <a:ext cx="14255735" cy="1569660"/>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Support vector machine was used to define the dimension that best separates ipsilateral vs contralateral transition context. Energy landscapes were constructed in this dimension. We found that energy landscapes were shallower when state transition was uncertain (Fig. 8 F-K), or when ambiguity was high (Fig. 9 F-K). The depth of the basins reflect </a:t>
            </a:r>
            <a:r>
              <a:rPr kumimoji="1" lang="en-US" altLang="zh-CN" sz="2400" dirty="0">
                <a:highlight>
                  <a:srgbClr val="FFFF00"/>
                </a:highlight>
                <a:latin typeface="Times New Roman" panose="02020603050405020304" pitchFamily="18" charset="0"/>
                <a:cs typeface="Times New Roman" panose="02020603050405020304" pitchFamily="18" charset="0"/>
              </a:rPr>
              <a:t>model certainty </a:t>
            </a:r>
            <a:r>
              <a:rPr kumimoji="1" lang="en-US" altLang="zh-CN" sz="2400" dirty="0">
                <a:latin typeface="Times New Roman" panose="02020603050405020304" pitchFamily="18" charset="0"/>
                <a:cs typeface="Times New Roman" panose="02020603050405020304" pitchFamily="18" charset="0"/>
              </a:rPr>
              <a:t>and provides an explanation for the arbitration process.</a:t>
            </a:r>
            <a:endParaRPr kumimoji="1" lang="zh-CN" altLang="en-US" sz="2400" dirty="0">
              <a:latin typeface="Times New Roman" panose="02020603050405020304" pitchFamily="18" charset="0"/>
              <a:cs typeface="Times New Roman" panose="02020603050405020304" pitchFamily="18" charset="0"/>
            </a:endParaRPr>
          </a:p>
        </p:txBody>
      </p:sp>
      <p:pic>
        <p:nvPicPr>
          <p:cNvPr id="1026" name="Picture 2" descr="highstate, &#10;1.0 &#10;0.9 &#10;0.8 &#10;00.7 &#10;0 0.6 &#10;0.5 &#10;100 &#10;trial &#10;p(common) &#10;200 &#10;number &#10;300 ">
            <a:extLst>
              <a:ext uri="{FF2B5EF4-FFF2-40B4-BE49-F238E27FC236}">
                <a16:creationId xmlns:a16="http://schemas.microsoft.com/office/drawing/2014/main" id="{224A2BD4-BEB0-5774-6C9F-8E48710FAEE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584124" y="19663640"/>
            <a:ext cx="3294134" cy="304259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ntropy highstate, p(common) &#10;0.7 &#10;b 0.6 &#10;0.5 &#10;0.4 &#10;c 0.3 &#10;0.2 &#10;100 &#10;trial &#10;200 &#10;number &#10;300 ">
            <a:extLst>
              <a:ext uri="{FF2B5EF4-FFF2-40B4-BE49-F238E27FC236}">
                <a16:creationId xmlns:a16="http://schemas.microsoft.com/office/drawing/2014/main" id="{6EA84CF6-31B8-64A9-A13F-96FEA856A1A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911867" y="19702270"/>
            <a:ext cx="3337542" cy="292737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5A68644-D774-2E3A-0F9C-2D5D5A55A2D8}"/>
              </a:ext>
            </a:extLst>
          </p:cNvPr>
          <p:cNvPicPr>
            <a:picLocks noChangeAspect="1"/>
          </p:cNvPicPr>
          <p:nvPr/>
        </p:nvPicPr>
        <p:blipFill>
          <a:blip r:embed="rId22"/>
          <a:stretch>
            <a:fillRect/>
          </a:stretch>
        </p:blipFill>
        <p:spPr>
          <a:xfrm>
            <a:off x="14571982" y="22871735"/>
            <a:ext cx="3215273" cy="2689000"/>
          </a:xfrm>
          <a:prstGeom prst="rect">
            <a:avLst/>
          </a:prstGeom>
        </p:spPr>
      </p:pic>
      <p:pic>
        <p:nvPicPr>
          <p:cNvPr id="12" name="图片 11">
            <a:extLst>
              <a:ext uri="{FF2B5EF4-FFF2-40B4-BE49-F238E27FC236}">
                <a16:creationId xmlns:a16="http://schemas.microsoft.com/office/drawing/2014/main" id="{5359BA15-AE2B-5189-FAE9-FA96F26CA775}"/>
              </a:ext>
            </a:extLst>
          </p:cNvPr>
          <p:cNvPicPr>
            <a:picLocks noChangeAspect="1"/>
          </p:cNvPicPr>
          <p:nvPr/>
        </p:nvPicPr>
        <p:blipFill>
          <a:blip r:embed="rId23"/>
          <a:stretch>
            <a:fillRect/>
          </a:stretch>
        </p:blipFill>
        <p:spPr>
          <a:xfrm>
            <a:off x="17761176" y="22919412"/>
            <a:ext cx="3386468" cy="2625029"/>
          </a:xfrm>
          <a:prstGeom prst="rect">
            <a:avLst/>
          </a:prstGeom>
        </p:spPr>
      </p:pic>
      <p:pic>
        <p:nvPicPr>
          <p:cNvPr id="14" name="图片 13">
            <a:extLst>
              <a:ext uri="{FF2B5EF4-FFF2-40B4-BE49-F238E27FC236}">
                <a16:creationId xmlns:a16="http://schemas.microsoft.com/office/drawing/2014/main" id="{225F4242-C4E2-829B-2E68-055AF86DB421}"/>
              </a:ext>
            </a:extLst>
          </p:cNvPr>
          <p:cNvPicPr>
            <a:picLocks noChangeAspect="1"/>
          </p:cNvPicPr>
          <p:nvPr/>
        </p:nvPicPr>
        <p:blipFill>
          <a:blip r:embed="rId24"/>
          <a:stretch>
            <a:fillRect/>
          </a:stretch>
        </p:blipFill>
        <p:spPr>
          <a:xfrm>
            <a:off x="21259683" y="19461281"/>
            <a:ext cx="3313765" cy="3213067"/>
          </a:xfrm>
          <a:prstGeom prst="rect">
            <a:avLst/>
          </a:prstGeom>
        </p:spPr>
      </p:pic>
      <p:pic>
        <p:nvPicPr>
          <p:cNvPr id="16" name="图片 15">
            <a:extLst>
              <a:ext uri="{FF2B5EF4-FFF2-40B4-BE49-F238E27FC236}">
                <a16:creationId xmlns:a16="http://schemas.microsoft.com/office/drawing/2014/main" id="{9ABCC139-8B28-318C-9D48-D033FFF874DF}"/>
              </a:ext>
            </a:extLst>
          </p:cNvPr>
          <p:cNvPicPr>
            <a:picLocks noChangeAspect="1"/>
          </p:cNvPicPr>
          <p:nvPr/>
        </p:nvPicPr>
        <p:blipFill>
          <a:blip r:embed="rId25"/>
          <a:stretch>
            <a:fillRect/>
          </a:stretch>
        </p:blipFill>
        <p:spPr>
          <a:xfrm>
            <a:off x="24618075" y="19462480"/>
            <a:ext cx="3153726" cy="3243758"/>
          </a:xfrm>
          <a:prstGeom prst="rect">
            <a:avLst/>
          </a:prstGeom>
        </p:spPr>
      </p:pic>
      <p:pic>
        <p:nvPicPr>
          <p:cNvPr id="24" name="图片 23">
            <a:extLst>
              <a:ext uri="{FF2B5EF4-FFF2-40B4-BE49-F238E27FC236}">
                <a16:creationId xmlns:a16="http://schemas.microsoft.com/office/drawing/2014/main" id="{1FE746B3-F833-F34D-E570-143BFCF65367}"/>
              </a:ext>
            </a:extLst>
          </p:cNvPr>
          <p:cNvPicPr>
            <a:picLocks noChangeAspect="1"/>
          </p:cNvPicPr>
          <p:nvPr/>
        </p:nvPicPr>
        <p:blipFill>
          <a:blip r:embed="rId26"/>
          <a:stretch>
            <a:fillRect/>
          </a:stretch>
        </p:blipFill>
        <p:spPr>
          <a:xfrm>
            <a:off x="21204497" y="22899727"/>
            <a:ext cx="3214990" cy="2610831"/>
          </a:xfrm>
          <a:prstGeom prst="rect">
            <a:avLst/>
          </a:prstGeom>
        </p:spPr>
      </p:pic>
      <p:pic>
        <p:nvPicPr>
          <p:cNvPr id="29" name="图片 28">
            <a:extLst>
              <a:ext uri="{FF2B5EF4-FFF2-40B4-BE49-F238E27FC236}">
                <a16:creationId xmlns:a16="http://schemas.microsoft.com/office/drawing/2014/main" id="{2BA2799C-48E7-88BC-5BFD-03D63DBEE476}"/>
              </a:ext>
            </a:extLst>
          </p:cNvPr>
          <p:cNvPicPr>
            <a:picLocks noChangeAspect="1"/>
          </p:cNvPicPr>
          <p:nvPr/>
        </p:nvPicPr>
        <p:blipFill>
          <a:blip r:embed="rId27"/>
          <a:stretch>
            <a:fillRect/>
          </a:stretch>
        </p:blipFill>
        <p:spPr>
          <a:xfrm>
            <a:off x="24535143" y="22991624"/>
            <a:ext cx="3214990" cy="2610831"/>
          </a:xfrm>
          <a:prstGeom prst="rect">
            <a:avLst/>
          </a:prstGeom>
        </p:spPr>
      </p:pic>
      <p:pic>
        <p:nvPicPr>
          <p:cNvPr id="31" name="图片 30">
            <a:extLst>
              <a:ext uri="{FF2B5EF4-FFF2-40B4-BE49-F238E27FC236}">
                <a16:creationId xmlns:a16="http://schemas.microsoft.com/office/drawing/2014/main" id="{F1C3F9CF-82C4-55CC-13DD-70FE6FEB8CF9}"/>
              </a:ext>
            </a:extLst>
          </p:cNvPr>
          <p:cNvPicPr>
            <a:picLocks noChangeAspect="1"/>
          </p:cNvPicPr>
          <p:nvPr/>
        </p:nvPicPr>
        <p:blipFill>
          <a:blip r:embed="rId28"/>
          <a:stretch>
            <a:fillRect/>
          </a:stretch>
        </p:blipFill>
        <p:spPr>
          <a:xfrm>
            <a:off x="28784762" y="5968620"/>
            <a:ext cx="3280692" cy="2812639"/>
          </a:xfrm>
          <a:prstGeom prst="rect">
            <a:avLst/>
          </a:prstGeom>
        </p:spPr>
      </p:pic>
      <p:pic>
        <p:nvPicPr>
          <p:cNvPr id="38" name="图片 37">
            <a:extLst>
              <a:ext uri="{FF2B5EF4-FFF2-40B4-BE49-F238E27FC236}">
                <a16:creationId xmlns:a16="http://schemas.microsoft.com/office/drawing/2014/main" id="{23DB3672-9E50-0E62-D529-E336C8CFAA42}"/>
              </a:ext>
            </a:extLst>
          </p:cNvPr>
          <p:cNvPicPr>
            <a:picLocks noChangeAspect="1"/>
          </p:cNvPicPr>
          <p:nvPr/>
        </p:nvPicPr>
        <p:blipFill>
          <a:blip r:embed="rId29"/>
          <a:stretch>
            <a:fillRect/>
          </a:stretch>
        </p:blipFill>
        <p:spPr>
          <a:xfrm>
            <a:off x="32065454" y="5968363"/>
            <a:ext cx="3549727" cy="2725102"/>
          </a:xfrm>
          <a:prstGeom prst="rect">
            <a:avLst/>
          </a:prstGeom>
        </p:spPr>
      </p:pic>
      <p:pic>
        <p:nvPicPr>
          <p:cNvPr id="42" name="图片 41">
            <a:extLst>
              <a:ext uri="{FF2B5EF4-FFF2-40B4-BE49-F238E27FC236}">
                <a16:creationId xmlns:a16="http://schemas.microsoft.com/office/drawing/2014/main" id="{001A2683-5DB8-B7A1-4F63-7BAD533B2498}"/>
              </a:ext>
            </a:extLst>
          </p:cNvPr>
          <p:cNvPicPr>
            <a:picLocks noChangeAspect="1"/>
          </p:cNvPicPr>
          <p:nvPr/>
        </p:nvPicPr>
        <p:blipFill>
          <a:blip r:embed="rId26"/>
          <a:stretch>
            <a:fillRect/>
          </a:stretch>
        </p:blipFill>
        <p:spPr>
          <a:xfrm>
            <a:off x="35592159" y="5922284"/>
            <a:ext cx="3280017" cy="2805538"/>
          </a:xfrm>
          <a:prstGeom prst="rect">
            <a:avLst/>
          </a:prstGeom>
        </p:spPr>
      </p:pic>
      <p:sp>
        <p:nvSpPr>
          <p:cNvPr id="44" name="文本框 43">
            <a:extLst>
              <a:ext uri="{FF2B5EF4-FFF2-40B4-BE49-F238E27FC236}">
                <a16:creationId xmlns:a16="http://schemas.microsoft.com/office/drawing/2014/main" id="{1715F50D-923E-045D-B00B-70763A561407}"/>
              </a:ext>
            </a:extLst>
          </p:cNvPr>
          <p:cNvSpPr txBox="1"/>
          <p:nvPr/>
        </p:nvSpPr>
        <p:spPr>
          <a:xfrm>
            <a:off x="14461120" y="19332938"/>
            <a:ext cx="441146" cy="369332"/>
          </a:xfrm>
          <a:prstGeom prst="rect">
            <a:avLst/>
          </a:prstGeom>
          <a:noFill/>
        </p:spPr>
        <p:txBody>
          <a:bodyPr wrap="none" rtlCol="0">
            <a:spAutoFit/>
          </a:bodyPr>
          <a:lstStyle/>
          <a:p>
            <a:r>
              <a:rPr kumimoji="1" lang="en-US" altLang="zh-CN" sz="1800" dirty="0"/>
              <a:t>(a)</a:t>
            </a:r>
            <a:endParaRPr kumimoji="1" lang="zh-CN" altLang="en-US" sz="1800" dirty="0"/>
          </a:p>
        </p:txBody>
      </p:sp>
      <p:sp>
        <p:nvSpPr>
          <p:cNvPr id="45" name="文本框 44">
            <a:extLst>
              <a:ext uri="{FF2B5EF4-FFF2-40B4-BE49-F238E27FC236}">
                <a16:creationId xmlns:a16="http://schemas.microsoft.com/office/drawing/2014/main" id="{D6AA4838-F601-4F38-4F35-081CD3F9530F}"/>
              </a:ext>
            </a:extLst>
          </p:cNvPr>
          <p:cNvSpPr txBox="1"/>
          <p:nvPr/>
        </p:nvSpPr>
        <p:spPr>
          <a:xfrm>
            <a:off x="17754474" y="19380995"/>
            <a:ext cx="453970" cy="369332"/>
          </a:xfrm>
          <a:prstGeom prst="rect">
            <a:avLst/>
          </a:prstGeom>
          <a:noFill/>
        </p:spPr>
        <p:txBody>
          <a:bodyPr wrap="none" rtlCol="0">
            <a:spAutoFit/>
          </a:bodyPr>
          <a:lstStyle/>
          <a:p>
            <a:r>
              <a:rPr kumimoji="1" lang="en-US" altLang="zh-CN" sz="1800" dirty="0"/>
              <a:t>(b)</a:t>
            </a:r>
            <a:endParaRPr kumimoji="1" lang="zh-CN" altLang="en-US" sz="1800" dirty="0"/>
          </a:p>
        </p:txBody>
      </p:sp>
      <p:sp>
        <p:nvSpPr>
          <p:cNvPr id="46" name="文本框 45">
            <a:extLst>
              <a:ext uri="{FF2B5EF4-FFF2-40B4-BE49-F238E27FC236}">
                <a16:creationId xmlns:a16="http://schemas.microsoft.com/office/drawing/2014/main" id="{621A76A8-CAA3-04A5-6C9E-A21E0E82DB51}"/>
              </a:ext>
            </a:extLst>
          </p:cNvPr>
          <p:cNvSpPr txBox="1"/>
          <p:nvPr/>
        </p:nvSpPr>
        <p:spPr>
          <a:xfrm>
            <a:off x="14424363" y="22550080"/>
            <a:ext cx="441146" cy="369332"/>
          </a:xfrm>
          <a:prstGeom prst="rect">
            <a:avLst/>
          </a:prstGeom>
          <a:noFill/>
        </p:spPr>
        <p:txBody>
          <a:bodyPr wrap="none" rtlCol="0">
            <a:spAutoFit/>
          </a:bodyPr>
          <a:lstStyle/>
          <a:p>
            <a:r>
              <a:rPr kumimoji="1" lang="en-US" altLang="zh-CN" sz="1800" dirty="0"/>
              <a:t>(c)</a:t>
            </a:r>
            <a:endParaRPr kumimoji="1" lang="zh-CN" altLang="en-US" sz="1800" dirty="0"/>
          </a:p>
        </p:txBody>
      </p:sp>
      <p:sp>
        <p:nvSpPr>
          <p:cNvPr id="47" name="文本框 46">
            <a:extLst>
              <a:ext uri="{FF2B5EF4-FFF2-40B4-BE49-F238E27FC236}">
                <a16:creationId xmlns:a16="http://schemas.microsoft.com/office/drawing/2014/main" id="{991CA529-FFCD-07A3-6049-46D982B958BF}"/>
              </a:ext>
            </a:extLst>
          </p:cNvPr>
          <p:cNvSpPr txBox="1"/>
          <p:nvPr/>
        </p:nvSpPr>
        <p:spPr>
          <a:xfrm>
            <a:off x="17687558" y="22566078"/>
            <a:ext cx="453970" cy="369332"/>
          </a:xfrm>
          <a:prstGeom prst="rect">
            <a:avLst/>
          </a:prstGeom>
          <a:noFill/>
        </p:spPr>
        <p:txBody>
          <a:bodyPr wrap="none" rtlCol="0">
            <a:spAutoFit/>
          </a:bodyPr>
          <a:lstStyle/>
          <a:p>
            <a:r>
              <a:rPr kumimoji="1" lang="en-US" altLang="zh-CN" sz="1800" dirty="0"/>
              <a:t>(d)</a:t>
            </a:r>
            <a:endParaRPr kumimoji="1" lang="zh-CN" altLang="en-US" sz="1800" dirty="0"/>
          </a:p>
        </p:txBody>
      </p:sp>
      <p:sp>
        <p:nvSpPr>
          <p:cNvPr id="49" name="文本框 48">
            <a:extLst>
              <a:ext uri="{FF2B5EF4-FFF2-40B4-BE49-F238E27FC236}">
                <a16:creationId xmlns:a16="http://schemas.microsoft.com/office/drawing/2014/main" id="{95C48ACD-F4E3-37BE-0F7E-E3CB3B806A5B}"/>
              </a:ext>
            </a:extLst>
          </p:cNvPr>
          <p:cNvSpPr txBox="1"/>
          <p:nvPr/>
        </p:nvSpPr>
        <p:spPr>
          <a:xfrm>
            <a:off x="21096950" y="19332938"/>
            <a:ext cx="441146" cy="369332"/>
          </a:xfrm>
          <a:prstGeom prst="rect">
            <a:avLst/>
          </a:prstGeom>
          <a:noFill/>
        </p:spPr>
        <p:txBody>
          <a:bodyPr wrap="none" rtlCol="0">
            <a:spAutoFit/>
          </a:bodyPr>
          <a:lstStyle/>
          <a:p>
            <a:r>
              <a:rPr kumimoji="1" lang="en-US" altLang="zh-CN" sz="1800" dirty="0"/>
              <a:t>(e)</a:t>
            </a:r>
            <a:endParaRPr kumimoji="1" lang="zh-CN" altLang="en-US" sz="1800" dirty="0"/>
          </a:p>
        </p:txBody>
      </p:sp>
      <p:sp>
        <p:nvSpPr>
          <p:cNvPr id="51" name="文本框 50">
            <a:extLst>
              <a:ext uri="{FF2B5EF4-FFF2-40B4-BE49-F238E27FC236}">
                <a16:creationId xmlns:a16="http://schemas.microsoft.com/office/drawing/2014/main" id="{9BC2DAB3-A2BC-AD77-746A-42003F5F706A}"/>
              </a:ext>
            </a:extLst>
          </p:cNvPr>
          <p:cNvSpPr txBox="1"/>
          <p:nvPr/>
        </p:nvSpPr>
        <p:spPr>
          <a:xfrm>
            <a:off x="24538981" y="19342025"/>
            <a:ext cx="415498" cy="369332"/>
          </a:xfrm>
          <a:prstGeom prst="rect">
            <a:avLst/>
          </a:prstGeom>
          <a:noFill/>
        </p:spPr>
        <p:txBody>
          <a:bodyPr wrap="none" rtlCol="0">
            <a:spAutoFit/>
          </a:bodyPr>
          <a:lstStyle/>
          <a:p>
            <a:r>
              <a:rPr kumimoji="1" lang="en-US" altLang="zh-CN" sz="1800" dirty="0"/>
              <a:t>(f)</a:t>
            </a:r>
            <a:endParaRPr kumimoji="1" lang="zh-CN" altLang="en-US" sz="1800" dirty="0"/>
          </a:p>
        </p:txBody>
      </p:sp>
      <p:sp>
        <p:nvSpPr>
          <p:cNvPr id="53" name="文本框 52">
            <a:extLst>
              <a:ext uri="{FF2B5EF4-FFF2-40B4-BE49-F238E27FC236}">
                <a16:creationId xmlns:a16="http://schemas.microsoft.com/office/drawing/2014/main" id="{BB9B78D1-D01C-B46F-0869-44777DBC8ADA}"/>
              </a:ext>
            </a:extLst>
          </p:cNvPr>
          <p:cNvSpPr txBox="1"/>
          <p:nvPr/>
        </p:nvSpPr>
        <p:spPr>
          <a:xfrm>
            <a:off x="20992041" y="22564497"/>
            <a:ext cx="453970" cy="369332"/>
          </a:xfrm>
          <a:prstGeom prst="rect">
            <a:avLst/>
          </a:prstGeom>
          <a:noFill/>
        </p:spPr>
        <p:txBody>
          <a:bodyPr wrap="none" rtlCol="0">
            <a:spAutoFit/>
          </a:bodyPr>
          <a:lstStyle/>
          <a:p>
            <a:r>
              <a:rPr kumimoji="1" lang="en-US" altLang="zh-CN" sz="1800" dirty="0"/>
              <a:t>(g)</a:t>
            </a:r>
            <a:endParaRPr kumimoji="1" lang="zh-CN" altLang="en-US" sz="1800" dirty="0"/>
          </a:p>
        </p:txBody>
      </p:sp>
      <p:sp>
        <p:nvSpPr>
          <p:cNvPr id="55" name="文本框 54">
            <a:extLst>
              <a:ext uri="{FF2B5EF4-FFF2-40B4-BE49-F238E27FC236}">
                <a16:creationId xmlns:a16="http://schemas.microsoft.com/office/drawing/2014/main" id="{BF85AD29-0C10-1DB6-D58D-620D702ED6DD}"/>
              </a:ext>
            </a:extLst>
          </p:cNvPr>
          <p:cNvSpPr txBox="1"/>
          <p:nvPr/>
        </p:nvSpPr>
        <p:spPr>
          <a:xfrm>
            <a:off x="24336838" y="22562166"/>
            <a:ext cx="453970" cy="369332"/>
          </a:xfrm>
          <a:prstGeom prst="rect">
            <a:avLst/>
          </a:prstGeom>
          <a:noFill/>
        </p:spPr>
        <p:txBody>
          <a:bodyPr wrap="none" rtlCol="0">
            <a:spAutoFit/>
          </a:bodyPr>
          <a:lstStyle/>
          <a:p>
            <a:r>
              <a:rPr kumimoji="1" lang="en-US" altLang="zh-CN" sz="1800" dirty="0"/>
              <a:t>(h)</a:t>
            </a:r>
            <a:endParaRPr kumimoji="1" lang="zh-CN" altLang="en-US" sz="1800" dirty="0"/>
          </a:p>
        </p:txBody>
      </p:sp>
      <p:pic>
        <p:nvPicPr>
          <p:cNvPr id="56" name="图片 55">
            <a:extLst>
              <a:ext uri="{FF2B5EF4-FFF2-40B4-BE49-F238E27FC236}">
                <a16:creationId xmlns:a16="http://schemas.microsoft.com/office/drawing/2014/main" id="{4952E52F-4BFF-9509-8D05-5FB5B8FC8C3A}"/>
              </a:ext>
            </a:extLst>
          </p:cNvPr>
          <p:cNvPicPr>
            <a:picLocks noChangeAspect="1"/>
          </p:cNvPicPr>
          <p:nvPr/>
        </p:nvPicPr>
        <p:blipFill>
          <a:blip r:embed="rId27"/>
          <a:stretch>
            <a:fillRect/>
          </a:stretch>
        </p:blipFill>
        <p:spPr>
          <a:xfrm>
            <a:off x="39052231" y="5949830"/>
            <a:ext cx="3162569" cy="2785350"/>
          </a:xfrm>
          <a:prstGeom prst="rect">
            <a:avLst/>
          </a:prstGeom>
        </p:spPr>
      </p:pic>
      <p:pic>
        <p:nvPicPr>
          <p:cNvPr id="59" name="图片 58">
            <a:extLst>
              <a:ext uri="{FF2B5EF4-FFF2-40B4-BE49-F238E27FC236}">
                <a16:creationId xmlns:a16="http://schemas.microsoft.com/office/drawing/2014/main" id="{65588402-B654-A8CF-D82F-6A5D24BDE3A7}"/>
              </a:ext>
            </a:extLst>
          </p:cNvPr>
          <p:cNvPicPr>
            <a:picLocks noChangeAspect="1"/>
          </p:cNvPicPr>
          <p:nvPr/>
        </p:nvPicPr>
        <p:blipFill>
          <a:blip r:embed="rId30"/>
          <a:stretch>
            <a:fillRect/>
          </a:stretch>
        </p:blipFill>
        <p:spPr>
          <a:xfrm>
            <a:off x="28750422" y="8728336"/>
            <a:ext cx="3385686" cy="2812639"/>
          </a:xfrm>
          <a:prstGeom prst="rect">
            <a:avLst/>
          </a:prstGeom>
        </p:spPr>
      </p:pic>
      <p:pic>
        <p:nvPicPr>
          <p:cNvPr id="61" name="图片 60">
            <a:extLst>
              <a:ext uri="{FF2B5EF4-FFF2-40B4-BE49-F238E27FC236}">
                <a16:creationId xmlns:a16="http://schemas.microsoft.com/office/drawing/2014/main" id="{9489CDFF-6EB3-ACB5-5DE0-AF26670235DA}"/>
              </a:ext>
            </a:extLst>
          </p:cNvPr>
          <p:cNvPicPr>
            <a:picLocks noChangeAspect="1"/>
          </p:cNvPicPr>
          <p:nvPr/>
        </p:nvPicPr>
        <p:blipFill>
          <a:blip r:embed="rId31"/>
          <a:stretch>
            <a:fillRect/>
          </a:stretch>
        </p:blipFill>
        <p:spPr>
          <a:xfrm>
            <a:off x="32140698" y="8728079"/>
            <a:ext cx="3522404" cy="2812639"/>
          </a:xfrm>
          <a:prstGeom prst="rect">
            <a:avLst/>
          </a:prstGeom>
        </p:spPr>
      </p:pic>
      <p:pic>
        <p:nvPicPr>
          <p:cNvPr id="62" name="图片 61">
            <a:extLst>
              <a:ext uri="{FF2B5EF4-FFF2-40B4-BE49-F238E27FC236}">
                <a16:creationId xmlns:a16="http://schemas.microsoft.com/office/drawing/2014/main" id="{7E680069-FF56-E9DD-3F07-12631BD3B765}"/>
              </a:ext>
            </a:extLst>
          </p:cNvPr>
          <p:cNvPicPr>
            <a:picLocks noChangeAspect="1"/>
          </p:cNvPicPr>
          <p:nvPr/>
        </p:nvPicPr>
        <p:blipFill>
          <a:blip r:embed="rId32"/>
          <a:stretch>
            <a:fillRect/>
          </a:stretch>
        </p:blipFill>
        <p:spPr>
          <a:xfrm>
            <a:off x="35615181" y="8735180"/>
            <a:ext cx="3451461" cy="2805538"/>
          </a:xfrm>
          <a:prstGeom prst="rect">
            <a:avLst/>
          </a:prstGeom>
        </p:spPr>
      </p:pic>
      <p:pic>
        <p:nvPicPr>
          <p:cNvPr id="63" name="图片 62">
            <a:extLst>
              <a:ext uri="{FF2B5EF4-FFF2-40B4-BE49-F238E27FC236}">
                <a16:creationId xmlns:a16="http://schemas.microsoft.com/office/drawing/2014/main" id="{775CA0C1-64D9-477B-CBD1-EC64D4C506A5}"/>
              </a:ext>
            </a:extLst>
          </p:cNvPr>
          <p:cNvPicPr>
            <a:picLocks noChangeAspect="1"/>
          </p:cNvPicPr>
          <p:nvPr/>
        </p:nvPicPr>
        <p:blipFill>
          <a:blip r:embed="rId33"/>
          <a:stretch>
            <a:fillRect/>
          </a:stretch>
        </p:blipFill>
        <p:spPr>
          <a:xfrm>
            <a:off x="39052231" y="8727822"/>
            <a:ext cx="3729105" cy="2812896"/>
          </a:xfrm>
          <a:prstGeom prst="rect">
            <a:avLst/>
          </a:prstGeom>
        </p:spPr>
      </p:pic>
      <p:pic>
        <p:nvPicPr>
          <p:cNvPr id="1028" name="图片 1027" descr="图片包含 文本&#10;&#10;描述已自动生成">
            <a:extLst>
              <a:ext uri="{FF2B5EF4-FFF2-40B4-BE49-F238E27FC236}">
                <a16:creationId xmlns:a16="http://schemas.microsoft.com/office/drawing/2014/main" id="{DCC951B6-2A65-BC90-4A09-A10188323F66}"/>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7756641" y="21042894"/>
            <a:ext cx="828901" cy="1229992"/>
          </a:xfrm>
          <a:prstGeom prst="rect">
            <a:avLst/>
          </a:prstGeom>
        </p:spPr>
      </p:pic>
      <p:pic>
        <p:nvPicPr>
          <p:cNvPr id="1029" name="图片 1028" descr="图片包含 文本&#10;&#10;描述已自动生成">
            <a:extLst>
              <a:ext uri="{FF2B5EF4-FFF2-40B4-BE49-F238E27FC236}">
                <a16:creationId xmlns:a16="http://schemas.microsoft.com/office/drawing/2014/main" id="{51AA5C67-E75E-19AC-1E4E-B31F102CA35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42271965" y="7189952"/>
            <a:ext cx="1022477" cy="1239305"/>
          </a:xfrm>
          <a:prstGeom prst="rect">
            <a:avLst/>
          </a:prstGeom>
        </p:spPr>
      </p:pic>
      <p:pic>
        <p:nvPicPr>
          <p:cNvPr id="1030" name="图片 1029" descr="图片包含 文本&#10;&#10;描述已自动生成">
            <a:extLst>
              <a:ext uri="{FF2B5EF4-FFF2-40B4-BE49-F238E27FC236}">
                <a16:creationId xmlns:a16="http://schemas.microsoft.com/office/drawing/2014/main" id="{5DB3770D-CC63-4B43-CB5F-1C3C83B74DD9}"/>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43268114" y="20633263"/>
            <a:ext cx="558659" cy="813324"/>
          </a:xfrm>
          <a:prstGeom prst="rect">
            <a:avLst/>
          </a:prstGeom>
        </p:spPr>
      </p:pic>
      <p:pic>
        <p:nvPicPr>
          <p:cNvPr id="1032" name="图片 1031" descr="文本&#10;&#10;中度可信度描述已自动生成">
            <a:extLst>
              <a:ext uri="{FF2B5EF4-FFF2-40B4-BE49-F238E27FC236}">
                <a16:creationId xmlns:a16="http://schemas.microsoft.com/office/drawing/2014/main" id="{1728B312-EA08-C5B2-DA9A-77BDB58CBBD4}"/>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7734870" y="23925869"/>
            <a:ext cx="1022476" cy="1371515"/>
          </a:xfrm>
          <a:prstGeom prst="rect">
            <a:avLst/>
          </a:prstGeom>
        </p:spPr>
      </p:pic>
      <p:pic>
        <p:nvPicPr>
          <p:cNvPr id="1033" name="图片 1032" descr="文本&#10;&#10;中度可信度描述已自动生成">
            <a:extLst>
              <a:ext uri="{FF2B5EF4-FFF2-40B4-BE49-F238E27FC236}">
                <a16:creationId xmlns:a16="http://schemas.microsoft.com/office/drawing/2014/main" id="{027F71A2-F0A8-5359-1DE9-42CB7815988F}"/>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2310065" y="9920455"/>
            <a:ext cx="1022476" cy="1239305"/>
          </a:xfrm>
          <a:prstGeom prst="rect">
            <a:avLst/>
          </a:prstGeom>
        </p:spPr>
      </p:pic>
      <p:pic>
        <p:nvPicPr>
          <p:cNvPr id="1034" name="图片 1033" descr="文本&#10;&#10;中度可信度描述已自动生成">
            <a:extLst>
              <a:ext uri="{FF2B5EF4-FFF2-40B4-BE49-F238E27FC236}">
                <a16:creationId xmlns:a16="http://schemas.microsoft.com/office/drawing/2014/main" id="{E14DFA9B-2CC2-7960-E219-03E008617151}"/>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3268114" y="26639233"/>
            <a:ext cx="558660" cy="968384"/>
          </a:xfrm>
          <a:prstGeom prst="rect">
            <a:avLst/>
          </a:prstGeom>
        </p:spPr>
      </p:pic>
      <p:pic>
        <p:nvPicPr>
          <p:cNvPr id="2" name="图片 1">
            <a:extLst>
              <a:ext uri="{FF2B5EF4-FFF2-40B4-BE49-F238E27FC236}">
                <a16:creationId xmlns:a16="http://schemas.microsoft.com/office/drawing/2014/main" id="{E6EEBBF1-2D39-AC31-B4F7-A5C8CA3AFDEC}"/>
              </a:ext>
            </a:extLst>
          </p:cNvPr>
          <p:cNvPicPr>
            <a:picLocks noChangeAspect="1"/>
          </p:cNvPicPr>
          <p:nvPr/>
        </p:nvPicPr>
        <p:blipFill>
          <a:blip r:embed="rId36"/>
          <a:stretch>
            <a:fillRect/>
          </a:stretch>
        </p:blipFill>
        <p:spPr>
          <a:xfrm>
            <a:off x="8307166" y="13061172"/>
            <a:ext cx="6034167" cy="7617600"/>
          </a:xfrm>
          <a:prstGeom prst="rect">
            <a:avLst/>
          </a:prstGeom>
        </p:spPr>
      </p:pic>
      <p:sp>
        <p:nvSpPr>
          <p:cNvPr id="4" name="文本框 3">
            <a:extLst>
              <a:ext uri="{FF2B5EF4-FFF2-40B4-BE49-F238E27FC236}">
                <a16:creationId xmlns:a16="http://schemas.microsoft.com/office/drawing/2014/main" id="{99754204-7E27-6E03-065D-EE07BD171A11}"/>
              </a:ext>
            </a:extLst>
          </p:cNvPr>
          <p:cNvSpPr txBox="1"/>
          <p:nvPr/>
        </p:nvSpPr>
        <p:spPr>
          <a:xfrm>
            <a:off x="7846565" y="12998901"/>
            <a:ext cx="441146" cy="369332"/>
          </a:xfrm>
          <a:prstGeom prst="rect">
            <a:avLst/>
          </a:prstGeom>
          <a:noFill/>
        </p:spPr>
        <p:txBody>
          <a:bodyPr wrap="none" rtlCol="0">
            <a:spAutoFit/>
          </a:bodyPr>
          <a:lstStyle/>
          <a:p>
            <a:r>
              <a:rPr kumimoji="1" lang="en-US" altLang="zh-CN" sz="1800" dirty="0"/>
              <a:t>(a)</a:t>
            </a:r>
            <a:endParaRPr kumimoji="1" lang="zh-CN" altLang="en-US" sz="1800" dirty="0"/>
          </a:p>
        </p:txBody>
      </p:sp>
      <p:sp>
        <p:nvSpPr>
          <p:cNvPr id="5" name="文本框 4">
            <a:extLst>
              <a:ext uri="{FF2B5EF4-FFF2-40B4-BE49-F238E27FC236}">
                <a16:creationId xmlns:a16="http://schemas.microsoft.com/office/drawing/2014/main" id="{64BA8E5B-0793-426F-30DF-15F42E6580FF}"/>
              </a:ext>
            </a:extLst>
          </p:cNvPr>
          <p:cNvSpPr txBox="1"/>
          <p:nvPr/>
        </p:nvSpPr>
        <p:spPr>
          <a:xfrm>
            <a:off x="8047320" y="18502872"/>
            <a:ext cx="453970" cy="369332"/>
          </a:xfrm>
          <a:prstGeom prst="rect">
            <a:avLst/>
          </a:prstGeom>
          <a:noFill/>
        </p:spPr>
        <p:txBody>
          <a:bodyPr wrap="none" rtlCol="0">
            <a:spAutoFit/>
          </a:bodyPr>
          <a:lstStyle/>
          <a:p>
            <a:r>
              <a:rPr kumimoji="1" lang="en-US" altLang="zh-CN" sz="1800" dirty="0"/>
              <a:t>(b)</a:t>
            </a:r>
            <a:endParaRPr kumimoji="1" lang="zh-CN" altLang="en-US" sz="1800" dirty="0"/>
          </a:p>
        </p:txBody>
      </p:sp>
      <p:pic>
        <p:nvPicPr>
          <p:cNvPr id="1043" name="图片 1042" descr="图表, 折线图&#10;&#10;描述已自动生成">
            <a:extLst>
              <a:ext uri="{FF2B5EF4-FFF2-40B4-BE49-F238E27FC236}">
                <a16:creationId xmlns:a16="http://schemas.microsoft.com/office/drawing/2014/main" id="{53BAA82F-97E1-53B9-38BE-35D3AF08A24B}"/>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4965022" y="6142247"/>
            <a:ext cx="8535748" cy="38183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7428</TotalTime>
  <Words>1804</Words>
  <Application>Microsoft Macintosh PowerPoint</Application>
  <PresentationFormat>自定义</PresentationFormat>
  <Paragraphs>66</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Cambria Math</vt:lpstr>
      <vt:lpstr>Times New Roman</vt:lpstr>
      <vt:lpstr>Office Theme</vt:lpstr>
      <vt:lpstr>The role of state-transition certainty in the arbitration between model-based and model-free reinforcement learning Jiachen Liu1 and Siyu Wang2 1Neuroscience and Cognitive Science, University of Maryland, College Park 2National Institute of Mental Health, NIH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Jiachen Liu</cp:lastModifiedBy>
  <cp:revision>308</cp:revision>
  <dcterms:created xsi:type="dcterms:W3CDTF">2013-01-28T22:40:39Z</dcterms:created>
  <dcterms:modified xsi:type="dcterms:W3CDTF">2023-05-22T01:59:14Z</dcterms:modified>
</cp:coreProperties>
</file>