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71" r:id="rId3"/>
    <p:sldId id="269" r:id="rId4"/>
    <p:sldId id="261" r:id="rId5"/>
    <p:sldId id="263" r:id="rId6"/>
    <p:sldId id="262" r:id="rId7"/>
    <p:sldId id="258" r:id="rId8"/>
    <p:sldId id="270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 autoAdjust="0"/>
    <p:restoredTop sz="76240" autoAdjust="0"/>
  </p:normalViewPr>
  <p:slideViewPr>
    <p:cSldViewPr snapToGrid="0" snapToObjects="1">
      <p:cViewPr varScale="1">
        <p:scale>
          <a:sx n="80" d="100"/>
          <a:sy n="8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</a:t>
            </a:r>
            <a:r>
              <a:rPr lang="en-US" dirty="0"/>
              <a:t>: Time line of the rat and human experiments.</a:t>
            </a:r>
            <a:r>
              <a:rPr lang="en-US" baseline="0" dirty="0"/>
              <a:t> A: rats were trained to start each trial by reaching the home base (HB, no reward). They were then given one guided trial (Trial 1, one blinking light, here 1 drop). Subsequent trials consisted in 2 simultaneously blinking lights. The end of a game was signaled by a sweeping tone and a change of home base (and horizon).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10. Model estimates in free vs guided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11:  Results from the random reward control (rat only).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Within-version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Timeline of the human experiment: </a:t>
            </a:r>
            <a:r>
              <a:rPr lang="en-US" baseline="0" dirty="0"/>
              <a:t>Human subjects were presented with a 2-armed bandit display of known horizon (here horizon 2). They were guided to the first bandit and obtained a visible reward (here 3 points). Subsequent trials consisted in simultaneously colored squares.</a:t>
            </a:r>
            <a:endParaRPr lang="en-US" dirty="0"/>
          </a:p>
          <a:p>
            <a:pPr marL="228600" indent="-228600">
              <a:buAutoNum type="alphaUcPeriod"/>
            </a:pPr>
            <a:r>
              <a:rPr lang="en-US" dirty="0"/>
              <a:t>Scheme of horizon conditions: H = 1, 2, 5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 for humans (A) and rats (B). Up: In these experiments rodents were guided to the same feeder 3 times before the first choice was allowed (choice number 1). Two horizons were tested. Down: Human performance; same as for rats but with 4 different horizon conditions. N=1800 for all horizons (40 per human participant).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 Influence</a:t>
            </a:r>
            <a:r>
              <a:rPr lang="en-US" baseline="0" dirty="0"/>
              <a:t> of reward size during guided trials. Left: Probability of choosing the best option in the first choice trial after guidance. Right: probability of switch.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6: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choice), split up by whether the guided option is the better option.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exploitation threshold,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8: Horizon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 AB: At the start of a game, rats</a:t>
            </a:r>
            <a:r>
              <a:rPr lang="en-US" baseline="0" dirty="0"/>
              <a:t> were given one forced guided trial (1 light blinking, Fig 1, Guided) or a free choice instead (not Guided). A left: probability of choosing the correct feeder after the guided trials or after the first free choice for the 2 horizons tested. A right: probability of switching to a different feeder than the one visited after the guided trials or after the first free choice for the 2 horizons tested. This figure included data from 2 rats. Statistical significance was assessed for H=6 only.</a:t>
            </a:r>
          </a:p>
          <a:p>
            <a:endParaRPr lang="en-US" dirty="0"/>
          </a:p>
          <a:p>
            <a:r>
              <a:rPr lang="en-US" dirty="0"/>
              <a:t>Figure 9 B: Influence of reward size during the first trials (Guided or not Guided, as in Figure 7). B left: Probability of choosing the best feeder during the second</a:t>
            </a:r>
            <a:r>
              <a:rPr lang="en-US" baseline="0" dirty="0"/>
              <a:t> trials (free choice). B right: probability of switching to a different feeder than the one visited during the first trials (only the first free choice is considered). Number of trials N are the same as in Figure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997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9E11294-59AF-A64F-8AE3-441AD0F5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1677288"/>
            <a:ext cx="7782560" cy="35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DFAE6-8F9E-AF41-9816-CDDA231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50538" y="39289"/>
            <a:ext cx="7474499" cy="3364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FD695-1964-6546-BB6D-B98A69AD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82460" y="3493254"/>
            <a:ext cx="7474500" cy="3364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74A3E-8CDE-014A-B747-722998604A5C}"/>
              </a:ext>
            </a:extLst>
          </p:cNvPr>
          <p:cNvSpPr/>
          <p:nvPr/>
        </p:nvSpPr>
        <p:spPr>
          <a:xfrm>
            <a:off x="135354" y="180459"/>
            <a:ext cx="93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135040" y="345396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069488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9AE56ED-01B4-B54D-8A11-568C02BF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39" y="0"/>
            <a:ext cx="7617235" cy="3429000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72F3C5-470F-2E49-8E8A-F95599D5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39" y="3429000"/>
            <a:ext cx="761723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5943719"/>
            <a:ext cx="5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25147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</a:t>
            </a:r>
          </a:p>
        </p:txBody>
      </p:sp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6E223-5731-3048-8F69-22F24DEB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2765" y="-1"/>
            <a:ext cx="7617229" cy="342899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CE73D7-545F-8C45-A66B-CE65C81F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2762" y="3428998"/>
            <a:ext cx="7617231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236FA-2115-2848-8870-F7AEA2EED1AF}"/>
              </a:ext>
            </a:extLst>
          </p:cNvPr>
          <p:cNvSpPr txBox="1"/>
          <p:nvPr/>
        </p:nvSpPr>
        <p:spPr>
          <a:xfrm>
            <a:off x="2892061" y="17244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8920A-327D-A84F-9C5A-E1220A00D858}"/>
              </a:ext>
            </a:extLst>
          </p:cNvPr>
          <p:cNvSpPr txBox="1"/>
          <p:nvPr/>
        </p:nvSpPr>
        <p:spPr>
          <a:xfrm>
            <a:off x="3325833" y="404443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707263" y="313660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689631" y="-6947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FE5DF2-2E5A-9345-8889-092A09BD718C}"/>
              </a:ext>
            </a:extLst>
          </p:cNvPr>
          <p:cNvSpPr txBox="1"/>
          <p:nvPr/>
        </p:nvSpPr>
        <p:spPr>
          <a:xfrm>
            <a:off x="433132" y="1077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BC7FC-5364-1D49-BFD4-89FD02F8DD82}"/>
              </a:ext>
            </a:extLst>
          </p:cNvPr>
          <p:cNvSpPr txBox="1"/>
          <p:nvPr/>
        </p:nvSpPr>
        <p:spPr>
          <a:xfrm>
            <a:off x="433132" y="4094946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7634" y="39872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0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2FE5B-1AC6-624A-944F-BC373E25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0678" y="0"/>
            <a:ext cx="7162506" cy="342345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6A18B05-2859-8142-A229-734BBED6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677" y="3434547"/>
            <a:ext cx="5391939" cy="34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5DD9721E-E580-7646-B0CB-9FF7652A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6778" y="257649"/>
            <a:ext cx="7718443" cy="6342702"/>
          </a:xfr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C27F1-D3AA-344A-B888-12394310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52561" y="0"/>
            <a:ext cx="7382238" cy="2113280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CE1C11-A85E-FD48-BF4E-344C6C0F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2314551"/>
            <a:ext cx="7124391" cy="4543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084E6-9BB2-384E-A405-FBC013F3B7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34799" y="2314551"/>
            <a:ext cx="2844593" cy="45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02D0AC-A686-3540-8F96-5F29D3C6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026197" y="3429141"/>
            <a:ext cx="7605483" cy="34224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C9B4C-5226-F045-9452-01C40EB6C22D}"/>
              </a:ext>
            </a:extLst>
          </p:cNvPr>
          <p:cNvSpPr/>
          <p:nvPr/>
        </p:nvSpPr>
        <p:spPr>
          <a:xfrm>
            <a:off x="135354" y="180459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341483" y="321607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215064" y="11249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BDEF59A7-0D94-B748-AAAE-3CDCE205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14758" y="6392"/>
            <a:ext cx="7616922" cy="3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18006</TotalTime>
  <Words>812</Words>
  <Application>Microsoft Macintosh PowerPoint</Application>
  <PresentationFormat>Widescreen</PresentationFormat>
  <Paragraphs>163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Wang Siyu</cp:lastModifiedBy>
  <cp:revision>147</cp:revision>
  <dcterms:created xsi:type="dcterms:W3CDTF">2021-07-11T01:00:04Z</dcterms:created>
  <dcterms:modified xsi:type="dcterms:W3CDTF">2021-10-30T13:45:21Z</dcterms:modified>
</cp:coreProperties>
</file>