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69" r:id="rId4"/>
    <p:sldId id="261" r:id="rId5"/>
    <p:sldId id="262" r:id="rId6"/>
    <p:sldId id="263" r:id="rId7"/>
    <p:sldId id="258" r:id="rId8"/>
    <p:sldId id="270" r:id="rId9"/>
    <p:sldId id="264" r:id="rId10"/>
    <p:sldId id="265" r:id="rId11"/>
    <p:sldId id="267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8" autoAdjust="0"/>
    <p:restoredTop sz="76320" autoAdjust="0"/>
  </p:normalViewPr>
  <p:slideViewPr>
    <p:cSldViewPr snapToGrid="0" snapToObjects="1">
      <p:cViewPr>
        <p:scale>
          <a:sx n="79" d="100"/>
          <a:sy n="79" d="100"/>
        </p:scale>
        <p:origin x="9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1: </a:t>
            </a:r>
            <a:r>
              <a:rPr lang="en-US" baseline="0" dirty="0"/>
              <a:t>A: Time line of the rat experiments. Rats were trained to start each trial by reaching the home base (HB, no reward). They were then given a small number (here </a:t>
            </a:r>
            <a:r>
              <a:rPr lang="en-US" baseline="0" dirty="0" err="1"/>
              <a:t>nGuided</a:t>
            </a:r>
            <a:r>
              <a:rPr lang="en-US" baseline="0" dirty="0"/>
              <a:t> = 3) of guided trial (e.g. Trial 1, one blinking light, here 1 drop). Subsequent trials consisted in 2 simultaneously blinking lights (here Horizon = 1). The end of a game was signaled by a sweeping tone and a change of home base. B. Horizon conditions in Experiment 1. C. Switch of home bases in between games.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10. Differences in exploration in Guided vs Free choice condition. At the start of a game, rats</a:t>
            </a:r>
            <a:r>
              <a:rPr lang="en-US" baseline="0" dirty="0"/>
              <a:t> were given one guided trial (1 light blinking, Guided condition) or a free choice instead (2 lights blinking, Free choice condition). A: probability of choosing the correct feeder after the guided trials or after the first free choice for the 2 horizons tested. B: p(switch) after the guided trials or after the first free choice for the 2 horizons tested. </a:t>
            </a:r>
            <a:r>
              <a:rPr lang="en-US" dirty="0"/>
              <a:t> C: Influence of reward size during the first trials (Guided or Free choice). D: average p(explore) in Guided vs Free choice condition by horizon, blue is H = 1, red is H = 6, lighter color is Free choice condition and darker color is Guided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11. Model estimates of exploration threshold (A, B) and decision noise (C, D) in Free choice condition vs Guided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S1. Human Experiment 5: Rewards range from 1 to 100. A: p(high info) vs trial number. B: p(switch) vs trial number. C: p(high reward, last choice) vs guided reward. D: average p(high reward, last choice) by horizon. E: p(high reward, first choice) vs guided reward. F: average p(high reward, first choice) by horizon. G: p(explore) vs guided reward. H: average p(explore) by horizon. I: Model estimates of group-level exploration thresholds. J: Average of individual estimates of exploration thresholds by horizon. K: Model estimates of group-level decision noise. L: Average of individual estimates of decision noise by horizon.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S2. Sound cue variant of Experiment 2. In this experiment, the different horizon conditions are cued by either a low-pitch sound (H = 1) or a high-pitch sound (H = 6). Games of different horizons are interleaved. A: p(explore) vs guided choice. B and C: Model estimates of exploration threshold and decision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A. Task conditions (</a:t>
            </a:r>
            <a:r>
              <a:rPr lang="en-US" dirty="0" err="1"/>
              <a:t>nGuided</a:t>
            </a:r>
            <a:r>
              <a:rPr lang="en-US" dirty="0"/>
              <a:t> by Horizon) in Experiment 2. B. Switching of home bases correspond to switching of horizon conditions (except for the sound cue variant) in Experiment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2: A. Timeline of the human experiment: </a:t>
            </a:r>
            <a:r>
              <a:rPr lang="en-US" baseline="0" dirty="0"/>
              <a:t>Human subjects were presented with a 2-armed bandit display of known horizon (here Horizon = 2). They were guided to the first bandit and obtained a visible reward (here 3 points). Subsequent trials consisted in simultaneously colored squares indicating free choices between the two bandits. B. Task</a:t>
            </a:r>
            <a:r>
              <a:rPr lang="en-US" dirty="0"/>
              <a:t> conditions: H = 1, 2, 5 and 10.</a:t>
            </a:r>
          </a:p>
          <a:p>
            <a:pPr marL="228600" indent="-2286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from the last chosen option </a:t>
            </a:r>
            <a:r>
              <a:rPr lang="en-US" baseline="0" dirty="0"/>
              <a:t>in free choices for humans (A, C) and rats (B, D). Right: In these experiments rodents were guided to the same feeder 3 times before the first choice was allowed (choice number 1). Three horizons were tested. Left: Human performance; same as for rats but with 4 different horizon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5: p(high reward) and p(switch), split up by whether the guided option is the objectively better option, for humans (A, C) and rats (B, 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6: Influence</a:t>
            </a:r>
            <a:r>
              <a:rPr lang="en-US" baseline="0" dirty="0"/>
              <a:t> of reward size during guided trials. A and G. Probability of choosing the high reward option in the last choice of each horizon as a function of guided reward size. D and J. Average p(high info, last choice) vs horizon. B and H, Probability of choosing he high reward option in the first choice of each horizon as a function of guided reward size. E and K. Average p(high reward, 1</a:t>
            </a:r>
            <a:r>
              <a:rPr lang="en-US" baseline="30000" dirty="0"/>
              <a:t>st</a:t>
            </a:r>
            <a:r>
              <a:rPr lang="en-US" baseline="0" dirty="0"/>
              <a:t> choice) vs horizon. C and I. Probability of exploring the unguided option in the first free choice (i.e. P(switch) at trial number 1) as a function of guided reward size. F and L. Average p(explore) vs horizon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exploration threshold and decision noise for humans (A, B) and rats (C, 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Figure 8: Differences in exploration in H = 1 vs H = 6 in rats, Experiment 2. A. p(explore) vs guided reward separated by horizon,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B. Average p(explore) by horizon and </a:t>
                </a:r>
                <a:r>
                  <a:rPr lang="en-US" dirty="0" err="1"/>
                  <a:t>nGuided</a:t>
                </a:r>
                <a:r>
                  <a:rPr lang="en-US" dirty="0"/>
                  <a:t>, blue is H = 1 and red is H = 6. C. Model-based estimates of exploration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D. Model-based estimates of decision</a:t>
                </a:r>
                <a:r>
                  <a:rPr lang="en-US" baseline="0" dirty="0"/>
                  <a:t>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=6)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E.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. F.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Figure 8: Differences in exploration in H = 1 vs H = 6 in rats, Experiment 2. A. p(explore) vs guided reward separated by horizon,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B. Average p(explore) by horizon and </a:t>
                </a:r>
                <a:r>
                  <a:rPr lang="en-US" dirty="0" err="1"/>
                  <a:t>nGuided</a:t>
                </a:r>
                <a:r>
                  <a:rPr lang="en-US" dirty="0"/>
                  <a:t>, blue is H = 1 and red is H = 6. C. Model-based estimates of exploration threshold </a:t>
                </a:r>
                <a:r>
                  <a:rPr lang="en-US" b="0" i="0">
                    <a:latin typeface="Cambria Math" panose="02040503050406030204" pitchFamily="18" charset="0"/>
                  </a:rPr>
                  <a:t>𝜃(𝐻=1)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𝜃(𝐻=6)</a:t>
                </a:r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D. Model-based estimates of decision</a:t>
                </a:r>
                <a:r>
                  <a:rPr lang="en-US" baseline="0" dirty="0"/>
                  <a:t> noise </a:t>
                </a:r>
                <a:r>
                  <a:rPr lang="en-US" b="0" i="0">
                    <a:latin typeface="Cambria Math" panose="02040503050406030204" pitchFamily="18" charset="0"/>
                  </a:rPr>
                  <a:t>𝜎(𝐻=1)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𝜎(𝐻=6)</a:t>
                </a:r>
                <a:r>
                  <a:rPr lang="en-US" dirty="0"/>
                  <a:t> for </a:t>
                </a:r>
                <a:r>
                  <a:rPr lang="en-US" dirty="0" err="1"/>
                  <a:t>nGuided</a:t>
                </a:r>
                <a:r>
                  <a:rPr lang="en-US" dirty="0"/>
                  <a:t> = 0, 1 and 3. E. Posterior distribution of </a:t>
                </a:r>
                <a:r>
                  <a:rPr lang="en-US" b="0" i="0">
                    <a:latin typeface="Cambria Math" panose="02040503050406030204" pitchFamily="18" charset="0"/>
                  </a:rPr>
                  <a:t>𝜃(𝐻=6)−𝜃(𝐻=1)</a:t>
                </a:r>
                <a:r>
                  <a:rPr lang="en-US" dirty="0"/>
                  <a:t>. F. Posterior distribution of </a:t>
                </a:r>
                <a:r>
                  <a:rPr lang="en-US" b="0" i="0">
                    <a:latin typeface="Cambria Math" panose="02040503050406030204" pitchFamily="18" charset="0"/>
                  </a:rPr>
                  <a:t>𝜎(𝐻=6)−𝜎(𝐻=1).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9:  Random vs constant reward, Experiment 3. A. p(switch) as a function of trial number. B. p(explore) as a function of guided reward. C. Model-based estimates of exploration threshold. D. Model-based estimates of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Game 1 start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408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  <a:p>
              <a:r>
                <a:rPr lang="en-US" dirty="0"/>
                <a:t>Fixed H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  <a:p>
              <a:r>
                <a:rPr lang="en-US" dirty="0"/>
                <a:t>Fixed H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  <a:p>
              <a:r>
                <a:rPr lang="en-US" dirty="0"/>
                <a:t>Fixed H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09F05B95-7E4A-094D-B06E-C0AB60DE3FA9}"/>
                  </a:ext>
                </a:extLst>
              </p:cNvPr>
              <p:cNvSpPr txBox="1"/>
              <p:nvPr/>
            </p:nvSpPr>
            <p:spPr>
              <a:xfrm>
                <a:off x="3763670" y="5475107"/>
                <a:ext cx="63461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09F05B95-7E4A-094D-B06E-C0AB60DE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70" y="5475107"/>
                <a:ext cx="634617" cy="200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7" name="TextBox 786">
            <a:extLst>
              <a:ext uri="{FF2B5EF4-FFF2-40B4-BE49-F238E27FC236}">
                <a16:creationId xmlns:a16="http://schemas.microsoft.com/office/drawing/2014/main" id="{695DB78C-C20F-8E4F-9C30-1BC557A53D73}"/>
              </a:ext>
            </a:extLst>
          </p:cNvPr>
          <p:cNvSpPr txBox="1"/>
          <p:nvPr/>
        </p:nvSpPr>
        <p:spPr>
          <a:xfrm>
            <a:off x="4142599" y="6231069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Game 2 start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EE93AAD3-ECA1-AE41-86B9-F16D88B0ED9D}"/>
              </a:ext>
            </a:extLst>
          </p:cNvPr>
          <p:cNvGrpSpPr/>
          <p:nvPr/>
        </p:nvGrpSpPr>
        <p:grpSpPr>
          <a:xfrm>
            <a:off x="4278437" y="4899307"/>
            <a:ext cx="922116" cy="1281756"/>
            <a:chOff x="400309" y="354609"/>
            <a:chExt cx="1224455" cy="170201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7841A0D3-0151-5343-93C2-B2393B3EF7F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EAB75836-9610-2243-95C9-E58237FA99E7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9C2F80DB-51FE-454A-85AC-2F16E5C0CF84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7FD120BB-C0AC-A041-8C01-C6A48D82D16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63CC7785-9814-7741-B7AF-04EB163F6042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795" name="Picture 794">
              <a:extLst>
                <a:ext uri="{FF2B5EF4-FFF2-40B4-BE49-F238E27FC236}">
                  <a16:creationId xmlns:a16="http://schemas.microsoft.com/office/drawing/2014/main" id="{A19DD522-40B2-D24B-A677-24DCB313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796" name="Picture 795">
              <a:extLst>
                <a:ext uri="{FF2B5EF4-FFF2-40B4-BE49-F238E27FC236}">
                  <a16:creationId xmlns:a16="http://schemas.microsoft.com/office/drawing/2014/main" id="{E927C4EB-8582-A543-BF9D-50BC9FB1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97" name="Picture 796">
              <a:extLst>
                <a:ext uri="{FF2B5EF4-FFF2-40B4-BE49-F238E27FC236}">
                  <a16:creationId xmlns:a16="http://schemas.microsoft.com/office/drawing/2014/main" id="{651A45E1-F326-244D-AEE4-B46FEF810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98" name="Picture 797">
              <a:extLst>
                <a:ext uri="{FF2B5EF4-FFF2-40B4-BE49-F238E27FC236}">
                  <a16:creationId xmlns:a16="http://schemas.microsoft.com/office/drawing/2014/main" id="{CB3DDC34-ADBA-AB4C-B60B-61BB35068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99" name="Picture 798">
              <a:extLst>
                <a:ext uri="{FF2B5EF4-FFF2-40B4-BE49-F238E27FC236}">
                  <a16:creationId xmlns:a16="http://schemas.microsoft.com/office/drawing/2014/main" id="{B901EF3E-48E7-844B-A2BE-5841A2BC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800" name="Picture 799">
              <a:extLst>
                <a:ext uri="{FF2B5EF4-FFF2-40B4-BE49-F238E27FC236}">
                  <a16:creationId xmlns:a16="http://schemas.microsoft.com/office/drawing/2014/main" id="{616C1619-777E-4D46-90B8-66F25A32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801" name="Picture 800">
              <a:extLst>
                <a:ext uri="{FF2B5EF4-FFF2-40B4-BE49-F238E27FC236}">
                  <a16:creationId xmlns:a16="http://schemas.microsoft.com/office/drawing/2014/main" id="{A58A854A-5AF5-ED47-8F6B-43EC5148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0586" y="757669"/>
              <a:ext cx="181412" cy="181412"/>
            </a:xfrm>
            <a:prstGeom prst="rect">
              <a:avLst/>
            </a:prstGeom>
          </p:spPr>
        </p:pic>
        <p:cxnSp>
          <p:nvCxnSpPr>
            <p:cNvPr id="802" name="Straight Arrow Connector 801">
              <a:extLst>
                <a:ext uri="{FF2B5EF4-FFF2-40B4-BE49-F238E27FC236}">
                  <a16:creationId xmlns:a16="http://schemas.microsoft.com/office/drawing/2014/main" id="{884E24F0-5D9E-7D44-81D7-B6B24E7F885C}"/>
                </a:ext>
              </a:extLst>
            </p:cNvPr>
            <p:cNvCxnSpPr>
              <a:cxnSpLocks/>
              <a:endCxn id="801" idx="2"/>
            </p:cNvCxnSpPr>
            <p:nvPr/>
          </p:nvCxnSpPr>
          <p:spPr>
            <a:xfrm flipH="1" flipV="1">
              <a:off x="1011292" y="939081"/>
              <a:ext cx="672" cy="333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3" name="Picture 802">
              <a:extLst>
                <a:ext uri="{FF2B5EF4-FFF2-40B4-BE49-F238E27FC236}">
                  <a16:creationId xmlns:a16="http://schemas.microsoft.com/office/drawing/2014/main" id="{D7194C22-E5F3-CF4C-92F2-D03298697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63" y="354609"/>
              <a:ext cx="211373" cy="253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F7B7C3-C738-8842-988F-525A6FFB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9527" y="71967"/>
            <a:ext cx="10212946" cy="67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BF712-5334-3141-B014-D2309716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9341-57E1-0142-8831-A3AFA5F8A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  <a:r>
              <a:rPr lang="zh-TW" altLang="en-US" dirty="0"/>
              <a:t> </a:t>
            </a:r>
            <a:r>
              <a:rPr lang="en-US" altLang="zh-TW" dirty="0"/>
              <a:t>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21C6-72FF-6841-9CE0-EA168BD9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11722-159F-B140-8E37-2DE74562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10249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DCE3-4837-B345-BFA1-A2E985A14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1" y="1923874"/>
            <a:ext cx="10515597" cy="3010252"/>
          </a:xfrm>
        </p:spPr>
      </p:pic>
    </p:spTree>
    <p:extLst>
      <p:ext uri="{BB962C8B-B14F-4D97-AF65-F5344CB8AC3E}">
        <p14:creationId xmlns:p14="http://schemas.microsoft.com/office/powerpoint/2010/main" val="4398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E4646-1927-2649-AC9C-885A17CF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0400" y="8673"/>
            <a:ext cx="8331200" cy="68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7644D-88F4-7B43-8185-F03508ED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1933" y="3092"/>
            <a:ext cx="8348133" cy="68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5A13-4EB2-C34E-B37D-D6BBCEC1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515" y="0"/>
            <a:ext cx="90409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81267-541E-1E4C-A59B-DB3E80D4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794FE-AB76-3846-95D8-DB35BA05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27786" y="0"/>
            <a:ext cx="9736428" cy="6857999"/>
          </a:xfr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941C6A-85A0-3349-A357-E031BE07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23270</TotalTime>
  <Words>1376</Words>
  <Application>Microsoft Macintosh PowerPoint</Application>
  <PresentationFormat>Widescreen</PresentationFormat>
  <Paragraphs>157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Wang Siyu</cp:lastModifiedBy>
  <cp:revision>304</cp:revision>
  <dcterms:created xsi:type="dcterms:W3CDTF">2021-07-11T01:00:04Z</dcterms:created>
  <dcterms:modified xsi:type="dcterms:W3CDTF">2021-11-12T02:08:36Z</dcterms:modified>
</cp:coreProperties>
</file>