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6" r:id="rId3"/>
    <p:sldId id="417" r:id="rId4"/>
    <p:sldId id="418" r:id="rId5"/>
    <p:sldId id="409" r:id="rId6"/>
    <p:sldId id="410" r:id="rId7"/>
    <p:sldId id="411" r:id="rId8"/>
    <p:sldId id="412" r:id="rId9"/>
    <p:sldId id="413" r:id="rId10"/>
    <p:sldId id="41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5.jpeg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混沌图像加密实验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混沌序列：类似于现实生活中的蝴蝶效应，初始的参数将极大地影响后面的结果</a:t>
            </a:r>
            <a:endParaRPr lang="zh-CN" altLang="en-US"/>
          </a:p>
          <a:p>
            <a:r>
              <a:rPr lang="zh-CN" altLang="en-US"/>
              <a:t>一维Logistic映射分析</a:t>
            </a:r>
            <a:endParaRPr lang="zh-CN" altLang="en-US"/>
          </a:p>
          <a:p>
            <a:r>
              <a:rPr lang="zh-CN" altLang="en-US"/>
              <a:t>Xn+1=Xn×μ×(1-Xn)  μ∈[0,4]     X∈[0,1]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1925" y="3232150"/>
            <a:ext cx="5265420" cy="1965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0570" y="5309235"/>
            <a:ext cx="89535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初始值</a:t>
            </a:r>
            <a:r>
              <a:rPr lang="en-US" altLang="zh-CN"/>
              <a:t>u</a:t>
            </a:r>
            <a:r>
              <a:rPr lang="zh-CN" altLang="en-US"/>
              <a:t>和</a:t>
            </a:r>
            <a:r>
              <a:rPr lang="en-US" altLang="zh-CN"/>
              <a:t>x</a:t>
            </a:r>
            <a:r>
              <a:rPr lang="zh-CN" altLang="en-US"/>
              <a:t>即使有一个很小的不同，将会造成随后的序列完全不同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此外还有二维混沌映射Henon映射、三维Lorenz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加密过程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设置混沌集 这里我直接采用</a:t>
            </a:r>
            <a:r>
              <a:rPr>
                <a:sym typeface="+mn-ea"/>
              </a:rPr>
              <a:t>一维Logistic 其中</a:t>
            </a:r>
            <a:r>
              <a:rPr lang="en-US" altLang="zh-CN">
                <a:sym typeface="+mn-ea"/>
              </a:rPr>
              <a:t>u=3.98 x=0.5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产生与图片大小一致的混沌矩阵</a:t>
            </a:r>
            <a:endParaRPr lang="zh-CN" altLang="en-US"/>
          </a:p>
          <a:p>
            <a:r>
              <a:rPr lang="zh-CN" altLang="en-US"/>
              <a:t>将矩阵和图片</a:t>
            </a:r>
            <a:r>
              <a:rPr lang="en-US" altLang="zh-CN"/>
              <a:t>rgb</a:t>
            </a:r>
            <a:r>
              <a:t>值进行异或</a:t>
            </a:r>
          </a:p>
          <a:p>
            <a:r>
              <a:t>得到加密后的图片</a:t>
            </a:r>
          </a:p>
          <a:p>
            <a:r>
              <a:t>再次异或即可解密</a:t>
            </a:r>
          </a:p>
          <a:p/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749675" y="3278505"/>
            <a:ext cx="3583940" cy="22459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820" y="3278505"/>
            <a:ext cx="3677920" cy="23063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36745" y="5652135"/>
            <a:ext cx="2514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原图以及解密后图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224010" y="5652135"/>
            <a:ext cx="241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加密后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165475" y="300990"/>
            <a:ext cx="5861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TPM</a:t>
            </a:r>
            <a:r>
              <a:rPr lang="zh-CN" altLang="en-US" sz="3200"/>
              <a:t>奇偶机实验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876300" y="1106170"/>
            <a:ext cx="34397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秘钥协商：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常规方法：</a:t>
            </a:r>
            <a:endParaRPr lang="zh-CN" altLang="en-US"/>
          </a:p>
          <a:p>
            <a:r>
              <a:rPr lang="zh-CN" altLang="en-US"/>
              <a:t>Diffie–Hellman 秘钥交换 </a:t>
            </a:r>
            <a:endParaRPr lang="zh-CN" altLang="en-US"/>
          </a:p>
          <a:p>
            <a:r>
              <a:rPr lang="zh-CN" altLang="en-US"/>
              <a:t>基于数论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8" name="图片 7" descr="68747470733a2f2f75706c6f61642e77696b696d656469612e6f72672f77696b6970656469612f636f6d6d6f6e732f7468756d622f342f34362f4469666669652d48656c6c6d616e5f4b65795f45786368616e67652e7376672f32353070782d4469666669652d4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2055" y="2652395"/>
            <a:ext cx="2381250" cy="3571875"/>
          </a:xfrm>
          <a:prstGeom prst="rect">
            <a:avLst/>
          </a:prstGeom>
        </p:spPr>
      </p:pic>
      <p:pic>
        <p:nvPicPr>
          <p:cNvPr id="9" name="图片 8" descr="68747470733a2f2f75706c6f61642e77696b696d656469612e6f72672f77696b6970656469612f636f6d6d6f6e732f7468756d622f652f65312f547265655061726974794d616368696e652e6a70672f33353070782d547265655061726974794d616368696e652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570" y="3270250"/>
            <a:ext cx="4380230" cy="25533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548630" y="1522095"/>
            <a:ext cx="49256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TPM</a:t>
            </a:r>
            <a:r>
              <a:rPr lang="zh-CN" altLang="en-US"/>
              <a:t>神经网络秘钥交换：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双方同时训练使得网络权值达到一致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TPM</a:t>
            </a:r>
            <a:r>
              <a:t>奇偶机</a:t>
            </a:r>
          </a:p>
        </p:txBody>
      </p:sp>
      <p:pic>
        <p:nvPicPr>
          <p:cNvPr id="9" name="内容占位符 8" descr="68747470733a2f2f75706c6f61642e77696b696d656469612e6f72672f77696b6970656469612f636f6d6d6f6e732f7468756d622f652f65312f547265655061726974794d616368696e652e6a70672f33353070782d547265655061726974794d616368696e652e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9465" y="1623695"/>
            <a:ext cx="4692650" cy="27355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8330" y="4668520"/>
            <a:ext cx="31724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，输入</a:t>
            </a:r>
            <a:r>
              <a:rPr lang="en-US" altLang="zh-CN"/>
              <a:t>∈{-1,1}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，隐含层数量：</a:t>
            </a:r>
            <a:r>
              <a:rPr lang="en-US" altLang="zh-CN"/>
              <a:t>k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，隐含层输入：</a:t>
            </a:r>
            <a:r>
              <a:rPr lang="en-US" altLang="zh-CN"/>
              <a:t>n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，输出：</a:t>
            </a:r>
            <a:r>
              <a:rPr lang="en-US" altLang="zh-CN"/>
              <a:t>τ∈{-1,1}</a:t>
            </a:r>
            <a:endParaRPr lang="en-US" altLang="zh-CN"/>
          </a:p>
          <a:p>
            <a:r>
              <a:rPr lang="en-US" altLang="zh-CN"/>
              <a:t>5</a:t>
            </a:r>
            <a:r>
              <a:rPr lang="zh-CN" altLang="en-US"/>
              <a:t>，秘钥（隐含层权值</a:t>
            </a:r>
            <a:r>
              <a:rPr lang="en-US" altLang="zh-CN"/>
              <a:t>∈{-L</a:t>
            </a:r>
            <a:r>
              <a:rPr lang="zh-CN" altLang="en-US"/>
              <a:t>，</a:t>
            </a:r>
            <a:r>
              <a:rPr lang="en-US" altLang="zh-CN"/>
              <a:t>L}</a:t>
            </a:r>
            <a:r>
              <a:rPr lang="zh-CN" altLang="en-US"/>
              <a:t>）数量：</a:t>
            </a:r>
            <a:r>
              <a:rPr lang="en-US" altLang="zh-CN"/>
              <a:t>n*k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916420" y="1495425"/>
            <a:ext cx="39592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训练过程：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，产生随机输入向量，双方运算得出结果</a:t>
            </a:r>
            <a:r>
              <a:rPr lang="en-US" altLang="zh-CN"/>
              <a:t>τ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τ</a:t>
            </a:r>
            <a:r>
              <a:rPr lang="zh-CN" altLang="en-US"/>
              <a:t>相等更新隐含层输出与</a:t>
            </a:r>
            <a:r>
              <a:rPr lang="en-US" altLang="zh-CN"/>
              <a:t>τ</a:t>
            </a:r>
            <a:r>
              <a:rPr lang="zh-CN" altLang="en-US"/>
              <a:t>相等的权值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，迭代最终得出协商秘钥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，敌手不知道隐含层的输出故无法正确训练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r>
              <a:rPr lang="en-US" altLang="zh-CN"/>
              <a:t>1 </a:t>
            </a:r>
            <a:r>
              <a:t>单隐含层</a:t>
            </a:r>
            <a:r>
              <a:rPr lang="en-US" altLang="zh-CN"/>
              <a:t>TPM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实验参数 </a:t>
            </a:r>
            <a:r>
              <a:rPr lang="en-US" altLang="zh-CN"/>
              <a:t>n , k , L</a:t>
            </a:r>
            <a:r>
              <a:t>更新方式</a:t>
            </a:r>
            <a:r>
              <a:rPr lang="en-US" altLang="zh-CN"/>
              <a:t>Hebb</a:t>
            </a:r>
            <a:endParaRPr lang="en-US" altLang="zh-CN"/>
          </a:p>
          <a:p>
            <a:r>
              <a:t>敌手：与双方模型一致</a:t>
            </a:r>
          </a:p>
          <a:p>
            <a:r>
              <a:t>结果：平均迭代次数 敌手攻击成功率</a:t>
            </a: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465" y="3899535"/>
            <a:ext cx="3310255" cy="819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4794885"/>
            <a:ext cx="2664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n=200 k=4 L=3 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0" y="3899535"/>
            <a:ext cx="3232785" cy="7759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67045" y="4794885"/>
            <a:ext cx="2664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n=200 k=4 L=2 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830" y="3947160"/>
            <a:ext cx="2840990" cy="6807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976360" y="4794885"/>
            <a:ext cx="2664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n=100 k=4 L=2 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08400"/>
            <a:ext cx="10969200" cy="705600"/>
          </a:xfrm>
        </p:spPr>
        <p:txBody>
          <a:bodyPr/>
          <a:p>
            <a:r>
              <a:t>实验</a:t>
            </a:r>
            <a:r>
              <a:rPr lang="en-US" altLang="zh-CN"/>
              <a:t>2 </a:t>
            </a:r>
            <a:r>
              <a:t>增加一层隐含层（未做）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r>
              <a:rPr lang="en-US" altLang="zh-CN"/>
              <a:t>3 </a:t>
            </a:r>
            <a:r>
              <a:t>限制初始的权值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通过限制初始的权值可以大大减少训练的次数  由</a:t>
            </a:r>
            <a:r>
              <a:rPr lang="en-US" altLang="zh-CN"/>
              <a:t>L</a:t>
            </a:r>
            <a:r>
              <a:t>变为</a:t>
            </a:r>
            <a:r>
              <a:rPr lang="en-US" altLang="zh-CN"/>
              <a:t>λL   λ∈</a:t>
            </a:r>
            <a:r>
              <a:t>（</a:t>
            </a:r>
            <a:r>
              <a:rPr lang="en-US" altLang="zh-CN"/>
              <a:t>1/L,1</a:t>
            </a:r>
            <a:r>
              <a:t>）</a:t>
            </a:r>
            <a:endParaRPr lang="zh-CN" altLang="en-US"/>
          </a:p>
          <a:p>
            <a:r>
              <a:rPr lang="zh-CN" altLang="en-US"/>
              <a:t>但是如果该</a:t>
            </a:r>
            <a:r>
              <a:rPr lang="en-US" altLang="zh-CN"/>
              <a:t>λ</a:t>
            </a:r>
            <a:r>
              <a:t>被敌手知道那么敌手的攻击成功率将得到提升</a:t>
            </a:r>
          </a:p>
          <a:p>
            <a:r>
              <a:t>可以先训练好一个未限制权值的网络，获取秘钥。选择一个合适的</a:t>
            </a:r>
            <a:r>
              <a:rPr lang="en-US" altLang="zh-CN"/>
              <a:t>λ</a:t>
            </a:r>
            <a:r>
              <a:t>加密发送给对方，并使用该</a:t>
            </a:r>
            <a:r>
              <a:rPr lang="en-US" altLang="zh-CN"/>
              <a:t>λ</a:t>
            </a:r>
            <a:r>
              <a:t>作为新的</a:t>
            </a:r>
            <a:r>
              <a:rPr lang="en-US" altLang="zh-CN"/>
              <a:t>λ</a:t>
            </a:r>
            <a:r>
              <a:t>进行训练更新秘钥。此后均可重复更新秘钥，加强网络的安全性。</a:t>
            </a:r>
          </a:p>
          <a:p/>
          <a:p/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4980" y="4342130"/>
            <a:ext cx="3485515" cy="6711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4342130"/>
            <a:ext cx="2907665" cy="6711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890" y="4342130"/>
            <a:ext cx="3015615" cy="6635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55115" y="5130165"/>
            <a:ext cx="2275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普通训练，无</a:t>
            </a:r>
            <a:r>
              <a:rPr lang="en-US" altLang="zh-CN"/>
              <a:t>λ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852035" y="5130165"/>
            <a:ext cx="2351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敌手已知</a:t>
            </a:r>
            <a:r>
              <a:rPr lang="en-US" altLang="zh-CN"/>
              <a:t>λ</a:t>
            </a:r>
            <a:r>
              <a:rPr lang="zh-CN" altLang="en-US"/>
              <a:t>后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763635" y="5078730"/>
            <a:ext cx="1504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敌手未知</a:t>
            </a:r>
            <a:r>
              <a:rPr lang="en-US" altLang="zh-CN"/>
              <a:t>λ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253105" y="3625215"/>
            <a:ext cx="5549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实验条件：</a:t>
            </a:r>
            <a:r>
              <a:rPr lang="en-US" altLang="zh-CN"/>
              <a:t>n=20</a:t>
            </a:r>
            <a:r>
              <a:rPr lang="zh-CN" altLang="en-US"/>
              <a:t>，</a:t>
            </a:r>
            <a:r>
              <a:rPr lang="en-US" altLang="zh-CN"/>
              <a:t>k=3</a:t>
            </a:r>
            <a:r>
              <a:rPr lang="zh-CN" altLang="en-US"/>
              <a:t>，</a:t>
            </a:r>
            <a:r>
              <a:rPr lang="en-US" altLang="zh-CN"/>
              <a:t>L=6</a:t>
            </a:r>
            <a:r>
              <a:rPr lang="zh-CN" altLang="en-US"/>
              <a:t>，</a:t>
            </a:r>
            <a:r>
              <a:rPr lang="en-US" altLang="zh-CN"/>
              <a:t>λ=0.5  </a:t>
            </a:r>
            <a:r>
              <a:rPr lang="zh-CN" altLang="en-US"/>
              <a:t>迭代次数：</a:t>
            </a:r>
            <a:r>
              <a:rPr lang="en-US" altLang="zh-CN"/>
              <a:t>5</a:t>
            </a:r>
            <a:r>
              <a:rPr lang="en-US" altLang="zh-CN"/>
              <a:t>00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r>
              <a:rPr lang="en-US" altLang="zh-CN"/>
              <a:t>4 </a:t>
            </a:r>
            <a:r>
              <a:t>使用混沌序列生成训练序列（未做）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4.xml><?xml version="1.0" encoding="utf-8"?>
<p:tagLst xmlns:p="http://schemas.openxmlformats.org/presentationml/2006/main">
  <p:tag name="KSO_WM_UNIT_PLACING_PICTURE_USER_VIEWPORT" val="{&quot;height&quot;:6648,&quot;width&quot;:10608}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68.xml><?xml version="1.0" encoding="utf-8"?>
<p:tagLst xmlns:p="http://schemas.openxmlformats.org/presentationml/2006/main">
  <p:tag name="KSO_WM_UNIT_PLACING_PICTURE_USER_VIEWPORT" val="{&quot;height&quot;:2938,&quot;width&quot;:5040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811</Words>
  <Application>WPS 演示</Application>
  <PresentationFormat>宽屏</PresentationFormat>
  <Paragraphs>87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混沌图像加密实验</vt:lpstr>
      <vt:lpstr>加密过程</vt:lpstr>
      <vt:lpstr>PowerPoint 演示文稿</vt:lpstr>
      <vt:lpstr>PowerPoint 演示文稿</vt:lpstr>
      <vt:lpstr>TPM奇偶机</vt:lpstr>
      <vt:lpstr>实验1 单隐含层TPM</vt:lpstr>
      <vt:lpstr>实验2 增加一层隐含层（未做）</vt:lpstr>
      <vt:lpstr>实验3 限制初始的权值</vt:lpstr>
      <vt:lpstr>实验4 使用混沌序列生成训练序列（未做）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王璇</cp:lastModifiedBy>
  <cp:revision>182</cp:revision>
  <dcterms:created xsi:type="dcterms:W3CDTF">2019-06-19T02:08:00Z</dcterms:created>
  <dcterms:modified xsi:type="dcterms:W3CDTF">2020-06-24T03:03:38Z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