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77" r:id="rId9"/>
    <p:sldId id="278" r:id="rId10"/>
    <p:sldId id="261" r:id="rId11"/>
    <p:sldId id="262" r:id="rId12"/>
    <p:sldId id="279" r:id="rId13"/>
    <p:sldId id="280" r:id="rId14"/>
    <p:sldId id="263" r:id="rId15"/>
    <p:sldId id="281" r:id="rId16"/>
    <p:sldId id="282" r:id="rId17"/>
    <p:sldId id="283" r:id="rId18"/>
    <p:sldId id="276" r:id="rId19"/>
  </p:sldIdLst>
  <p:sldSz cx="9144000" cy="5143500" type="screen16x9"/>
  <p:notesSz cx="6858000" cy="9144000"/>
  <p:embeddedFontLst>
    <p:embeddedFont>
      <p:font typeface="Nunito"/>
      <p:regular r:id="rId23"/>
    </p:embeddedFont>
    <p:embeddedFont>
      <p:font typeface="Calibri" panose="020F0502020204030204"/>
      <p:regular r:id="rId24"/>
    </p:embeddedFont>
  </p:embeddedFontLst>
  <p:custDataLst>
    <p:tags r:id="rId2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2"/>
    <p:restoredTop sz="94719"/>
  </p:normalViewPr>
  <p:slideViewPr>
    <p:cSldViewPr snapToGrid="0">
      <p:cViewPr varScale="1">
        <p:scale>
          <a:sx n="199" d="100"/>
          <a:sy n="199" d="100"/>
        </p:scale>
        <p:origin x="232" y="2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6.xml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639d2471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639d2471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3776b74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3776b74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3776b74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3776b74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63c2241521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63c2241521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3776b74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3776b74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3776b74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3776b74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3776b74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3776b74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639d247144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639d247144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39d24714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39d24714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39d24714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639d24714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639d24714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639d24714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39d24714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639d24714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39d24714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639d24714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39d24714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639d24714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39d24714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639d24714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3776b74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3776b74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 panose="020F0502020204030204"/>
              <a:buChar char="●"/>
              <a:defRPr sz="13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035894" y="1341208"/>
            <a:ext cx="6477533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r>
              <a:rPr lang="en-GB" altLang="zh-CN" dirty="0"/>
              <a:t>Learning Deep CNN Denoiser Prior for Image Restoration </a:t>
            </a:r>
            <a:endParaRPr lang="en-GB" altLang="zh-CN"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18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GB" sz="1300" dirty="0" err="1"/>
              <a:t>Xuanchen</a:t>
            </a:r>
            <a:r>
              <a:rPr lang="en-GB" sz="1300" dirty="0"/>
              <a:t> Wang</a:t>
            </a:r>
            <a:endParaRPr sz="1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307598" y="371824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Experiment Result (Image Deblurring)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434820" y="1027977"/>
            <a:ext cx="19822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Epochs: 10</a:t>
            </a:r>
            <a:endParaRPr kumimoji="1" lang="en-US" altLang="zh-CN" dirty="0"/>
          </a:p>
          <a:p>
            <a:r>
              <a:rPr kumimoji="1" lang="en-US" altLang="zh-CN" dirty="0"/>
              <a:t>Noise Level: 6.75</a:t>
            </a:r>
            <a:endParaRPr kumimoji="1" lang="en-US" altLang="zh-CN" dirty="0"/>
          </a:p>
          <a:p>
            <a:r>
              <a:rPr kumimoji="1" lang="en-US" altLang="zh-CN" dirty="0"/>
              <a:t>8 different kernels</a:t>
            </a: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324366" y="1982577"/>
            <a:ext cx="4495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The average PSNR(dB) results on three color images</a:t>
            </a:r>
            <a:endParaRPr lang="en-GB" altLang="zh-CN" dirty="0"/>
          </a:p>
          <a:p>
            <a:endParaRPr kumimoji="1" lang="zh-CN" altLang="en-US" dirty="0"/>
          </a:p>
        </p:txBody>
      </p:sp>
      <p:graphicFrame>
        <p:nvGraphicFramePr>
          <p:cNvPr id="8" name="表格 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24000" y="2571750"/>
          <a:ext cx="6096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Color Image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Butterfly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Leaves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Starfish</a:t>
                      </a:r>
                      <a:endParaRPr lang="en-US" altLang="zh-CN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Old Loss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28.76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29.32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28.87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New Loss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26.97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27.33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27.03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307597" y="371824"/>
            <a:ext cx="8209751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GB" dirty="0"/>
              <a:t>Experiment Result (</a:t>
            </a:r>
            <a:r>
              <a:rPr lang="en-GB" altLang="zh-CN" dirty="0"/>
              <a:t>Single Image Super-Resolution</a:t>
            </a:r>
            <a:r>
              <a:rPr lang="en-GB" dirty="0"/>
              <a:t>)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434820" y="1027977"/>
            <a:ext cx="1982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Epochs: 10</a:t>
            </a: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842311" y="1874367"/>
            <a:ext cx="4495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The average PSNR(dB) results on Set5</a:t>
            </a:r>
            <a:endParaRPr lang="en-GB" altLang="zh-CN" dirty="0"/>
          </a:p>
          <a:p>
            <a:endParaRPr kumimoji="1" lang="zh-CN" altLang="en-US" dirty="0"/>
          </a:p>
        </p:txBody>
      </p:sp>
      <p:graphicFrame>
        <p:nvGraphicFramePr>
          <p:cNvPr id="7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24000" y="2406917"/>
          <a:ext cx="6096000" cy="1407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Method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PSNR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Details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Old Loss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32.26(Y channel)</a:t>
                      </a:r>
                      <a:endParaRPr lang="en-US" altLang="zh-CN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34.67(RGB channel)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Scale: 2</a:t>
                      </a:r>
                      <a:endParaRPr lang="en-US" altLang="zh-CN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Kernel: Bicubic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New Loss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32.6(Y channel)</a:t>
                      </a:r>
                      <a:endParaRPr lang="en-US" altLang="zh-CN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34.7(RGB channel)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Scale: 2</a:t>
                      </a:r>
                      <a:endParaRPr lang="en-US" altLang="zh-CN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Kernel: Bicubic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>
            <a:spLocks noGrp="1"/>
          </p:cNvSpPr>
          <p:nvPr>
            <p:ph type="title"/>
          </p:nvPr>
        </p:nvSpPr>
        <p:spPr>
          <a:xfrm>
            <a:off x="480246" y="513091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New Architecture</a:t>
            </a:r>
            <a:endParaRPr dirty="0"/>
          </a:p>
        </p:txBody>
      </p:sp>
      <p:pic>
        <p:nvPicPr>
          <p:cNvPr id="3" name="图片 2" descr="图表, 箱线图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4460" y="1052707"/>
            <a:ext cx="5722994" cy="30380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85837" y="4225522"/>
            <a:ext cx="1694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U-net architecture</a:t>
            </a:r>
            <a:endParaRPr kumimoji="1"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268566" y="4502521"/>
            <a:ext cx="82040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Ref:</a:t>
            </a:r>
            <a:r>
              <a:rPr lang="en-GB" altLang="zh-CN" sz="800" dirty="0"/>
              <a:t> </a:t>
            </a:r>
            <a:r>
              <a:rPr lang="en-GB" altLang="zh-CN" sz="800" dirty="0" err="1"/>
              <a:t>Ronneberger</a:t>
            </a:r>
            <a:r>
              <a:rPr lang="en-GB" altLang="zh-CN" sz="800" dirty="0"/>
              <a:t> O, Fischer P, </a:t>
            </a:r>
            <a:r>
              <a:rPr lang="en-GB" altLang="zh-CN" sz="800" dirty="0" err="1"/>
              <a:t>Brox</a:t>
            </a:r>
            <a:r>
              <a:rPr lang="en-GB" altLang="zh-CN" sz="800" dirty="0"/>
              <a:t> T (2015) “u-net: Convolutional networks for biomedical image segmentation”. In: International Conference on Medical image computing and computer-assisted intervention Springer, pp 234–241</a:t>
            </a:r>
            <a:endParaRPr lang="en-GB" altLang="zh-CN" sz="800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307598" y="371824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Experiment Result (Image Denoising)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434820" y="1027977"/>
            <a:ext cx="1982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Epochs: 200</a:t>
            </a:r>
            <a:endParaRPr kumimoji="1" lang="zh-CN" altLang="en-US" dirty="0"/>
          </a:p>
        </p:txBody>
      </p:sp>
      <p:graphicFrame>
        <p:nvGraphicFramePr>
          <p:cNvPr id="3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217068" y="2210365"/>
          <a:ext cx="6096000" cy="1407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7088"/>
                <a:gridCol w="684912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Noise Level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Old Architecture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40.36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33.86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31.16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29.50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27.86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New Architecture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38.53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32.36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29.05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26.84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24.52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429874" y="1706336"/>
            <a:ext cx="3670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The average PSNR(dB) results on CBSD68</a:t>
            </a:r>
            <a:endParaRPr lang="en-GB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307598" y="371824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New Application (Image </a:t>
            </a:r>
            <a:r>
              <a:rPr lang="en-GB" dirty="0" err="1"/>
              <a:t>Demosaicing</a:t>
            </a:r>
            <a:r>
              <a:rPr lang="en-GB" dirty="0"/>
              <a:t>)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307598" y="1253303"/>
            <a:ext cx="8287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err="1"/>
              <a:t>Demosaicing</a:t>
            </a:r>
            <a:r>
              <a:rPr lang="en-GB" altLang="zh-CN" dirty="0"/>
              <a:t> aims to estimate the missing pixel values from a one-channel mosaiced image and the corresponding color filter array(CFA) pattern to recover a three-channel image</a:t>
            </a:r>
            <a:endParaRPr lang="en-GB" altLang="zh-CN" dirty="0"/>
          </a:p>
          <a:p>
            <a:endParaRPr kumimoji="1" lang="zh-CN" altLang="en-US" dirty="0"/>
          </a:p>
        </p:txBody>
      </p:sp>
      <p:pic>
        <p:nvPicPr>
          <p:cNvPr id="7" name="图片 6" descr="图片包含 文本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9200" y="1991967"/>
            <a:ext cx="4165600" cy="927100"/>
          </a:xfrm>
          <a:prstGeom prst="rect">
            <a:avLst/>
          </a:prstGeom>
        </p:spPr>
      </p:pic>
      <p:pic>
        <p:nvPicPr>
          <p:cNvPr id="9" name="图片 8" descr="文本&#10;&#10;低可信度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50" y="3117229"/>
            <a:ext cx="2120900" cy="5588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07598" y="3964532"/>
            <a:ext cx="8414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where </a:t>
            </a:r>
            <a:r>
              <a:rPr lang="en-GB" altLang="zh-CN" b="1" dirty="0"/>
              <a:t>M </a:t>
            </a:r>
            <a:r>
              <a:rPr lang="en-GB" altLang="zh-CN" dirty="0"/>
              <a:t>is determined by CFA pattern and is a matrix with binary elements indicating the missing pixels of </a:t>
            </a:r>
            <a:r>
              <a:rPr lang="en-GB" altLang="zh-CN" b="1" dirty="0"/>
              <a:t>y</a:t>
            </a:r>
            <a:r>
              <a:rPr lang="en-GB" altLang="zh-CN" dirty="0"/>
              <a:t>, and   denotes element-wise multiplication.</a:t>
            </a:r>
            <a:endParaRPr lang="en-GB" altLang="zh-CN" dirty="0"/>
          </a:p>
          <a:p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232" y="4255060"/>
            <a:ext cx="115099" cy="15760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307597" y="371824"/>
            <a:ext cx="8209751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GB" dirty="0"/>
              <a:t>Experiment Result (</a:t>
            </a:r>
            <a:r>
              <a:rPr lang="en-GB" altLang="zh-CN" dirty="0"/>
              <a:t>Image </a:t>
            </a:r>
            <a:r>
              <a:rPr lang="en-GB" altLang="zh-CN" dirty="0" err="1"/>
              <a:t>Demosaicing</a:t>
            </a:r>
            <a:r>
              <a:rPr lang="en-GB" dirty="0"/>
              <a:t>)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434820" y="1027977"/>
            <a:ext cx="1982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Epochs: 10</a:t>
            </a: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17086" y="1970376"/>
            <a:ext cx="4495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The average PSNR(dB) results on Kodak</a:t>
            </a:r>
            <a:endParaRPr lang="en-GB" altLang="zh-CN" dirty="0"/>
          </a:p>
          <a:p>
            <a:endParaRPr kumimoji="1" lang="zh-CN" altLang="en-US" dirty="0"/>
          </a:p>
        </p:txBody>
      </p:sp>
      <p:graphicFrame>
        <p:nvGraphicFramePr>
          <p:cNvPr id="3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24000" y="2649904"/>
          <a:ext cx="6096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PSRN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Old Loss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42.16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New Loss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39.74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 lang="en-GB"/>
          </a:p>
        </p:txBody>
      </p:sp>
      <p:pic>
        <p:nvPicPr>
          <p:cNvPr id="319" name="Google Shape;319;p3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932149" y="1853850"/>
            <a:ext cx="3478249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467458" y="449147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Background	</a:t>
            </a:r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524341" y="1150993"/>
            <a:ext cx="759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The purpose of image restoration is to recover the latent clean image x from its degraded observation y = Hx + v</a:t>
            </a:r>
            <a:endParaRPr lang="en-GB" altLang="zh-CN" dirty="0"/>
          </a:p>
          <a:p>
            <a:endParaRPr kumimoji="1" lang="zh-CN" altLang="en-US" dirty="0"/>
          </a:p>
        </p:txBody>
      </p:sp>
      <p:pic>
        <p:nvPicPr>
          <p:cNvPr id="6" name="图片 5" descr="图示&#10;&#10;中度可信度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7608" y="1889657"/>
            <a:ext cx="5105400" cy="1041400"/>
          </a:xfrm>
          <a:prstGeom prst="rect">
            <a:avLst/>
          </a:prstGeom>
        </p:spPr>
      </p:pic>
      <p:cxnSp>
        <p:nvCxnSpPr>
          <p:cNvPr id="8" name="直线箭头连接符 7"/>
          <p:cNvCxnSpPr/>
          <p:nvPr/>
        </p:nvCxnSpPr>
        <p:spPr>
          <a:xfrm>
            <a:off x="4501661" y="2571750"/>
            <a:ext cx="0" cy="110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066843" y="3676783"/>
            <a:ext cx="1438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fidelity term</a:t>
            </a:r>
            <a:endParaRPr lang="en-GB" altLang="zh-CN" dirty="0"/>
          </a:p>
          <a:p>
            <a:endParaRPr kumimoji="1" lang="zh-CN" altLang="en-US" dirty="0"/>
          </a:p>
        </p:txBody>
      </p:sp>
      <p:cxnSp>
        <p:nvCxnSpPr>
          <p:cNvPr id="12" name="直线箭头连接符 11"/>
          <p:cNvCxnSpPr/>
          <p:nvPr/>
        </p:nvCxnSpPr>
        <p:spPr>
          <a:xfrm>
            <a:off x="5985164" y="2647284"/>
            <a:ext cx="0" cy="97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256208" y="3675895"/>
            <a:ext cx="1892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regularization term</a:t>
            </a:r>
            <a:endParaRPr lang="en-GB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505824" y="487513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Background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  <p:sp>
        <p:nvSpPr>
          <p:cNvPr id="3" name="文本框 2"/>
          <p:cNvSpPr txBox="1"/>
          <p:nvPr/>
        </p:nvSpPr>
        <p:spPr>
          <a:xfrm>
            <a:off x="505824" y="1355614"/>
            <a:ext cx="61450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Model-based optimization methods</a:t>
            </a:r>
            <a:endParaRPr lang="en-GB" altLang="zh-CN" dirty="0"/>
          </a:p>
          <a:p>
            <a:endParaRPr lang="en-GB" altLang="zh-CN" dirty="0"/>
          </a:p>
          <a:p>
            <a:r>
              <a:rPr lang="en-GB" altLang="zh-CN" dirty="0"/>
              <a:t>Discriminative learning methods</a:t>
            </a:r>
            <a:endParaRPr lang="en-GB" altLang="zh-CN" dirty="0"/>
          </a:p>
          <a:p>
            <a:endParaRPr kumimoji="1" lang="en-US" altLang="zh-CN" dirty="0"/>
          </a:p>
          <a:p>
            <a:r>
              <a:rPr lang="en-GB" altLang="zh-CN" dirty="0"/>
              <a:t>Half Quadratic Splitting (HQS) Method</a:t>
            </a:r>
            <a:endParaRPr lang="en-GB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307598" y="404386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GB" altLang="zh-CN" dirty="0"/>
              <a:t>Half Quadratic Splitting (HQS) Method</a:t>
            </a:r>
            <a:endParaRPr lang="en-GB" altLang="zh-CN" dirty="0"/>
          </a:p>
        </p:txBody>
      </p:sp>
      <p:pic>
        <p:nvPicPr>
          <p:cNvPr id="5" name="图片 4" descr="文本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759" y="1017596"/>
            <a:ext cx="5626100" cy="1333500"/>
          </a:xfrm>
          <a:prstGeom prst="rect">
            <a:avLst/>
          </a:prstGeom>
        </p:spPr>
      </p:pic>
      <p:pic>
        <p:nvPicPr>
          <p:cNvPr id="7" name="图片 6" descr="黑色的钟表&#10;&#10;低可信度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22" y="2275031"/>
            <a:ext cx="4673600" cy="647700"/>
          </a:xfrm>
          <a:prstGeom prst="rect">
            <a:avLst/>
          </a:prstGeom>
        </p:spPr>
      </p:pic>
      <p:pic>
        <p:nvPicPr>
          <p:cNvPr id="9" name="图片 8" descr="文本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22" y="2873576"/>
            <a:ext cx="5994400" cy="965200"/>
          </a:xfrm>
          <a:prstGeom prst="rect">
            <a:avLst/>
          </a:prstGeom>
        </p:spPr>
      </p:pic>
      <p:pic>
        <p:nvPicPr>
          <p:cNvPr id="11" name="图片 10" descr="文本&#10;&#10;中度可信度描述已自动生成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89" y="3721552"/>
            <a:ext cx="4292600" cy="660400"/>
          </a:xfrm>
          <a:prstGeom prst="rect">
            <a:avLst/>
          </a:prstGeom>
        </p:spPr>
      </p:pic>
      <p:cxnSp>
        <p:nvCxnSpPr>
          <p:cNvPr id="13" name="直线箭头连接符 12"/>
          <p:cNvCxnSpPr/>
          <p:nvPr/>
        </p:nvCxnSpPr>
        <p:spPr>
          <a:xfrm>
            <a:off x="4194729" y="4177331"/>
            <a:ext cx="0" cy="36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689571" y="4483708"/>
            <a:ext cx="1342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Noise Level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307597" y="345269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Proposed Method in Paper	</a:t>
            </a:r>
            <a:endParaRPr dirty="0"/>
          </a:p>
        </p:txBody>
      </p:sp>
      <p:pic>
        <p:nvPicPr>
          <p:cNvPr id="4" name="图片 3" descr="图示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908" y="1190125"/>
            <a:ext cx="7104184" cy="276324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17273" y="4124392"/>
            <a:ext cx="2909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/>
              <a:t>The architecture of denoiser</a:t>
            </a:r>
            <a:endParaRPr kumimoji="1" lang="zh-CN" altLang="en-US" sz="1100" dirty="0"/>
          </a:p>
        </p:txBody>
      </p:sp>
      <p:sp>
        <p:nvSpPr>
          <p:cNvPr id="9" name="文本框 8"/>
          <p:cNvSpPr txBox="1"/>
          <p:nvPr/>
        </p:nvSpPr>
        <p:spPr>
          <a:xfrm>
            <a:off x="307597" y="4544314"/>
            <a:ext cx="869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/>
              <a:t>Ref : </a:t>
            </a:r>
            <a:r>
              <a:rPr lang="en-GB" altLang="zh-CN" sz="900" dirty="0"/>
              <a:t>Zhang, Kai, et al. "Learning deep CNN denoiser prior for image restoration." </a:t>
            </a:r>
            <a:r>
              <a:rPr lang="en-GB" altLang="zh-CN" sz="900" i="1" dirty="0"/>
              <a:t>Proceedings of the IEEE conference on computer vision and pattern recognition</a:t>
            </a:r>
            <a:r>
              <a:rPr lang="en-GB" altLang="zh-CN" sz="900" dirty="0"/>
              <a:t>. 2017.</a:t>
            </a:r>
            <a:endParaRPr lang="en-GB" altLang="zh-CN" sz="900" dirty="0"/>
          </a:p>
          <a:p>
            <a:endParaRPr kumimoji="1" lang="zh-CN" altLang="en-US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307597" y="345269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Loss Function	</a:t>
            </a:r>
            <a:endParaRPr dirty="0"/>
          </a:p>
        </p:txBody>
      </p:sp>
      <p:pic>
        <p:nvPicPr>
          <p:cNvPr id="3" name="图片 2" descr="文本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7700" y="1494693"/>
            <a:ext cx="5308600" cy="1028700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>
            <a:off x="4572000" y="2154915"/>
            <a:ext cx="0" cy="118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060447" y="3344274"/>
            <a:ext cx="1573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Noised Image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6342185" y="2077117"/>
            <a:ext cx="0" cy="118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750169" y="3344274"/>
            <a:ext cx="1573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Original Image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307597" y="345269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New Loss Function	</a:t>
            </a:r>
            <a:endParaRPr dirty="0"/>
          </a:p>
        </p:txBody>
      </p:sp>
      <p:pic>
        <p:nvPicPr>
          <p:cNvPr id="3" name="图片 2" descr="文本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3927" y="892929"/>
            <a:ext cx="5116146" cy="10287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776" y="1268779"/>
            <a:ext cx="19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Original Loss Function L1:</a:t>
            </a:r>
            <a:endParaRPr kumimoji="1"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255776" y="2158979"/>
            <a:ext cx="709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Additional Guidance L2 : MSE( VGG(x</a:t>
            </a:r>
            <a:r>
              <a:rPr kumimoji="1" lang="en-US" altLang="zh-CN" sz="1200" baseline="-25000" dirty="0"/>
              <a:t>i</a:t>
            </a:r>
            <a:r>
              <a:rPr kumimoji="1" lang="en-US" altLang="zh-CN" sz="1200" dirty="0"/>
              <a:t>) , VGG ( </a:t>
            </a:r>
            <a:r>
              <a:rPr kumimoji="1" lang="en-US" altLang="zh-CN" sz="1200" dirty="0" err="1"/>
              <a:t>y</a:t>
            </a:r>
            <a:r>
              <a:rPr kumimoji="1" lang="en-US" altLang="zh-CN" sz="1200" baseline="-25000" dirty="0" err="1"/>
              <a:t>i</a:t>
            </a:r>
            <a:r>
              <a:rPr kumimoji="1" lang="en-US" altLang="zh-CN" sz="1200" dirty="0"/>
              <a:t> - f (</a:t>
            </a:r>
            <a:r>
              <a:rPr kumimoji="1" lang="en-US" altLang="zh-CN" sz="1200" dirty="0" err="1"/>
              <a:t>y</a:t>
            </a:r>
            <a:r>
              <a:rPr kumimoji="1" lang="en-US" altLang="zh-CN" sz="1200" baseline="-25000" dirty="0" err="1"/>
              <a:t>i</a:t>
            </a:r>
            <a:r>
              <a:rPr kumimoji="1" lang="en-US" altLang="zh-CN" sz="1200" dirty="0"/>
              <a:t>) ) )</a:t>
            </a:r>
            <a:endParaRPr kumimoji="1" lang="zh-CN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274959" y="2875935"/>
                <a:ext cx="70977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/>
                  <a:t>New Loss  L : </a:t>
                </a:r>
                <a14:m>
                  <m:oMath xmlns:m="http://schemas.openxmlformats.org/officeDocument/2006/math">
                    <m:r>
                      <a:rPr kumimoji="1" lang="en-US" altLang="zh-CN" sz="1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en-US" altLang="zh-CN" sz="1200" dirty="0"/>
                  <a:t>1+</a:t>
                </a:r>
                <a14:m>
                  <m:oMath xmlns:m="http://schemas.openxmlformats.org/officeDocument/2006/math">
                    <m:r>
                      <a:rPr kumimoji="1" lang="en-US" altLang="zh-CN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kumimoji="1"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001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59" y="2875935"/>
                <a:ext cx="7097790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7" r="6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>
            <a:spLocks noGrp="1"/>
          </p:cNvSpPr>
          <p:nvPr>
            <p:ph type="title"/>
          </p:nvPr>
        </p:nvSpPr>
        <p:spPr>
          <a:xfrm>
            <a:off x="499430" y="4747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Training details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499430" y="1429325"/>
            <a:ext cx="74360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10744 color images from BSD (500), ImageNet(5500) and Waterloo(4744)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171904 none-overlap patches with size 64x64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25 denoisers with noise level [0,50]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Batch Size: 128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307598" y="371824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Experiment Result (Image Denoising)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434820" y="1027977"/>
            <a:ext cx="1982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Epochs: 200</a:t>
            </a:r>
            <a:endParaRPr kumimoji="1" lang="zh-CN" altLang="en-US" dirty="0"/>
          </a:p>
        </p:txBody>
      </p:sp>
      <p:graphicFrame>
        <p:nvGraphicFramePr>
          <p:cNvPr id="3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217068" y="2172006"/>
          <a:ext cx="6096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7088"/>
                <a:gridCol w="684912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Noise Level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Old Loss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40.36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33.86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31.16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29.50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27.86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New Loss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40.68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34.06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31.61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30.03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28.16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429874" y="1706336"/>
            <a:ext cx="3670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The average PSNR(dB) results on CBSD68</a:t>
            </a:r>
            <a:endParaRPr lang="en-GB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d4da1c91-8951-4c93-ac38-a2cddce26852}"/>
</p:tagLst>
</file>

<file path=ppt/tags/tag2.xml><?xml version="1.0" encoding="utf-8"?>
<p:tagLst xmlns:p="http://schemas.openxmlformats.org/presentationml/2006/main">
  <p:tag name="KSO_WM_UNIT_TABLE_BEAUTIFY" val="smartTable{f321e560-6aaa-4068-a005-5d06a1767c7c}"/>
</p:tagLst>
</file>

<file path=ppt/tags/tag3.xml><?xml version="1.0" encoding="utf-8"?>
<p:tagLst xmlns:p="http://schemas.openxmlformats.org/presentationml/2006/main">
  <p:tag name="KSO_WM_UNIT_TABLE_BEAUTIFY" val="smartTable{e00e5d4f-a253-4ec5-8ab8-7582b8a30bd4}"/>
</p:tagLst>
</file>

<file path=ppt/tags/tag4.xml><?xml version="1.0" encoding="utf-8"?>
<p:tagLst xmlns:p="http://schemas.openxmlformats.org/presentationml/2006/main">
  <p:tag name="KSO_WM_UNIT_TABLE_BEAUTIFY" val="smartTable{ded918bd-f9cb-4cf4-a914-179f480d6bfc}"/>
</p:tagLst>
</file>

<file path=ppt/tags/tag5.xml><?xml version="1.0" encoding="utf-8"?>
<p:tagLst xmlns:p="http://schemas.openxmlformats.org/presentationml/2006/main">
  <p:tag name="KSO_WM_UNIT_TABLE_BEAUTIFY" val="smartTable{c59a69f3-51af-4051-9725-d2f6c83703d1}"/>
</p:tagLst>
</file>

<file path=ppt/tags/tag6.xml><?xml version="1.0" encoding="utf-8"?>
<p:tagLst xmlns:p="http://schemas.openxmlformats.org/presentationml/2006/main">
  <p:tag name="KSO_WPP_MARK_KEY" val="2e36a57f-1d71-4d12-8693-d2ac8b0cf4bb"/>
  <p:tag name="COMMONDATA" val="eyJoZGlkIjoiMDJkZTgyMmVmMmMxOTE2MGFlYmUzMDVjNmY5NjUxMzcifQ=="/>
</p:tagLst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2515</Words>
  <Application>WPS 演示</Application>
  <PresentationFormat>全屏显示(16:9)</PresentationFormat>
  <Paragraphs>247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Arial</vt:lpstr>
      <vt:lpstr>Nunito</vt:lpstr>
      <vt:lpstr>Calibri</vt:lpstr>
      <vt:lpstr>Cambria Math</vt:lpstr>
      <vt:lpstr>微软雅黑</vt:lpstr>
      <vt:lpstr>Arial Unicode MS</vt:lpstr>
      <vt:lpstr>Shift</vt:lpstr>
      <vt:lpstr>Learning Deep CNN Denoiser Prior for Image Restoration </vt:lpstr>
      <vt:lpstr>Background	</vt:lpstr>
      <vt:lpstr> </vt:lpstr>
      <vt:lpstr>Half Quadratic Splitting (HQS) Method</vt:lpstr>
      <vt:lpstr>Proposed Method in Paper	</vt:lpstr>
      <vt:lpstr>Loss Function	</vt:lpstr>
      <vt:lpstr>New Loss Function	</vt:lpstr>
      <vt:lpstr>Training details</vt:lpstr>
      <vt:lpstr>Experiment Result (Image Denoising)</vt:lpstr>
      <vt:lpstr>Experiment Result (Image Deblurring)</vt:lpstr>
      <vt:lpstr>Experiment Result (Single Image Super-Resolution)</vt:lpstr>
      <vt:lpstr>New Architecture</vt:lpstr>
      <vt:lpstr>Experiment Result (Image Denoising)</vt:lpstr>
      <vt:lpstr>New Application (Image Demosaicing)</vt:lpstr>
      <vt:lpstr>Experiment Result (Image Demosaicing)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Deep CNN Denoiser Prior for Image Restoration </dc:title>
  <dc:creator/>
  <cp:lastModifiedBy>wxc</cp:lastModifiedBy>
  <cp:revision>3</cp:revision>
  <dcterms:created xsi:type="dcterms:W3CDTF">2022-11-07T02:55:44Z</dcterms:created>
  <dcterms:modified xsi:type="dcterms:W3CDTF">2022-11-07T08:41:52Z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0881773641F441B6A122C8573CE45821</vt:lpwstr>
  </property>
  <property fmtid="{D5CDD505-2E9C-101B-9397-08002B2CF9AE}" pid="3" name="KSOProductBuildVer">
    <vt:lpwstr>2052-11.1.0.12598</vt:lpwstr>
  </property>
</Properties>
</file>