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82" r:id="rId2"/>
    <p:sldId id="1081" r:id="rId3"/>
    <p:sldId id="1083" r:id="rId4"/>
    <p:sldId id="1084" r:id="rId5"/>
    <p:sldId id="1085" r:id="rId6"/>
    <p:sldId id="1086" r:id="rId7"/>
    <p:sldId id="1087" r:id="rId8"/>
    <p:sldId id="10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224C-F3F1-483B-B555-705447331EAF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8BD1-16DE-45B3-8A78-83C4D14E7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2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6150" y="555625"/>
            <a:ext cx="4964113" cy="2792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3000"/>
              </a:lnSpc>
            </a:pPr>
            <a:fld id="{785BB0B3-964C-4CDE-9D3D-0BF955B8C425}" type="slidenum">
              <a:rPr lang="en-US" smtClean="0"/>
              <a:pPr>
                <a:lnSpc>
                  <a:spcPct val="93000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40DD-FAF8-4033-9051-85AB88CB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13CFA-B12B-4AAB-A18B-F22F762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597D-E9E2-454D-9C3F-734EF54B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2BCF-7B93-4004-B43B-C20DCC1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3C4F0-F169-425A-BE98-49ED491B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41218-0F43-4629-80F8-74224ECE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293FA-5E40-4C95-A21B-802C788D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1C849-D677-4D16-A16B-EDB0C30B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CF0E5-4A1F-45DF-BA8A-CBD5747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3A4B8-4E84-41A2-A2EA-9DC0D22E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9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3B43A-1EA6-4398-8991-F11223355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F261E-36F3-4C52-AAE5-C93B67009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DE194-4E55-407C-A63F-01D36400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F1777-177F-40B3-8429-CF0FB702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A727-5CD0-4DDF-B5B1-1C0C69CA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1B3CBAA-80EF-5E47-BC6B-9DE61D18790F}"/>
              </a:ext>
            </a:extLst>
          </p:cNvPr>
          <p:cNvSpPr>
            <a:spLocks noGrp="1"/>
          </p:cNvSpPr>
          <p:nvPr userDrawn="1">
            <p:ph sz="quarter" idx="10"/>
          </p:nvPr>
        </p:nvSpPr>
        <p:spPr>
          <a:xfrm>
            <a:off x="3721608" y="2368296"/>
            <a:ext cx="6051401" cy="4187952"/>
          </a:xfrm>
          <a:prstGeom prst="rect">
            <a:avLst/>
          </a:prstGeom>
        </p:spPr>
        <p:txBody>
          <a:bodyPr/>
          <a:lstStyle>
            <a:lvl1pPr marL="173750" indent="-1737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173750" indent="-1737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73750" indent="-1737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73750" indent="-1737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73750" indent="-1737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DED592-645B-4F8C-8D0E-7555AF78647A}"/>
              </a:ext>
            </a:extLst>
          </p:cNvPr>
          <p:cNvCxnSpPr>
            <a:cxnSpLocks/>
          </p:cNvCxnSpPr>
          <p:nvPr userDrawn="1"/>
        </p:nvCxnSpPr>
        <p:spPr>
          <a:xfrm>
            <a:off x="3721607" y="2171019"/>
            <a:ext cx="6051402" cy="0"/>
          </a:xfrm>
          <a:prstGeom prst="line">
            <a:avLst/>
          </a:prstGeom>
          <a:ln w="12700" cap="rnd">
            <a:solidFill>
              <a:schemeClr val="accent6">
                <a:lumMod val="60000"/>
                <a:lumOff val="40000"/>
              </a:schemeClr>
            </a:solidFill>
            <a:round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FEBB2B0-2FE9-4547-B236-AFFD265B9D1B}"/>
              </a:ext>
            </a:extLst>
          </p:cNvPr>
          <p:cNvGrpSpPr/>
          <p:nvPr userDrawn="1"/>
        </p:nvGrpSpPr>
        <p:grpSpPr>
          <a:xfrm>
            <a:off x="1" y="-920"/>
            <a:ext cx="3114500" cy="6859841"/>
            <a:chOff x="1" y="-920"/>
            <a:chExt cx="3114500" cy="68598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60F5EA-2531-104C-BDA5-6976E59EAEBC}"/>
                </a:ext>
              </a:extLst>
            </p:cNvPr>
            <p:cNvSpPr/>
            <p:nvPr/>
          </p:nvSpPr>
          <p:spPr>
            <a:xfrm>
              <a:off x="1805663" y="471"/>
              <a:ext cx="1308838" cy="6857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1049BD-3954-CA4D-8094-F10C1A4300C1}"/>
                </a:ext>
              </a:extLst>
            </p:cNvPr>
            <p:cNvSpPr/>
            <p:nvPr userDrawn="1"/>
          </p:nvSpPr>
          <p:spPr>
            <a:xfrm>
              <a:off x="1" y="-920"/>
              <a:ext cx="1805661" cy="68598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endParaRPr>
            </a:p>
          </p:txBody>
        </p:sp>
        <p:sp>
          <p:nvSpPr>
            <p:cNvPr id="13" name="Rectangle: Single Corner Rounded 6">
              <a:extLst>
                <a:ext uri="{FF2B5EF4-FFF2-40B4-BE49-F238E27FC236}">
                  <a16:creationId xmlns:a16="http://schemas.microsoft.com/office/drawing/2014/main" id="{054816C9-AC82-418D-A618-510763EF4E47}"/>
                </a:ext>
              </a:extLst>
            </p:cNvPr>
            <p:cNvSpPr/>
            <p:nvPr userDrawn="1"/>
          </p:nvSpPr>
          <p:spPr bwMode="gray">
            <a:xfrm flipV="1">
              <a:off x="1311886" y="918"/>
              <a:ext cx="493776" cy="6858003"/>
            </a:xfrm>
            <a:prstGeom prst="round1Rect">
              <a:avLst>
                <a:gd name="adj" fmla="val 0"/>
              </a:avLst>
            </a:prstGeom>
            <a:gradFill flip="none" rotWithShape="1">
              <a:gsLst>
                <a:gs pos="75000">
                  <a:srgbClr val="2540B3"/>
                </a:gs>
                <a:gs pos="0">
                  <a:schemeClr val="accent1">
                    <a:alpha val="0"/>
                    <a:lumMod val="9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: Single Corner Rounded 6">
              <a:extLst>
                <a:ext uri="{FF2B5EF4-FFF2-40B4-BE49-F238E27FC236}">
                  <a16:creationId xmlns:a16="http://schemas.microsoft.com/office/drawing/2014/main" id="{4CCFDB0A-8A2B-4779-A51E-2B0AD18672E0}"/>
                </a:ext>
              </a:extLst>
            </p:cNvPr>
            <p:cNvSpPr/>
            <p:nvPr userDrawn="1"/>
          </p:nvSpPr>
          <p:spPr bwMode="gray">
            <a:xfrm rot="10800000" flipH="1" flipV="1">
              <a:off x="2620725" y="470"/>
              <a:ext cx="493775" cy="6857530"/>
            </a:xfrm>
            <a:prstGeom prst="round1Rect">
              <a:avLst>
                <a:gd name="adj" fmla="val 0"/>
              </a:avLst>
            </a:prstGeom>
            <a:gradFill flip="none" rotWithShape="1">
              <a:gsLst>
                <a:gs pos="75000">
                  <a:srgbClr val="5D7DD6"/>
                </a:gs>
                <a:gs pos="100000">
                  <a:srgbClr val="3F59AD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B301E4DD-7EE3-47B4-881B-9E5B641D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76" y="791894"/>
            <a:ext cx="6078832" cy="1137491"/>
          </a:xfrm>
        </p:spPr>
        <p:txBody>
          <a:bodyPr wrap="square">
            <a:spAutoFit/>
          </a:bodyPr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89766-E949-4647-85C8-056AB6D3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DE353-52E0-45AF-975E-25BE91D8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28A7-3C2E-427D-B9D1-8AC4BC14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43305-AF39-4BC4-AA94-A0610F75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A2A32-39D3-46EA-9F2F-D8040EA6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C2E3-5D30-4E2F-BBF2-631B5616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2F286-A297-432D-A779-424A998FD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4FF26-000B-4FF5-AA39-4BA001E6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59B61-3401-4017-86BD-8C6F8234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F7028-45B8-4E67-95F2-AD9E35C1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1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8A570-68CE-4924-97DA-9D5CA01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3C4D2-F68A-49FC-8DEA-2D655A56E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470EB-750F-42B9-8CF5-FD2CF10A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122ED-E0F0-4F89-8C46-97521870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6200A-626E-430B-A48D-9082113F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B9981-9499-40D7-9E83-FD6DDA0B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7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D6BB-9BC7-41BD-9E1A-8625D39E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789E5-8BF6-43DD-8B38-D12D530B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79300-01EA-4482-8E51-3EFCA79A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3901E-79A0-47AC-8971-EE83A77F9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C8216-7CDE-4674-874B-FCF5B704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BE831-8521-47B1-ABB3-77C7D01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078CB-D318-418D-AFC6-189071AE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BC3C5-03D8-4CC7-B8B1-69A05D5D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E5298-3901-48D8-B657-A1E004C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D3181-DF6E-4E64-B1E7-8E0ECF37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678EAA-88A1-432B-A6DC-61DFB869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3E5D61-7E5C-4F6E-95D2-0C6BB63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4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82DF33-2DFF-4803-ACCB-54F029A4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34376-F684-4C95-8E32-5BBD31FD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4D322-9997-4B63-9255-754D1EA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2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FDC20-296C-4B2A-BEB7-0458E7EE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613B4-8474-4D02-BA48-9B759E87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D0D1A-9907-45A6-9AC2-029BBB8A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29F71-01DE-4494-8F39-F41BF748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DE023-36A3-4B55-AE26-C7DF710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CB355-D660-4001-979B-F3AD909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349BC-DE70-4C3B-9536-871E09D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38C8ED-0308-4B5E-9C31-C732F5A70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89DCF-64D4-428B-A7ED-A0529925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1D7C25-87C8-4EB3-BA07-C7861A94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7FACC-B5F1-43A6-90F9-F24BE779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D8EDD-B35C-4A7E-93D7-38B7C70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D696A8-A652-404D-BC2E-47CC1BD9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20D0F-4034-4F93-8712-7B91E61D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BB679-ADDD-410D-AC03-26C49C904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78A3-C750-4C03-98FB-C1FFDC8B17F0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625D5-E21E-4380-9DBE-4FFADDE0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D87B9-06CA-4170-8B4C-CDA3CB2A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F9D-A9B1-403B-B337-9B5A551B1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052C-8E36-4947-99AB-CCAF3FEC8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>
                <a:latin typeface="Times New Roman" panose="02020603050405020304" pitchFamily="18" charset="0"/>
                <a:cs typeface="Times New Roman" panose="02020603050405020304" pitchFamily="18" charset="0"/>
              </a:rPr>
              <a:t>watchodg</a:t>
            </a:r>
            <a:endParaRPr lang="zh-CN" alt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B7736-D0D0-49BE-9C37-8A4CB9CB3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en-US" altLang="zh-CN" dirty="0"/>
              <a:t>stability</a:t>
            </a:r>
            <a:r>
              <a:rPr lang="zh-CN" altLang="en-US" dirty="0"/>
              <a:t>检测工具</a:t>
            </a:r>
          </a:p>
        </p:txBody>
      </p:sp>
    </p:spTree>
    <p:extLst>
      <p:ext uri="{BB962C8B-B14F-4D97-AF65-F5344CB8AC3E}">
        <p14:creationId xmlns:p14="http://schemas.microsoft.com/office/powerpoint/2010/main" val="136324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8AA0-9BAD-9847-90BF-F7BE7CAF80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CN" sz="2400" dirty="0"/>
              <a:t>1.</a:t>
            </a:r>
            <a:r>
              <a:rPr lang="zh-CN" altLang="en-US" sz="2400" dirty="0"/>
              <a:t>总体流程</a:t>
            </a:r>
            <a:endParaRPr lang="en-US" sz="2400" dirty="0"/>
          </a:p>
          <a:p>
            <a:pPr lvl="0"/>
            <a:r>
              <a:rPr lang="en-US" altLang="zh-CN" sz="2400" dirty="0"/>
              <a:t>2</a:t>
            </a:r>
            <a:r>
              <a:rPr lang="en-US" sz="2400" dirty="0"/>
              <a:t>.</a:t>
            </a:r>
            <a:r>
              <a:rPr lang="zh-CN" altLang="en-US" sz="2400" dirty="0"/>
              <a:t>设备树中解析</a:t>
            </a:r>
            <a:r>
              <a:rPr lang="en-US" altLang="zh-CN" sz="2400" dirty="0"/>
              <a:t>watchdog</a:t>
            </a:r>
            <a:r>
              <a:rPr lang="zh-CN" altLang="en-US" sz="2400" dirty="0"/>
              <a:t>参数</a:t>
            </a:r>
            <a:endParaRPr 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设置定时器</a:t>
            </a:r>
            <a:r>
              <a:rPr lang="en-US" altLang="zh-CN" sz="2400" dirty="0"/>
              <a:t>pet_timer</a:t>
            </a:r>
            <a:endParaRPr 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唤醒</a:t>
            </a:r>
            <a:r>
              <a:rPr lang="en-US" altLang="zh-CN" sz="2400" dirty="0"/>
              <a:t>msm_watchdog</a:t>
            </a:r>
            <a:r>
              <a:rPr lang="zh-CN" altLang="en-US" sz="2400" dirty="0"/>
              <a:t>线程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向其他</a:t>
            </a:r>
            <a:r>
              <a:rPr lang="en-US" altLang="zh-CN" sz="2400" dirty="0"/>
              <a:t>CPU</a:t>
            </a:r>
            <a:r>
              <a:rPr lang="zh-CN" altLang="en-US" sz="2400" dirty="0"/>
              <a:t>发送</a:t>
            </a:r>
            <a:r>
              <a:rPr lang="en-US" altLang="zh-CN" sz="2400" dirty="0"/>
              <a:t>IPI</a:t>
            </a:r>
            <a:r>
              <a:rPr lang="zh-CN" altLang="en-US" sz="2400" dirty="0"/>
              <a:t>中断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狗叫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965022-360A-E74E-B92C-FBC44203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176" y="1360640"/>
            <a:ext cx="6078832" cy="5687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19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035F63F3-714E-40A0-BDE3-5AF271DA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50" y="1197356"/>
            <a:ext cx="7706012" cy="4889416"/>
          </a:xfrm>
          <a:prstGeom prst="rect">
            <a:avLst/>
          </a:prstGeom>
        </p:spPr>
      </p:pic>
      <p:sp>
        <p:nvSpPr>
          <p:cNvPr id="70" name="标题 2">
            <a:extLst>
              <a:ext uri="{FF2B5EF4-FFF2-40B4-BE49-F238E27FC236}">
                <a16:creationId xmlns:a16="http://schemas.microsoft.com/office/drawing/2014/main" id="{46390920-AFD9-4BDE-9D8D-BF821A4A2E27}"/>
              </a:ext>
            </a:extLst>
          </p:cNvPr>
          <p:cNvSpPr txBox="1">
            <a:spLocks/>
          </p:cNvSpPr>
          <p:nvPr/>
        </p:nvSpPr>
        <p:spPr>
          <a:xfrm>
            <a:off x="495300" y="558521"/>
            <a:ext cx="11187112" cy="44608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Microsoft Sans Serif (标题)"/>
              </a:rPr>
              <a:t>watchdog</a:t>
            </a:r>
            <a:r>
              <a:rPr lang="zh-CN" altLang="en-US" b="1" dirty="0">
                <a:latin typeface="Microsoft Sans Serif (标题)"/>
              </a:rPr>
              <a:t>总体流程</a:t>
            </a:r>
          </a:p>
        </p:txBody>
      </p:sp>
    </p:spTree>
    <p:extLst>
      <p:ext uri="{BB962C8B-B14F-4D97-AF65-F5344CB8AC3E}">
        <p14:creationId xmlns:p14="http://schemas.microsoft.com/office/powerpoint/2010/main" val="18939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9280A826-F23F-4A6A-88DA-178CE3CB7786}"/>
              </a:ext>
            </a:extLst>
          </p:cNvPr>
          <p:cNvSpPr txBox="1">
            <a:spLocks/>
          </p:cNvSpPr>
          <p:nvPr/>
        </p:nvSpPr>
        <p:spPr>
          <a:xfrm>
            <a:off x="495300" y="565126"/>
            <a:ext cx="11187112" cy="4394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77" rtl="0" eaLnBrk="1" fontAlgn="auto" latinLnBrk="0" hangingPunct="1">
              <a:lnSpc>
                <a:spcPct val="8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设备树中解析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watchdog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参数</a:t>
            </a:r>
          </a:p>
        </p:txBody>
      </p:sp>
      <p:sp>
        <p:nvSpPr>
          <p:cNvPr id="6" name="副标题 3">
            <a:extLst>
              <a:ext uri="{FF2B5EF4-FFF2-40B4-BE49-F238E27FC236}">
                <a16:creationId xmlns:a16="http://schemas.microsoft.com/office/drawing/2014/main" id="{6EB95109-299E-4969-A974-8FE5D04BE77E}"/>
              </a:ext>
            </a:extLst>
          </p:cNvPr>
          <p:cNvSpPr txBox="1">
            <a:spLocks/>
          </p:cNvSpPr>
          <p:nvPr/>
        </p:nvSpPr>
        <p:spPr>
          <a:xfrm>
            <a:off x="494189" y="1088136"/>
            <a:ext cx="11188223" cy="26590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77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39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7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Microsoft Sans Serif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6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5" indent="0" algn="ctr" defTabSz="914477" rtl="0" eaLnBrk="1" latinLnBrk="0" hangingPunct="1">
              <a:lnSpc>
                <a:spcPct val="96000"/>
              </a:lnSpc>
              <a:spcBef>
                <a:spcPts val="1800"/>
              </a:spcBef>
              <a:buClr>
                <a:srgbClr val="595959"/>
              </a:buClr>
              <a:buFont typeface="Microsoft Sans Serif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3" indent="0" algn="ctr" defTabSz="914477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1" indent="0" algn="ctr" defTabSz="914477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0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09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77" rtl="0" eaLnBrk="1" fontAlgn="auto" latinLnBrk="0" hangingPunct="1">
              <a:lnSpc>
                <a:spcPct val="96000"/>
              </a:lnSpc>
              <a:spcBef>
                <a:spcPts val="900"/>
              </a:spcBef>
              <a:spcAft>
                <a:spcPts val="0"/>
              </a:spcAft>
              <a:buClr>
                <a:srgbClr val="28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msm_wdog_dt_to_pdata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E8469-B1F9-45EF-B1D0-AA49B8C1CECC}"/>
              </a:ext>
            </a:extLst>
          </p:cNvPr>
          <p:cNvSpPr txBox="1"/>
          <p:nvPr/>
        </p:nvSpPr>
        <p:spPr>
          <a:xfrm>
            <a:off x="494188" y="1792350"/>
            <a:ext cx="11188223" cy="30725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wdog: qcom,wdt@17c10000{</a:t>
            </a: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compatible = “qcom,msm-watchdog”;</a:t>
            </a: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reg = &lt;0x17c10000 0x1000&gt;;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wdog_data.phys_base = 0x17c10000, wdog_data.size = 0x1000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reg-names = “wdt-base”;</a:t>
            </a: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interrupts = &lt;0 0 0&gt;, &lt;0 1 0&gt;;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bark irq  hwirq = 0x20, bite irq hwirq = 0x21(wdog_data</a:t>
            </a:r>
            <a:r>
              <a:rPr lang="zh-CN" altLang="en-US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中的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bark_irq</a:t>
            </a:r>
            <a:r>
              <a:rPr lang="zh-CN" altLang="en-US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和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bite_irq</a:t>
            </a:r>
            <a:r>
              <a:rPr lang="zh-CN" altLang="en-US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是虚拟中断号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qcom,bark-time = &lt;11000&gt;;  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wdog_data.bark_time = 11s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qcom,pet-time = &lt;9360&gt;;      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wdog_data.pet_time = 9.36s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qcom,ipi-ping;                        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wdog_data.do_ipi_ping = true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qcom,wakeup-enable;               </a:t>
            </a: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  <a:sym typeface="Wingdings" panose="05000000000000000000" pitchFamily="2" charset="2"/>
              </a:rPr>
              <a:t>wdog_data.wakeup_irq_enable = true</a:t>
            </a:r>
            <a:endParaRPr lang="en-US" altLang="zh-CN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qcom,scandump-size = &lt;0x10100 0x10100 0x10100 0x10100</a:t>
            </a: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	0x18100 0x18100 0x18100 0x18100&gt;;</a:t>
            </a:r>
          </a:p>
          <a:p>
            <a:pPr>
              <a:lnSpc>
                <a:spcPct val="96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Microsoft Sans Serif (标题)"/>
                <a:cs typeface="Microsoft Sans Serif" panose="020B0604020202020204" pitchFamily="34" charset="0"/>
              </a:rPr>
              <a:t>};</a:t>
            </a:r>
            <a:endParaRPr lang="zh-CN" altLang="en-US" sz="1600" dirty="0">
              <a:solidFill>
                <a:schemeClr val="tx2"/>
              </a:solidFill>
              <a:latin typeface="Microsoft Sans Serif (标题)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364B990A-BEF6-4ABD-8E9C-C62E86517C8E}"/>
              </a:ext>
            </a:extLst>
          </p:cNvPr>
          <p:cNvSpPr txBox="1">
            <a:spLocks/>
          </p:cNvSpPr>
          <p:nvPr/>
        </p:nvSpPr>
        <p:spPr>
          <a:xfrm>
            <a:off x="495300" y="565126"/>
            <a:ext cx="11187112" cy="4394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77" rtl="0" eaLnBrk="1" fontAlgn="auto" latinLnBrk="0" hangingPunct="1">
              <a:lnSpc>
                <a:spcPct val="8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设置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pet_timer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3171F"/>
              </a:solidFill>
              <a:effectLst/>
              <a:uLnTx/>
              <a:uFillTx/>
              <a:latin typeface="Microsoft Sans Serif (标题)"/>
            </a:endParaRPr>
          </a:p>
        </p:txBody>
      </p:sp>
      <p:sp>
        <p:nvSpPr>
          <p:cNvPr id="6" name="副标题 3">
            <a:extLst>
              <a:ext uri="{FF2B5EF4-FFF2-40B4-BE49-F238E27FC236}">
                <a16:creationId xmlns:a16="http://schemas.microsoft.com/office/drawing/2014/main" id="{25E95036-0A4C-4AA0-A5D3-19B5ADB078E2}"/>
              </a:ext>
            </a:extLst>
          </p:cNvPr>
          <p:cNvSpPr txBox="1">
            <a:spLocks/>
          </p:cNvSpPr>
          <p:nvPr/>
        </p:nvSpPr>
        <p:spPr>
          <a:xfrm>
            <a:off x="494189" y="1088136"/>
            <a:ext cx="11188223" cy="26590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77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39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7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Microsoft Sans Serif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6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5" indent="0" algn="ctr" defTabSz="914477" rtl="0" eaLnBrk="1" latinLnBrk="0" hangingPunct="1">
              <a:lnSpc>
                <a:spcPct val="96000"/>
              </a:lnSpc>
              <a:spcBef>
                <a:spcPts val="1800"/>
              </a:spcBef>
              <a:buClr>
                <a:srgbClr val="595959"/>
              </a:buClr>
              <a:buFont typeface="Microsoft Sans Serif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3" indent="0" algn="ctr" defTabSz="914477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1" indent="0" algn="ctr" defTabSz="914477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0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09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Sans Serif (标题)"/>
                <a:cs typeface="Microsoft Sans Serif" panose="020B0604020202020204" pitchFamily="34" charset="0"/>
              </a:rPr>
              <a:t>init_watchdog_data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DDB094-F12D-4A42-BC27-4E366AE337CD}"/>
              </a:ext>
            </a:extLst>
          </p:cNvPr>
          <p:cNvGrpSpPr/>
          <p:nvPr/>
        </p:nvGrpSpPr>
        <p:grpSpPr>
          <a:xfrm>
            <a:off x="106393" y="1981734"/>
            <a:ext cx="11979214" cy="2341046"/>
            <a:chOff x="494189" y="1963979"/>
            <a:chExt cx="11979214" cy="2341046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345A2954-48E6-47E3-8E89-D7BF50962C2B}"/>
                </a:ext>
              </a:extLst>
            </p:cNvPr>
            <p:cNvSpPr/>
            <p:nvPr/>
          </p:nvSpPr>
          <p:spPr>
            <a:xfrm>
              <a:off x="494189" y="1963979"/>
              <a:ext cx="2166064" cy="313130"/>
            </a:xfrm>
            <a:prstGeom prst="rect">
              <a:avLst/>
            </a:prstGeom>
            <a:solidFill>
              <a:srgbClr val="2853DC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rPr>
                <a:t>init_watchdog_data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7F8FA"/>
                </a:solidFill>
                <a:effectLst/>
                <a:uLnTx/>
                <a:uFillTx/>
                <a:latin typeface="Microsoft Sans Serif"/>
                <a:ea typeface="+mn-ea"/>
                <a:cs typeface="Microsoft Sans Serif" panose="020B0604020202020204" pitchFamily="34" charset="0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7ED512F7-0115-4665-B64C-BE71A7AE8CC5}"/>
                </a:ext>
              </a:extLst>
            </p:cNvPr>
            <p:cNvSpPr/>
            <p:nvPr/>
          </p:nvSpPr>
          <p:spPr>
            <a:xfrm>
              <a:off x="3123089" y="1963979"/>
              <a:ext cx="2166064" cy="313130"/>
            </a:xfrm>
            <a:prstGeom prst="rect">
              <a:avLst/>
            </a:prstGeom>
            <a:solidFill>
              <a:srgbClr val="2853DC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rPr>
                <a:t>devm_request_irq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7F8FA"/>
                </a:solidFill>
                <a:effectLst/>
                <a:uLnTx/>
                <a:uFillTx/>
                <a:latin typeface="Microsoft Sans Serif"/>
                <a:ea typeface="+mn-ea"/>
                <a:cs typeface="Microsoft Sans Serif" panose="020B0604020202020204" pitchFamily="34" charset="0"/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1BE06012-A9B1-4DF4-9BDB-05548052384E}"/>
                </a:ext>
              </a:extLst>
            </p:cNvPr>
            <p:cNvSpPr/>
            <p:nvPr/>
          </p:nvSpPr>
          <p:spPr>
            <a:xfrm>
              <a:off x="3123089" y="2573915"/>
              <a:ext cx="2166064" cy="313130"/>
            </a:xfrm>
            <a:prstGeom prst="rect">
              <a:avLst/>
            </a:prstGeom>
            <a:solidFill>
              <a:srgbClr val="2853DC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rPr>
                <a:t>set bark_time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7F8FA"/>
                </a:solidFill>
                <a:effectLst/>
                <a:uLnTx/>
                <a:uFillTx/>
                <a:latin typeface="Microsoft Sans Serif"/>
                <a:ea typeface="+mn-ea"/>
                <a:cs typeface="Microsoft Sans Serif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A1853A-2B27-44EF-8BDD-C62C93EC264D}"/>
                </a:ext>
              </a:extLst>
            </p:cNvPr>
            <p:cNvSpPr txBox="1"/>
            <p:nvPr/>
          </p:nvSpPr>
          <p:spPr>
            <a:xfrm>
              <a:off x="5372100" y="2660223"/>
              <a:ext cx="4267194" cy="23634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write bark_time to register WDT0_BARK_TIME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E283C"/>
                </a:solidFill>
                <a:effectLst/>
                <a:uLnTx/>
                <a:uFillTx/>
                <a:latin typeface="Microsoft Sans Serif"/>
                <a:cs typeface="Microsoft Sans Serif" panose="020B0604020202020204" pitchFamily="34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CA748D49-2A68-4FDD-9882-C2CE43DCD8F7}"/>
                </a:ext>
              </a:extLst>
            </p:cNvPr>
            <p:cNvSpPr/>
            <p:nvPr/>
          </p:nvSpPr>
          <p:spPr>
            <a:xfrm>
              <a:off x="3123089" y="3115870"/>
              <a:ext cx="2166064" cy="313130"/>
            </a:xfrm>
            <a:prstGeom prst="rect">
              <a:avLst/>
            </a:prstGeom>
            <a:solidFill>
              <a:srgbClr val="2853DC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rPr>
                <a:t>set pet_timer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7F8FA"/>
                </a:solidFill>
                <a:effectLst/>
                <a:uLnTx/>
                <a:uFillTx/>
                <a:latin typeface="Microsoft Sans Serif"/>
                <a:ea typeface="+mn-ea"/>
                <a:cs typeface="Microsoft Sans Serif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27F10F3-9455-4A27-A422-381116969EC3}"/>
                </a:ext>
              </a:extLst>
            </p:cNvPr>
            <p:cNvSpPr txBox="1"/>
            <p:nvPr/>
          </p:nvSpPr>
          <p:spPr>
            <a:xfrm>
              <a:off x="5372100" y="3154261"/>
              <a:ext cx="7101303" cy="70904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wdog_data-&gt;pet_timer.data = wdog_data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wdog_data-&gt;pet_timer.function = pet_task_wakeup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wdog_data-&gt;pet_timer.expires = jiffies+msecs_to_jiffies(wdog_data-&gt;pet_time)</a:t>
              </a: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48F4EFBD-BB97-48D7-9FD5-26FBE4FB3528}"/>
                </a:ext>
              </a:extLst>
            </p:cNvPr>
            <p:cNvSpPr/>
            <p:nvPr/>
          </p:nvSpPr>
          <p:spPr>
            <a:xfrm>
              <a:off x="3123089" y="3991895"/>
              <a:ext cx="2166064" cy="313130"/>
            </a:xfrm>
            <a:prstGeom prst="rect">
              <a:avLst/>
            </a:prstGeom>
            <a:solidFill>
              <a:srgbClr val="2853DC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rPr>
                <a:t>first time to pet wdog</a:t>
              </a:r>
              <a:endParaRPr kumimoji="0" lang="zh-CN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7F8FA"/>
                </a:solidFill>
                <a:effectLst/>
                <a:uLnTx/>
                <a:uFillTx/>
                <a:latin typeface="Microsoft Sans Serif"/>
                <a:ea typeface="+mn-ea"/>
                <a:cs typeface="Microsoft Sans Serif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B24948-BF76-40D5-8E18-DBF63DC92BA6}"/>
                </a:ext>
              </a:extLst>
            </p:cNvPr>
            <p:cNvSpPr txBox="1"/>
            <p:nvPr/>
          </p:nvSpPr>
          <p:spPr>
            <a:xfrm>
              <a:off x="5372100" y="4054101"/>
              <a:ext cx="2726708" cy="23634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write 1 to register WDT0_RST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E283C"/>
                </a:solidFill>
                <a:effectLst/>
                <a:uLnTx/>
                <a:uFillTx/>
                <a:latin typeface="Microsoft Sans Serif"/>
                <a:cs typeface="Microsoft Sans Serif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F028CFE-41AB-47EA-800A-E734E5610F55}"/>
                </a:ext>
              </a:extLst>
            </p:cNvPr>
            <p:cNvSpPr txBox="1"/>
            <p:nvPr/>
          </p:nvSpPr>
          <p:spPr>
            <a:xfrm>
              <a:off x="5372100" y="1969010"/>
              <a:ext cx="4124527" cy="236347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注册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bark irq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中断处理函数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wdog_bark_handler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E283C"/>
                </a:solidFill>
                <a:effectLst/>
                <a:uLnTx/>
                <a:uFillTx/>
                <a:latin typeface="Microsoft Sans Serif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7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C838D361-EEC4-4EA9-9516-910E295E4635}"/>
              </a:ext>
            </a:extLst>
          </p:cNvPr>
          <p:cNvSpPr txBox="1">
            <a:spLocks/>
          </p:cNvSpPr>
          <p:nvPr/>
        </p:nvSpPr>
        <p:spPr>
          <a:xfrm>
            <a:off x="495300" y="565126"/>
            <a:ext cx="11187112" cy="4394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77" rtl="0" eaLnBrk="1" fontAlgn="auto" latinLnBrk="0" hangingPunct="1">
              <a:lnSpc>
                <a:spcPct val="8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唤醒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msm_watchdog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线程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D340E9B-D732-484A-9E4D-DAC1CF598F2E}"/>
              </a:ext>
            </a:extLst>
          </p:cNvPr>
          <p:cNvGrpSpPr/>
          <p:nvPr/>
        </p:nvGrpSpPr>
        <p:grpSpPr>
          <a:xfrm>
            <a:off x="218661" y="1004605"/>
            <a:ext cx="11959089" cy="5610130"/>
            <a:chOff x="218661" y="1004605"/>
            <a:chExt cx="11959089" cy="561013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717DFFA-863F-4F7A-BAAE-16AE16A3EE1E}"/>
                </a:ext>
              </a:extLst>
            </p:cNvPr>
            <p:cNvGrpSpPr/>
            <p:nvPr/>
          </p:nvGrpSpPr>
          <p:grpSpPr>
            <a:xfrm>
              <a:off x="218661" y="1004605"/>
              <a:ext cx="11959089" cy="5610130"/>
              <a:chOff x="314436" y="311102"/>
              <a:chExt cx="11938506" cy="6371470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0E1DA53-7916-4787-9167-488A639FBABE}"/>
                  </a:ext>
                </a:extLst>
              </p:cNvPr>
              <p:cNvGrpSpPr/>
              <p:nvPr/>
            </p:nvGrpSpPr>
            <p:grpSpPr>
              <a:xfrm>
                <a:off x="487130" y="311102"/>
                <a:ext cx="11765812" cy="6371470"/>
                <a:chOff x="-109214" y="202818"/>
                <a:chExt cx="11765812" cy="6371470"/>
              </a:xfrm>
            </p:grpSpPr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88F0922-5451-46D6-AFFB-0F8D2158D59D}"/>
                    </a:ext>
                  </a:extLst>
                </p:cNvPr>
                <p:cNvSpPr txBox="1"/>
                <p:nvPr/>
              </p:nvSpPr>
              <p:spPr>
                <a:xfrm>
                  <a:off x="1374164" y="219931"/>
                  <a:ext cx="1436291" cy="236347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msm_watchdog</a:t>
                  </a: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AD715D2-1450-4864-9543-8161C37EF7EF}"/>
                    </a:ext>
                  </a:extLst>
                </p:cNvPr>
                <p:cNvSpPr txBox="1"/>
                <p:nvPr/>
              </p:nvSpPr>
              <p:spPr>
                <a:xfrm>
                  <a:off x="8658950" y="202818"/>
                  <a:ext cx="2048638" cy="236347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wdog_data-&gt;pet_timer</a:t>
                  </a: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57F8A1A-3066-4960-977B-1C960CDF14D5}"/>
                    </a:ext>
                  </a:extLst>
                </p:cNvPr>
                <p:cNvSpPr txBox="1"/>
                <p:nvPr/>
              </p:nvSpPr>
              <p:spPr>
                <a:xfrm>
                  <a:off x="8707073" y="934149"/>
                  <a:ext cx="2949525" cy="236347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Wdog_dd-&gt;pet_timer</a:t>
                  </a:r>
                  <a:r>
                    <a:rPr kumimoji="0" lang="zh-CN" alt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定时时间到</a:t>
                  </a: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2CA388A3-71AA-4258-9CB8-03E1D832E74C}"/>
                    </a:ext>
                  </a:extLst>
                </p:cNvPr>
                <p:cNvSpPr/>
                <p:nvPr/>
              </p:nvSpPr>
              <p:spPr>
                <a:xfrm>
                  <a:off x="8707073" y="1248577"/>
                  <a:ext cx="2048638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pet_task_wakeup</a:t>
                  </a:r>
                  <a:endParaRPr kumimoji="0" lang="zh-CN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595EAD19-EDFE-41F4-8983-758100BB3F12}"/>
                    </a:ext>
                  </a:extLst>
                </p:cNvPr>
                <p:cNvSpPr/>
                <p:nvPr/>
              </p:nvSpPr>
              <p:spPr>
                <a:xfrm>
                  <a:off x="8031178" y="2573642"/>
                  <a:ext cx="3400425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wake_up(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wdog_dd-&gt;pet_complete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)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0F7CBD4-5133-4E69-BDA6-F894D6F09BFD}"/>
                    </a:ext>
                  </a:extLst>
                </p:cNvPr>
                <p:cNvSpPr/>
                <p:nvPr/>
              </p:nvSpPr>
              <p:spPr>
                <a:xfrm>
                  <a:off x="1248766" y="520937"/>
                  <a:ext cx="1692859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watchdog_kthread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A4154380-CF3B-49C6-8F15-B62BBFDC8B63}"/>
                    </a:ext>
                  </a:extLst>
                </p:cNvPr>
                <p:cNvSpPr/>
                <p:nvPr/>
              </p:nvSpPr>
              <p:spPr>
                <a:xfrm>
                  <a:off x="9791" y="1054072"/>
                  <a:ext cx="4181402" cy="67318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wait_event_interruptible(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wdog_dd-&gt;pet_complete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, 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wdog_dd-&gt;timer_expired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82" name="菱形 81">
                  <a:extLst>
                    <a:ext uri="{FF2B5EF4-FFF2-40B4-BE49-F238E27FC236}">
                      <a16:creationId xmlns:a16="http://schemas.microsoft.com/office/drawing/2014/main" id="{3068FC01-C9C4-4363-AF3D-E5F883C70B76}"/>
                    </a:ext>
                  </a:extLst>
                </p:cNvPr>
                <p:cNvSpPr/>
                <p:nvPr/>
              </p:nvSpPr>
              <p:spPr>
                <a:xfrm>
                  <a:off x="87441" y="1953087"/>
                  <a:ext cx="4026102" cy="620555"/>
                </a:xfrm>
                <a:prstGeom prst="diamond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wdog_dd-&gt;timer_expired == true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01C8AEB-DB5A-46F9-86B6-C441BE43F9BC}"/>
                    </a:ext>
                  </a:extLst>
                </p:cNvPr>
                <p:cNvSpPr/>
                <p:nvPr/>
              </p:nvSpPr>
              <p:spPr>
                <a:xfrm>
                  <a:off x="1420750" y="2780475"/>
                  <a:ext cx="1359484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init_wait_entry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A96907F-6BEB-4CCB-A71F-C76EF959C409}"/>
                    </a:ext>
                  </a:extLst>
                </p:cNvPr>
                <p:cNvSpPr txBox="1"/>
                <p:nvPr/>
              </p:nvSpPr>
              <p:spPr>
                <a:xfrm>
                  <a:off x="2819746" y="2596555"/>
                  <a:ext cx="4531690" cy="62055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初始化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wq_entry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wq_entry-&gt;private = current  //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当前为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msm_watchdog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线程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wq_entry-&gt;func = autoremove_wake_function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55246579-2526-4CC4-9525-0098741ECB12}"/>
                    </a:ext>
                  </a:extLst>
                </p:cNvPr>
                <p:cNvCxnSpPr>
                  <a:cxnSpLocks/>
                  <a:stCxn id="82" idx="2"/>
                  <a:endCxn id="83" idx="0"/>
                </p:cNvCxnSpPr>
                <p:nvPr/>
              </p:nvCxnSpPr>
              <p:spPr>
                <a:xfrm>
                  <a:off x="2100492" y="2573642"/>
                  <a:ext cx="0" cy="206833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3681EBF-6611-42C0-AD96-5856FB4E9FE3}"/>
                    </a:ext>
                  </a:extLst>
                </p:cNvPr>
                <p:cNvSpPr/>
                <p:nvPr/>
              </p:nvSpPr>
              <p:spPr>
                <a:xfrm>
                  <a:off x="1062572" y="3355154"/>
                  <a:ext cx="2075840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prepare_to_wait_event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52DF9B2-2D01-4252-BEA4-65146ADE1130}"/>
                    </a:ext>
                  </a:extLst>
                </p:cNvPr>
                <p:cNvSpPr txBox="1"/>
                <p:nvPr/>
              </p:nvSpPr>
              <p:spPr>
                <a:xfrm>
                  <a:off x="3138412" y="3284351"/>
                  <a:ext cx="4219844" cy="469846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把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wq_entry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添加到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wdog_dd-&gt;pet_complete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链表头部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设置线程状态为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interruptible</a:t>
                  </a: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4CE16306-5FAE-486E-B1FD-0E5660EE8F16}"/>
                    </a:ext>
                  </a:extLst>
                </p:cNvPr>
                <p:cNvSpPr/>
                <p:nvPr/>
              </p:nvSpPr>
              <p:spPr>
                <a:xfrm>
                  <a:off x="8031178" y="1901829"/>
                  <a:ext cx="3400425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wdog_dd-&gt;timer_expired = true</a:t>
                  </a:r>
                </a:p>
              </p:txBody>
            </p:sp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2F5C189-F564-4B1A-A80B-851316606419}"/>
                    </a:ext>
                  </a:extLst>
                </p:cNvPr>
                <p:cNvSpPr txBox="1"/>
                <p:nvPr/>
              </p:nvSpPr>
              <p:spPr>
                <a:xfrm>
                  <a:off x="2221265" y="2557413"/>
                  <a:ext cx="166943" cy="236347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N</a:t>
                  </a: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1144C77C-8382-472F-8AE7-C2847317ED57}"/>
                    </a:ext>
                  </a:extLst>
                </p:cNvPr>
                <p:cNvCxnSpPr>
                  <a:cxnSpLocks/>
                  <a:stCxn id="80" idx="2"/>
                  <a:endCxn id="81" idx="0"/>
                </p:cNvCxnSpPr>
                <p:nvPr/>
              </p:nvCxnSpPr>
              <p:spPr>
                <a:xfrm>
                  <a:off x="2095195" y="863836"/>
                  <a:ext cx="5297" cy="190236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5D8D756-61A4-4490-A0EA-E6F798FFA748}"/>
                    </a:ext>
                  </a:extLst>
                </p:cNvPr>
                <p:cNvCxnSpPr>
                  <a:cxnSpLocks/>
                  <a:stCxn id="81" idx="2"/>
                  <a:endCxn id="82" idx="0"/>
                </p:cNvCxnSpPr>
                <p:nvPr/>
              </p:nvCxnSpPr>
              <p:spPr>
                <a:xfrm>
                  <a:off x="2100492" y="1727252"/>
                  <a:ext cx="0" cy="225836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AB1F679A-90EB-47D1-90BF-5E89DC60B5AD}"/>
                    </a:ext>
                  </a:extLst>
                </p:cNvPr>
                <p:cNvCxnSpPr>
                  <a:cxnSpLocks/>
                  <a:stCxn id="83" idx="2"/>
                  <a:endCxn id="86" idx="0"/>
                </p:cNvCxnSpPr>
                <p:nvPr/>
              </p:nvCxnSpPr>
              <p:spPr>
                <a:xfrm>
                  <a:off x="2100492" y="3123375"/>
                  <a:ext cx="0" cy="231779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3851D95-5B96-47A1-B50C-331E7B442E1D}"/>
                    </a:ext>
                  </a:extLst>
                </p:cNvPr>
                <p:cNvSpPr/>
                <p:nvPr/>
              </p:nvSpPr>
              <p:spPr>
                <a:xfrm>
                  <a:off x="8031178" y="3231469"/>
                  <a:ext cx="3400425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autoremove_wake_function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C9E57D1-04FC-47F8-BD02-F8E3289AD55E}"/>
                    </a:ext>
                  </a:extLst>
                </p:cNvPr>
                <p:cNvSpPr/>
                <p:nvPr/>
              </p:nvSpPr>
              <p:spPr>
                <a:xfrm>
                  <a:off x="8031178" y="3854946"/>
                  <a:ext cx="3400425" cy="446326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solidFill>
                    <a:srgbClr val="2853DC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try_to_wake_up(</a:t>
                  </a: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wq_entry-&gt;private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, mode, wake_flags, 1)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17804F3D-8BF0-4072-814D-0E8F67292750}"/>
                    </a:ext>
                  </a:extLst>
                </p:cNvPr>
                <p:cNvSpPr txBox="1"/>
                <p:nvPr/>
              </p:nvSpPr>
              <p:spPr>
                <a:xfrm>
                  <a:off x="4677619" y="4027805"/>
                  <a:ext cx="3401572" cy="206851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唤醒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wdog</a:t>
                  </a:r>
                  <a:r>
                    <a:rPr kumimoji="0" lang="en-US" altLang="zh-CN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_dd-&gt;pet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_complete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链表中的线程</a:t>
                  </a:r>
                </a:p>
              </p:txBody>
            </p: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17A113EE-DD00-4AE0-BEBD-E673975CE681}"/>
                    </a:ext>
                  </a:extLst>
                </p:cNvPr>
                <p:cNvCxnSpPr>
                  <a:cxnSpLocks/>
                  <a:stCxn id="78" idx="2"/>
                  <a:endCxn id="88" idx="0"/>
                </p:cNvCxnSpPr>
                <p:nvPr/>
              </p:nvCxnSpPr>
              <p:spPr>
                <a:xfrm>
                  <a:off x="9731392" y="1591477"/>
                  <a:ext cx="0" cy="310352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F7B440-27AE-4121-A183-FAC64946F9FF}"/>
                    </a:ext>
                  </a:extLst>
                </p:cNvPr>
                <p:cNvCxnSpPr>
                  <a:cxnSpLocks/>
                  <a:stCxn id="88" idx="2"/>
                  <a:endCxn id="79" idx="0"/>
                </p:cNvCxnSpPr>
                <p:nvPr/>
              </p:nvCxnSpPr>
              <p:spPr>
                <a:xfrm flipH="1">
                  <a:off x="9731391" y="2244729"/>
                  <a:ext cx="1" cy="328913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7D3B1947-E8AB-4155-BE96-191805B94AE7}"/>
                    </a:ext>
                  </a:extLst>
                </p:cNvPr>
                <p:cNvCxnSpPr>
                  <a:cxnSpLocks/>
                  <a:stCxn id="79" idx="2"/>
                  <a:endCxn id="93" idx="0"/>
                </p:cNvCxnSpPr>
                <p:nvPr/>
              </p:nvCxnSpPr>
              <p:spPr>
                <a:xfrm>
                  <a:off x="9731391" y="2916542"/>
                  <a:ext cx="0" cy="314927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3E666F29-FCBA-4511-A28B-4155807E6B5F}"/>
                    </a:ext>
                  </a:extLst>
                </p:cNvPr>
                <p:cNvCxnSpPr>
                  <a:cxnSpLocks/>
                  <a:stCxn id="93" idx="2"/>
                  <a:endCxn id="94" idx="0"/>
                </p:cNvCxnSpPr>
                <p:nvPr/>
              </p:nvCxnSpPr>
              <p:spPr>
                <a:xfrm>
                  <a:off x="9731391" y="3574369"/>
                  <a:ext cx="0" cy="280577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2CEBA50C-B491-4E06-AB58-A94CA8DF3D6B}"/>
                    </a:ext>
                  </a:extLst>
                </p:cNvPr>
                <p:cNvSpPr/>
                <p:nvPr/>
              </p:nvSpPr>
              <p:spPr>
                <a:xfrm>
                  <a:off x="5020194" y="2559012"/>
                  <a:ext cx="3199856" cy="1467384"/>
                </a:xfrm>
                <a:custGeom>
                  <a:avLst/>
                  <a:gdLst>
                    <a:gd name="connsiteX0" fmla="*/ 0 w 2971800"/>
                    <a:gd name="connsiteY0" fmla="*/ 182669 h 668444"/>
                    <a:gd name="connsiteX1" fmla="*/ 809625 w 2971800"/>
                    <a:gd name="connsiteY1" fmla="*/ 1694 h 668444"/>
                    <a:gd name="connsiteX2" fmla="*/ 1619250 w 2971800"/>
                    <a:gd name="connsiteY2" fmla="*/ 277919 h 668444"/>
                    <a:gd name="connsiteX3" fmla="*/ 2009775 w 2971800"/>
                    <a:gd name="connsiteY3" fmla="*/ 554144 h 668444"/>
                    <a:gd name="connsiteX4" fmla="*/ 2971800 w 2971800"/>
                    <a:gd name="connsiteY4" fmla="*/ 668444 h 668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00" h="668444">
                      <a:moveTo>
                        <a:pt x="0" y="182669"/>
                      </a:moveTo>
                      <a:cubicBezTo>
                        <a:pt x="269875" y="84244"/>
                        <a:pt x="539750" y="-14181"/>
                        <a:pt x="809625" y="1694"/>
                      </a:cubicBezTo>
                      <a:cubicBezTo>
                        <a:pt x="1079500" y="17569"/>
                        <a:pt x="1419225" y="185844"/>
                        <a:pt x="1619250" y="277919"/>
                      </a:cubicBezTo>
                      <a:cubicBezTo>
                        <a:pt x="1819275" y="369994"/>
                        <a:pt x="1784350" y="489057"/>
                        <a:pt x="2009775" y="554144"/>
                      </a:cubicBezTo>
                      <a:cubicBezTo>
                        <a:pt x="2235200" y="619232"/>
                        <a:pt x="2851150" y="628757"/>
                        <a:pt x="2971800" y="668444"/>
                      </a:cubicBezTo>
                    </a:path>
                  </a:pathLst>
                </a:custGeom>
                <a:noFill/>
                <a:ln w="15875" cap="flat" cmpd="sng" algn="ctr">
                  <a:solidFill>
                    <a:srgbClr val="2853DC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菱形 100">
                  <a:extLst>
                    <a:ext uri="{FF2B5EF4-FFF2-40B4-BE49-F238E27FC236}">
                      <a16:creationId xmlns:a16="http://schemas.microsoft.com/office/drawing/2014/main" id="{EF1578BC-7EBA-4837-8AD1-653EFE3183B8}"/>
                    </a:ext>
                  </a:extLst>
                </p:cNvPr>
                <p:cNvSpPr/>
                <p:nvPr/>
              </p:nvSpPr>
              <p:spPr>
                <a:xfrm>
                  <a:off x="87438" y="3950868"/>
                  <a:ext cx="4026102" cy="628936"/>
                </a:xfrm>
                <a:prstGeom prst="diamond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wdog_dd-&gt;timer_expired == true</a:t>
                  </a: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7593A37F-4A4B-46C7-BE01-2FDB035CECCB}"/>
                    </a:ext>
                  </a:extLst>
                </p:cNvPr>
                <p:cNvSpPr txBox="1"/>
                <p:nvPr/>
              </p:nvSpPr>
              <p:spPr>
                <a:xfrm>
                  <a:off x="2178343" y="4605038"/>
                  <a:ext cx="147476" cy="236347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N</a:t>
                  </a: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7BA8AB6-E423-4E39-9342-F4F3985E62B7}"/>
                    </a:ext>
                  </a:extLst>
                </p:cNvPr>
                <p:cNvSpPr txBox="1"/>
                <p:nvPr/>
              </p:nvSpPr>
              <p:spPr>
                <a:xfrm>
                  <a:off x="-109214" y="4013056"/>
                  <a:ext cx="136256" cy="236347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Y</a:t>
                  </a: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D77FDE0-3597-4851-8918-9409DA0D4FE8}"/>
                    </a:ext>
                  </a:extLst>
                </p:cNvPr>
                <p:cNvSpPr/>
                <p:nvPr/>
              </p:nvSpPr>
              <p:spPr>
                <a:xfrm>
                  <a:off x="1245879" y="6231388"/>
                  <a:ext cx="1692859" cy="342900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Going on ……</a:t>
                  </a:r>
                  <a:endParaRPr kumimoji="0" lang="zh-CN" alt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cxnSp>
              <p:nvCxnSpPr>
                <p:cNvPr id="105" name="连接符: 肘形 104">
                  <a:extLst>
                    <a:ext uri="{FF2B5EF4-FFF2-40B4-BE49-F238E27FC236}">
                      <a16:creationId xmlns:a16="http://schemas.microsoft.com/office/drawing/2014/main" id="{0F1A1D04-0A19-4F79-BC80-7D545262E9D1}"/>
                    </a:ext>
                  </a:extLst>
                </p:cNvPr>
                <p:cNvCxnSpPr>
                  <a:cxnSpLocks/>
                  <a:stCxn id="82" idx="1"/>
                  <a:endCxn id="104" idx="1"/>
                </p:cNvCxnSpPr>
                <p:nvPr/>
              </p:nvCxnSpPr>
              <p:spPr>
                <a:xfrm rot="10800000" flipH="1" flipV="1">
                  <a:off x="87441" y="2263364"/>
                  <a:ext cx="1158438" cy="4139473"/>
                </a:xfrm>
                <a:prstGeom prst="bentConnector3">
                  <a:avLst>
                    <a:gd name="adj1" fmla="val -37751"/>
                  </a:avLst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E5BA485-3DB3-453E-A718-18DD8D101396}"/>
                  </a:ext>
                </a:extLst>
              </p:cNvPr>
              <p:cNvSpPr txBox="1"/>
              <p:nvPr/>
            </p:nvSpPr>
            <p:spPr>
              <a:xfrm>
                <a:off x="314436" y="2135301"/>
                <a:ext cx="158619" cy="23634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Y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95E51571-7B51-4D5A-9C60-F35866DB05AB}"/>
                  </a:ext>
                </a:extLst>
              </p:cNvPr>
              <p:cNvSpPr/>
              <p:nvPr/>
            </p:nvSpPr>
            <p:spPr>
              <a:xfrm>
                <a:off x="1353422" y="4949669"/>
                <a:ext cx="2670463" cy="482417"/>
              </a:xfrm>
              <a:prstGeom prst="diamond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signal pending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A3FFB00-B946-43AD-A361-00B32FB11DC6}"/>
                  </a:ext>
                </a:extLst>
              </p:cNvPr>
              <p:cNvSpPr/>
              <p:nvPr/>
            </p:nvSpPr>
            <p:spPr>
              <a:xfrm>
                <a:off x="2008912" y="5714429"/>
                <a:ext cx="1359484" cy="34290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schedule</a:t>
                </a:r>
                <a:endParaRPr kumimoji="0" lang="zh-CN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7A27D-B0F7-45D5-A364-7F033E3C9FBB}"/>
                  </a:ext>
                </a:extLst>
              </p:cNvPr>
              <p:cNvSpPr txBox="1"/>
              <p:nvPr/>
            </p:nvSpPr>
            <p:spPr>
              <a:xfrm>
                <a:off x="1584754" y="5821962"/>
                <a:ext cx="359073" cy="206851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休眠</a:t>
                </a: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D27A49C4-BE1D-4B6F-9EE2-E468A9CB75B9}"/>
                  </a:ext>
                </a:extLst>
              </p:cNvPr>
              <p:cNvCxnSpPr>
                <a:cxnSpLocks/>
                <a:stCxn id="86" idx="2"/>
                <a:endCxn id="101" idx="0"/>
              </p:cNvCxnSpPr>
              <p:nvPr/>
            </p:nvCxnSpPr>
            <p:spPr>
              <a:xfrm flipH="1">
                <a:off x="2696833" y="3806338"/>
                <a:ext cx="3" cy="252814"/>
              </a:xfrm>
              <a:prstGeom prst="straightConnector1">
                <a:avLst/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0BA1C7F-6016-4AF5-ABF6-C3E7F0223D9B}"/>
                  </a:ext>
                </a:extLst>
              </p:cNvPr>
              <p:cNvCxnSpPr>
                <a:cxnSpLocks/>
                <a:stCxn id="101" idx="2"/>
                <a:endCxn id="63" idx="0"/>
              </p:cNvCxnSpPr>
              <p:nvPr/>
            </p:nvCxnSpPr>
            <p:spPr>
              <a:xfrm flipH="1">
                <a:off x="2688654" y="4688088"/>
                <a:ext cx="8179" cy="261581"/>
              </a:xfrm>
              <a:prstGeom prst="straightConnector1">
                <a:avLst/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D75DFEB-7849-493E-9D4F-FAC1C891D1A9}"/>
                  </a:ext>
                </a:extLst>
              </p:cNvPr>
              <p:cNvSpPr txBox="1"/>
              <p:nvPr/>
            </p:nvSpPr>
            <p:spPr>
              <a:xfrm>
                <a:off x="2774687" y="5457199"/>
                <a:ext cx="147476" cy="23634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N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endParaRPr>
              </a:p>
            </p:txBody>
          </p: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58F90D26-346F-4F86-9196-6CD8D8751393}"/>
                  </a:ext>
                </a:extLst>
              </p:cNvPr>
              <p:cNvCxnSpPr>
                <a:cxnSpLocks/>
                <a:stCxn id="63" idx="2"/>
                <a:endCxn id="64" idx="0"/>
              </p:cNvCxnSpPr>
              <p:nvPr/>
            </p:nvCxnSpPr>
            <p:spPr>
              <a:xfrm>
                <a:off x="2688654" y="5432086"/>
                <a:ext cx="0" cy="282343"/>
              </a:xfrm>
              <a:prstGeom prst="straightConnector1">
                <a:avLst/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0" name="连接符: 肘形 69">
                <a:extLst>
                  <a:ext uri="{FF2B5EF4-FFF2-40B4-BE49-F238E27FC236}">
                    <a16:creationId xmlns:a16="http://schemas.microsoft.com/office/drawing/2014/main" id="{42B8433E-3476-4316-A0BA-FF90EF33DE38}"/>
                  </a:ext>
                </a:extLst>
              </p:cNvPr>
              <p:cNvCxnSpPr>
                <a:cxnSpLocks/>
                <a:stCxn id="101" idx="1"/>
                <a:endCxn id="104" idx="1"/>
              </p:cNvCxnSpPr>
              <p:nvPr/>
            </p:nvCxnSpPr>
            <p:spPr>
              <a:xfrm rot="10800000" flipH="1" flipV="1">
                <a:off x="683781" y="4373620"/>
                <a:ext cx="1158441" cy="2137502"/>
              </a:xfrm>
              <a:prstGeom prst="bentConnector3">
                <a:avLst>
                  <a:gd name="adj1" fmla="val -19733"/>
                </a:avLst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93FEE5DA-1F19-4BA9-AE01-1D64B4C007AC}"/>
                  </a:ext>
                </a:extLst>
              </p:cNvPr>
              <p:cNvCxnSpPr>
                <a:cxnSpLocks/>
                <a:stCxn id="64" idx="3"/>
                <a:endCxn id="87" idx="1"/>
              </p:cNvCxnSpPr>
              <p:nvPr/>
            </p:nvCxnSpPr>
            <p:spPr>
              <a:xfrm flipV="1">
                <a:off x="3368396" y="3627558"/>
                <a:ext cx="366360" cy="2258320"/>
              </a:xfrm>
              <a:prstGeom prst="bentConnector3">
                <a:avLst>
                  <a:gd name="adj1" fmla="val 50000"/>
                </a:avLst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72" name="连接符: 肘形 71">
                <a:extLst>
                  <a:ext uri="{FF2B5EF4-FFF2-40B4-BE49-F238E27FC236}">
                    <a16:creationId xmlns:a16="http://schemas.microsoft.com/office/drawing/2014/main" id="{458589F0-F0FE-4075-B405-6877B39CD1B5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 flipH="1" flipV="1">
                <a:off x="2696835" y="1042434"/>
                <a:ext cx="1327050" cy="4148444"/>
              </a:xfrm>
              <a:prstGeom prst="bentConnector4">
                <a:avLst>
                  <a:gd name="adj1" fmla="val -83135"/>
                  <a:gd name="adj2" fmla="val 100106"/>
                </a:avLst>
              </a:prstGeom>
              <a:noFill/>
              <a:ln w="15875" cap="rnd" cmpd="sng" algn="ctr">
                <a:solidFill>
                  <a:srgbClr val="2853DC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44ED222-AF2F-4C65-AAAF-8F4FA1563B5C}"/>
                  </a:ext>
                </a:extLst>
              </p:cNvPr>
              <p:cNvSpPr txBox="1"/>
              <p:nvPr/>
            </p:nvSpPr>
            <p:spPr>
              <a:xfrm>
                <a:off x="4007786" y="4969643"/>
                <a:ext cx="136256" cy="23634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Y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endParaRPr>
              </a:p>
            </p:txBody>
          </p:sp>
          <p:cxnSp>
            <p:nvCxnSpPr>
              <p:cNvPr id="74" name="连接符: 曲线 73">
                <a:extLst>
                  <a:ext uri="{FF2B5EF4-FFF2-40B4-BE49-F238E27FC236}">
                    <a16:creationId xmlns:a16="http://schemas.microsoft.com/office/drawing/2014/main" id="{B122E93B-A1E8-4860-AA3E-BA89D50776D3}"/>
                  </a:ext>
                </a:extLst>
              </p:cNvPr>
              <p:cNvCxnSpPr>
                <a:cxnSpLocks/>
                <a:stCxn id="95" idx="2"/>
              </p:cNvCxnSpPr>
              <p:nvPr/>
            </p:nvCxnSpPr>
            <p:spPr>
              <a:xfrm rot="5400000">
                <a:off x="4523652" y="3370865"/>
                <a:ext cx="1479022" cy="3423173"/>
              </a:xfrm>
              <a:prstGeom prst="curvedConnector2">
                <a:avLst/>
              </a:prstGeom>
              <a:noFill/>
              <a:ln w="15875" cap="rnd" cmpd="sng" algn="ctr">
                <a:solidFill>
                  <a:srgbClr val="2853DC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3C1CFC2-10A6-412D-BC6E-1FDAB958B576}"/>
                </a:ext>
              </a:extLst>
            </p:cNvPr>
            <p:cNvSpPr txBox="1"/>
            <p:nvPr/>
          </p:nvSpPr>
          <p:spPr>
            <a:xfrm>
              <a:off x="5230372" y="1227586"/>
              <a:ext cx="3635734" cy="88646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1.wachdog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线程开始运行之后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condition(timer_expired)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false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，会创建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wq_entry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2.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把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wq_entry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添加到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pet_complete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等待队列，之后设置线程状态为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interruptible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3.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如果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condition(pet_expired)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false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，进入休眠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E283C"/>
                </a:solidFill>
                <a:effectLst/>
                <a:uLnTx/>
                <a:uFillTx/>
                <a:latin typeface="Microsoft Sans Serif"/>
                <a:cs typeface="Microsoft Sans Serif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C043155-6C33-4AFA-B374-A1934BA48F53}"/>
                </a:ext>
              </a:extLst>
            </p:cNvPr>
            <p:cNvSpPr txBox="1"/>
            <p:nvPr/>
          </p:nvSpPr>
          <p:spPr>
            <a:xfrm>
              <a:off x="8438490" y="4863301"/>
              <a:ext cx="3739260" cy="35458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4.pet_timer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定时时间到，把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timer_expired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置为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true</a:t>
              </a:r>
            </a:p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5.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唤醒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pet_complete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等待队列上的线程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—msm_watchdog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6E2F132-E94C-4B60-A90B-C326E63453BE}"/>
                </a:ext>
              </a:extLst>
            </p:cNvPr>
            <p:cNvSpPr txBox="1"/>
            <p:nvPr/>
          </p:nvSpPr>
          <p:spPr>
            <a:xfrm>
              <a:off x="5262960" y="5989307"/>
              <a:ext cx="3739260" cy="35458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6.Watchdog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线程判断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condition(timer_expired)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true,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跳出循环，继续往下执行（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ping other cpu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rPr>
                <a:t>）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E283C"/>
                </a:solidFill>
                <a:effectLst/>
                <a:uLnTx/>
                <a:uFillTx/>
                <a:latin typeface="Microsoft Sans Serif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44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44107F6-F80A-4600-B552-C78B052DCA56}"/>
              </a:ext>
            </a:extLst>
          </p:cNvPr>
          <p:cNvSpPr txBox="1">
            <a:spLocks/>
          </p:cNvSpPr>
          <p:nvPr/>
        </p:nvSpPr>
        <p:spPr>
          <a:xfrm>
            <a:off x="495300" y="565126"/>
            <a:ext cx="11187112" cy="4394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77" rtl="0" eaLnBrk="1" fontAlgn="auto" latinLnBrk="0" hangingPunct="1">
              <a:lnSpc>
                <a:spcPct val="8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向其他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cpu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发送</a:t>
            </a: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ipi</a:t>
            </a: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 (标题)"/>
              </a:rPr>
              <a:t>中断</a:t>
            </a: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5917EAEF-BFC9-4B89-B7BA-3C818660651A}"/>
              </a:ext>
            </a:extLst>
          </p:cNvPr>
          <p:cNvSpPr txBox="1">
            <a:spLocks/>
          </p:cNvSpPr>
          <p:nvPr/>
        </p:nvSpPr>
        <p:spPr>
          <a:xfrm>
            <a:off x="494189" y="1088136"/>
            <a:ext cx="11188223" cy="26590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77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39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7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Microsoft Sans Serif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6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5" indent="0" algn="ctr" defTabSz="914477" rtl="0" eaLnBrk="1" latinLnBrk="0" hangingPunct="1">
              <a:lnSpc>
                <a:spcPct val="96000"/>
              </a:lnSpc>
              <a:spcBef>
                <a:spcPts val="1800"/>
              </a:spcBef>
              <a:buClr>
                <a:srgbClr val="595959"/>
              </a:buClr>
              <a:buFont typeface="Microsoft Sans Serif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3" indent="0" algn="ctr" defTabSz="914477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1" indent="0" algn="ctr" defTabSz="914477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0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09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77" rtl="0" eaLnBrk="1" fontAlgn="auto" latinLnBrk="0" hangingPunct="1">
              <a:lnSpc>
                <a:spcPct val="96000"/>
              </a:lnSpc>
              <a:spcBef>
                <a:spcPts val="900"/>
              </a:spcBef>
              <a:spcAft>
                <a:spcPts val="0"/>
              </a:spcAft>
              <a:buClr>
                <a:srgbClr val="28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ping_other_cpus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B7031E6-6958-46CA-981C-7C3A74D2E935}"/>
              </a:ext>
            </a:extLst>
          </p:cNvPr>
          <p:cNvGrpSpPr/>
          <p:nvPr/>
        </p:nvGrpSpPr>
        <p:grpSpPr>
          <a:xfrm>
            <a:off x="361257" y="686113"/>
            <a:ext cx="11680855" cy="6324440"/>
            <a:chOff x="361257" y="686113"/>
            <a:chExt cx="11680855" cy="632444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66162F5-3966-4E18-B5E9-1A9AADCB178E}"/>
                </a:ext>
              </a:extLst>
            </p:cNvPr>
            <p:cNvCxnSpPr>
              <a:stCxn id="63" idx="3"/>
            </p:cNvCxnSpPr>
            <p:nvPr/>
          </p:nvCxnSpPr>
          <p:spPr>
            <a:xfrm flipV="1">
              <a:off x="4423866" y="6245819"/>
              <a:ext cx="138609" cy="1"/>
            </a:xfrm>
            <a:prstGeom prst="line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16C5CF2-F454-4103-B41D-2D2091DEEB3D}"/>
                </a:ext>
              </a:extLst>
            </p:cNvPr>
            <p:cNvGrpSpPr/>
            <p:nvPr/>
          </p:nvGrpSpPr>
          <p:grpSpPr>
            <a:xfrm>
              <a:off x="361257" y="686113"/>
              <a:ext cx="11680855" cy="6324440"/>
              <a:chOff x="361257" y="686113"/>
              <a:chExt cx="11680855" cy="6324440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AC595C5-1716-46E6-BC22-9C247D69A92B}"/>
                  </a:ext>
                </a:extLst>
              </p:cNvPr>
              <p:cNvGrpSpPr/>
              <p:nvPr/>
            </p:nvGrpSpPr>
            <p:grpSpPr>
              <a:xfrm>
                <a:off x="494189" y="686113"/>
                <a:ext cx="11547923" cy="4547264"/>
                <a:chOff x="494189" y="686113"/>
                <a:chExt cx="11547923" cy="4547264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1F2628CA-4822-49A1-9A05-6DD214A5B047}"/>
                    </a:ext>
                  </a:extLst>
                </p:cNvPr>
                <p:cNvGrpSpPr/>
                <p:nvPr/>
              </p:nvGrpSpPr>
              <p:grpSpPr>
                <a:xfrm>
                  <a:off x="494189" y="1368822"/>
                  <a:ext cx="8411603" cy="3864555"/>
                  <a:chOff x="494189" y="1368822"/>
                  <a:chExt cx="8411603" cy="3864555"/>
                </a:xfrm>
              </p:grpSpPr>
              <p:grpSp>
                <p:nvGrpSpPr>
                  <p:cNvPr id="85" name="组合 84">
                    <a:extLst>
                      <a:ext uri="{FF2B5EF4-FFF2-40B4-BE49-F238E27FC236}">
                        <a16:creationId xmlns:a16="http://schemas.microsoft.com/office/drawing/2014/main" id="{ADFD59D9-5124-4582-B7B0-D24E6B93D175}"/>
                      </a:ext>
                    </a:extLst>
                  </p:cNvPr>
                  <p:cNvGrpSpPr/>
                  <p:nvPr/>
                </p:nvGrpSpPr>
                <p:grpSpPr>
                  <a:xfrm>
                    <a:off x="494189" y="1368822"/>
                    <a:ext cx="8411603" cy="3864555"/>
                    <a:chOff x="477074" y="1499821"/>
                    <a:chExt cx="8411603" cy="3864555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5645152B-F3CA-40A5-9034-90E35FB7D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6" y="1499821"/>
                      <a:ext cx="2932045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ping_other_cpus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98336462-9598-4F51-BDBC-A06F9A3AC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7" y="2054578"/>
                      <a:ext cx="2932046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smp_call_function_single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9C6BBBBB-391B-4156-A66A-859A6399C0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7" y="2612978"/>
                      <a:ext cx="2932046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generic_exec_single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0" name="文本框 89">
                      <a:extLst>
                        <a:ext uri="{FF2B5EF4-FFF2-40B4-BE49-F238E27FC236}">
                          <a16:creationId xmlns:a16="http://schemas.microsoft.com/office/drawing/2014/main" id="{0D22DBEE-F2B6-4B5D-B88B-87CE1B3B81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6773" y="2345652"/>
                      <a:ext cx="5041904" cy="827406"/>
                    </a:xfrm>
                    <a:prstGeom prst="rect">
                      <a:avLst/>
                    </a:prstGeom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初始化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call_single_data</a:t>
                      </a: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元素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csd: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csd-&gt;flags=CSD_FLAG_LOCK|CSD_FLAG_SYNCHRONOUS,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csd-&gt;func=keep_alive_response, csd-&gt;info=watchdog_dd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并添加到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call_single_queue</a:t>
                      </a: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链表</a:t>
                      </a:r>
                      <a:endPara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1" name="矩形 90">
                      <a:extLst>
                        <a:ext uri="{FF2B5EF4-FFF2-40B4-BE49-F238E27FC236}">
                          <a16:creationId xmlns:a16="http://schemas.microsoft.com/office/drawing/2014/main" id="{A5ED402B-5829-4D07-A163-F04D7FEED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074" y="3173058"/>
                      <a:ext cx="3796751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arch_send_call_function_single_ipi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2" name="矩形 91">
                      <a:extLst>
                        <a:ext uri="{FF2B5EF4-FFF2-40B4-BE49-F238E27FC236}">
                          <a16:creationId xmlns:a16="http://schemas.microsoft.com/office/drawing/2014/main" id="{2A3015C2-98E0-4A4D-971B-D26E5F22C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5" y="3735799"/>
                      <a:ext cx="2932046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smp_cross_call_common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3" name="矩形 92">
                      <a:extLst>
                        <a:ext uri="{FF2B5EF4-FFF2-40B4-BE49-F238E27FC236}">
                          <a16:creationId xmlns:a16="http://schemas.microsoft.com/office/drawing/2014/main" id="{88EC318B-9158-49E3-9BD3-A55ABC115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5" y="4295171"/>
                      <a:ext cx="2932046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gic_raise_softitrq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EE4D8AE4-9407-479A-8F71-6B68D502E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425" y="4854543"/>
                      <a:ext cx="2932046" cy="337931"/>
                    </a:xfrm>
                    <a:prstGeom prst="rect">
                      <a:avLst/>
                    </a:prstGeom>
                    <a:solidFill>
                      <a:srgbClr val="2853DC"/>
                    </a:solidFill>
                    <a:ln w="1079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7F8FA"/>
                          </a:solidFill>
                          <a:effectLst/>
                          <a:uLnTx/>
                          <a:uFillTx/>
                          <a:latin typeface="Microsoft Sans Serif"/>
                          <a:ea typeface="+mn-ea"/>
                          <a:cs typeface="Microsoft Sans Serif" panose="020B0604020202020204" pitchFamily="34" charset="0"/>
                        </a:rPr>
                        <a:t>gic_send_sgi</a:t>
                      </a:r>
                      <a:endParaRPr kumimoji="0" lang="zh-CN" altLang="en-US" sz="18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endParaRPr>
                    </a:p>
                  </p:txBody>
                </p: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D0D00CF9-F221-40EE-BFD9-7C1B7E4439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6198" y="4743822"/>
                      <a:ext cx="3440044" cy="620554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设置寄存器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SYS_ICC_SGI1R_EL1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产生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SGI</a:t>
                      </a: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中断，中断号是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IPI_CALL_FUNC,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指定接收中断的</a:t>
                      </a:r>
                      <a:r>
                        <a:rPr kumimoji="0" lang="en-US" altLang="zh-C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E283C"/>
                          </a:solidFill>
                          <a:effectLst/>
                          <a:uLnTx/>
                          <a:uFillTx/>
                          <a:latin typeface="Microsoft Sans Serif"/>
                          <a:cs typeface="Microsoft Sans Serif" panose="020B0604020202020204" pitchFamily="34" charset="0"/>
                        </a:rPr>
                        <a:t>target cpu</a:t>
                      </a:r>
                    </a:p>
                  </p:txBody>
                </p:sp>
                <p:cxnSp>
                  <p:nvCxnSpPr>
                    <p:cNvPr id="96" name="直接箭头连接符 95">
                      <a:extLst>
                        <a:ext uri="{FF2B5EF4-FFF2-40B4-BE49-F238E27FC236}">
                          <a16:creationId xmlns:a16="http://schemas.microsoft.com/office/drawing/2014/main" id="{3ADEF12B-8B09-4414-A110-77874ADF89C9}"/>
                        </a:ext>
                      </a:extLst>
                    </p:cNvPr>
                    <p:cNvCxnSpPr>
                      <a:cxnSpLocks/>
                      <a:stCxn id="87" idx="2"/>
                      <a:endCxn id="88" idx="0"/>
                    </p:cNvCxnSpPr>
                    <p:nvPr/>
                  </p:nvCxnSpPr>
                  <p:spPr>
                    <a:xfrm>
                      <a:off x="2375449" y="1837752"/>
                      <a:ext cx="1" cy="216826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  <p:cxnSp>
                  <p:nvCxnSpPr>
                    <p:cNvPr id="97" name="直接箭头连接符 96">
                      <a:extLst>
                        <a:ext uri="{FF2B5EF4-FFF2-40B4-BE49-F238E27FC236}">
                          <a16:creationId xmlns:a16="http://schemas.microsoft.com/office/drawing/2014/main" id="{CF81C5E3-7255-4D15-ABAC-53C7D2C5AE9D}"/>
                        </a:ext>
                      </a:extLst>
                    </p:cNvPr>
                    <p:cNvCxnSpPr>
                      <a:stCxn id="88" idx="2"/>
                      <a:endCxn id="89" idx="0"/>
                    </p:cNvCxnSpPr>
                    <p:nvPr/>
                  </p:nvCxnSpPr>
                  <p:spPr>
                    <a:xfrm>
                      <a:off x="2375450" y="2392509"/>
                      <a:ext cx="0" cy="220469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  <p:cxnSp>
                  <p:nvCxnSpPr>
                    <p:cNvPr id="98" name="直接箭头连接符 97">
                      <a:extLst>
                        <a:ext uri="{FF2B5EF4-FFF2-40B4-BE49-F238E27FC236}">
                          <a16:creationId xmlns:a16="http://schemas.microsoft.com/office/drawing/2014/main" id="{6A919E12-3F70-400C-A144-466F179969CC}"/>
                        </a:ext>
                      </a:extLst>
                    </p:cNvPr>
                    <p:cNvCxnSpPr>
                      <a:stCxn id="89" idx="2"/>
                      <a:endCxn id="91" idx="0"/>
                    </p:cNvCxnSpPr>
                    <p:nvPr/>
                  </p:nvCxnSpPr>
                  <p:spPr>
                    <a:xfrm>
                      <a:off x="2375450" y="2950909"/>
                      <a:ext cx="0" cy="222149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  <p:cxnSp>
                  <p:nvCxnSpPr>
                    <p:cNvPr id="99" name="直接箭头连接符 98">
                      <a:extLst>
                        <a:ext uri="{FF2B5EF4-FFF2-40B4-BE49-F238E27FC236}">
                          <a16:creationId xmlns:a16="http://schemas.microsoft.com/office/drawing/2014/main" id="{7120284A-ADFC-49CE-A7C7-7C7C0E6B5E4E}"/>
                        </a:ext>
                      </a:extLst>
                    </p:cNvPr>
                    <p:cNvCxnSpPr>
                      <a:stCxn id="91" idx="2"/>
                      <a:endCxn id="92" idx="0"/>
                    </p:cNvCxnSpPr>
                    <p:nvPr/>
                  </p:nvCxnSpPr>
                  <p:spPr>
                    <a:xfrm flipH="1">
                      <a:off x="2375448" y="3510989"/>
                      <a:ext cx="2" cy="224810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  <p:cxnSp>
                  <p:nvCxnSpPr>
                    <p:cNvPr id="100" name="直接箭头连接符 99">
                      <a:extLst>
                        <a:ext uri="{FF2B5EF4-FFF2-40B4-BE49-F238E27FC236}">
                          <a16:creationId xmlns:a16="http://schemas.microsoft.com/office/drawing/2014/main" id="{BDA17B06-6C5B-4C25-8310-C02BBF0FBFC9}"/>
                        </a:ext>
                      </a:extLst>
                    </p:cNvPr>
                    <p:cNvCxnSpPr>
                      <a:stCxn id="92" idx="2"/>
                      <a:endCxn id="93" idx="0"/>
                    </p:cNvCxnSpPr>
                    <p:nvPr/>
                  </p:nvCxnSpPr>
                  <p:spPr>
                    <a:xfrm>
                      <a:off x="2375448" y="4073730"/>
                      <a:ext cx="0" cy="221441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  <p:cxnSp>
                  <p:nvCxnSpPr>
                    <p:cNvPr id="101" name="直接箭头连接符 100">
                      <a:extLst>
                        <a:ext uri="{FF2B5EF4-FFF2-40B4-BE49-F238E27FC236}">
                          <a16:creationId xmlns:a16="http://schemas.microsoft.com/office/drawing/2014/main" id="{A28DFFBF-A41F-4489-95A5-8639E05C91BB}"/>
                        </a:ext>
                      </a:extLst>
                    </p:cNvPr>
                    <p:cNvCxnSpPr>
                      <a:cxnSpLocks/>
                      <a:stCxn id="93" idx="2"/>
                      <a:endCxn id="94" idx="0"/>
                    </p:cNvCxnSpPr>
                    <p:nvPr/>
                  </p:nvCxnSpPr>
                  <p:spPr>
                    <a:xfrm>
                      <a:off x="2375448" y="4633102"/>
                      <a:ext cx="0" cy="221441"/>
                    </a:xfrm>
                    <a:prstGeom prst="straightConnector1">
                      <a:avLst/>
                    </a:prstGeom>
                    <a:noFill/>
                    <a:ln w="15875" cap="rnd" cmpd="sng" algn="ctr">
                      <a:solidFill>
                        <a:srgbClr val="2853DC"/>
                      </a:solidFill>
                      <a:prstDash val="solid"/>
                      <a:round/>
                      <a:headEnd type="none" w="sm" len="sm"/>
                      <a:tailEnd type="triangle"/>
                    </a:ln>
                    <a:effectLst/>
                  </p:spPr>
                </p:cxnSp>
              </p:grpSp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DF8E827C-FB59-4EA9-9347-F2F14B55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3903313" y="1401546"/>
                    <a:ext cx="2316340" cy="236347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向</a:t>
                    </a:r>
                    <a:r>
                      <a:rPr kumimoji="0" lang="en-US" altLang="zh-CN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online</a:t>
                    </a:r>
                    <a:r>
                      <a: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的</a:t>
                    </a:r>
                    <a:r>
                      <a:rPr kumimoji="0" lang="en-US" altLang="zh-CN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cpu</a:t>
                    </a:r>
                    <a:r>
                      <a: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发送</a:t>
                    </a:r>
                    <a:r>
                      <a:rPr kumimoji="0" lang="en-US" altLang="zh-CN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ipi</a:t>
                    </a:r>
                    <a:r>
                      <a: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中断</a:t>
                    </a:r>
                  </a:p>
                </p:txBody>
              </p: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79B91E50-FDD3-4F3B-A89B-190FBBED0F05}"/>
                    </a:ext>
                  </a:extLst>
                </p:cNvPr>
                <p:cNvGrpSpPr/>
                <p:nvPr/>
              </p:nvGrpSpPr>
              <p:grpSpPr>
                <a:xfrm>
                  <a:off x="5228943" y="686113"/>
                  <a:ext cx="6813169" cy="3478809"/>
                  <a:chOff x="5228943" y="686113"/>
                  <a:chExt cx="6813169" cy="3478809"/>
                </a:xfrm>
              </p:grpSpPr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AA4E865-BC0C-4AD4-8AC0-1098DFE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9060294" y="686113"/>
                    <a:ext cx="2037417" cy="236347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target CPU</a:t>
                    </a:r>
                    <a:r>
                      <a: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接收到中断</a:t>
                    </a:r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30F5913-8771-433B-A9AB-17BD0C8D5520}"/>
                      </a:ext>
                    </a:extLst>
                  </p:cNvPr>
                  <p:cNvSpPr/>
                  <p:nvPr/>
                </p:nvSpPr>
                <p:spPr>
                  <a:xfrm>
                    <a:off x="9095662" y="1075236"/>
                    <a:ext cx="2423878" cy="337931"/>
                  </a:xfrm>
                  <a:prstGeom prst="rect">
                    <a:avLst/>
                  </a:prstGeom>
                  <a:solidFill>
                    <a:srgbClr val="2853DC"/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rPr>
                      <a:t>handle_IPI</a:t>
                    </a:r>
                    <a:endParaRPr kumimoji="0" lang="zh-CN" alt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endParaRP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780EF53C-4ED1-44C7-983D-F7715FD18C36}"/>
                      </a:ext>
                    </a:extLst>
                  </p:cNvPr>
                  <p:cNvSpPr/>
                  <p:nvPr/>
                </p:nvSpPr>
                <p:spPr>
                  <a:xfrm>
                    <a:off x="8573090" y="1657423"/>
                    <a:ext cx="3469022" cy="337931"/>
                  </a:xfrm>
                  <a:prstGeom prst="rect">
                    <a:avLst/>
                  </a:prstGeom>
                  <a:solidFill>
                    <a:srgbClr val="2853DC"/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rPr>
                      <a:t>flush_smp_call_function_queue</a:t>
                    </a:r>
                    <a:endParaRPr kumimoji="0" lang="zh-CN" alt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74A6564-EDA3-46D4-98B1-566BC5C4A4C0}"/>
                      </a:ext>
                    </a:extLst>
                  </p:cNvPr>
                  <p:cNvSpPr txBox="1"/>
                  <p:nvPr/>
                </p:nvSpPr>
                <p:spPr>
                  <a:xfrm>
                    <a:off x="8477256" y="1983261"/>
                    <a:ext cx="3433756" cy="506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遍历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call_single_queue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链表中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csd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节点，执行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csd-&gt;func</a:t>
                    </a: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F63A8520-E5F0-445B-9C3E-07F23DD215D8}"/>
                      </a:ext>
                    </a:extLst>
                  </p:cNvPr>
                  <p:cNvSpPr/>
                  <p:nvPr/>
                </p:nvSpPr>
                <p:spPr>
                  <a:xfrm>
                    <a:off x="9095662" y="2458318"/>
                    <a:ext cx="2423879" cy="337931"/>
                  </a:xfrm>
                  <a:prstGeom prst="rect">
                    <a:avLst/>
                  </a:prstGeom>
                  <a:solidFill>
                    <a:srgbClr val="2853DC"/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rPr>
                      <a:t>keep_alive_response</a:t>
                    </a:r>
                    <a:endParaRPr kumimoji="0" lang="zh-CN" alt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endParaRPr>
                  </a:p>
                </p:txBody>
              </p: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5EEA0DA1-1E1A-4C36-AB21-3B33E1DB2337}"/>
                      </a:ext>
                    </a:extLst>
                  </p:cNvPr>
                  <p:cNvCxnSpPr>
                    <a:cxnSpLocks/>
                    <a:stCxn id="73" idx="2"/>
                    <a:endCxn id="74" idx="0"/>
                  </p:cNvCxnSpPr>
                  <p:nvPr/>
                </p:nvCxnSpPr>
                <p:spPr>
                  <a:xfrm>
                    <a:off x="10307601" y="1413167"/>
                    <a:ext cx="0" cy="244256"/>
                  </a:xfrm>
                  <a:prstGeom prst="straightConnector1">
                    <a:avLst/>
                  </a:prstGeom>
                  <a:noFill/>
                  <a:ln w="15875" cap="rnd" cmpd="sng" algn="ctr">
                    <a:solidFill>
                      <a:srgbClr val="2853DC"/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A8DF2751-43BF-44D5-92EA-A7CCE3D29AD1}"/>
                      </a:ext>
                    </a:extLst>
                  </p:cNvPr>
                  <p:cNvSpPr/>
                  <p:nvPr/>
                </p:nvSpPr>
                <p:spPr>
                  <a:xfrm>
                    <a:off x="9095661" y="3035846"/>
                    <a:ext cx="2423879" cy="337931"/>
                  </a:xfrm>
                  <a:prstGeom prst="rect">
                    <a:avLst/>
                  </a:prstGeom>
                  <a:solidFill>
                    <a:srgbClr val="2853DC"/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rPr>
                      <a:t>csd_unlock</a:t>
                    </a:r>
                    <a:endParaRPr kumimoji="0" lang="zh-CN" alt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endParaRPr>
                  </a:p>
                </p:txBody>
              </p:sp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40958266-E9CD-4787-91FD-BA46995A8317}"/>
                      </a:ext>
                    </a:extLst>
                  </p:cNvPr>
                  <p:cNvSpPr txBox="1"/>
                  <p:nvPr/>
                </p:nvSpPr>
                <p:spPr>
                  <a:xfrm>
                    <a:off x="7456584" y="3143056"/>
                    <a:ext cx="1384995" cy="206851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设置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E283C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csd-&gt;flags=0</a:t>
                    </a:r>
                    <a:endPara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endParaRP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A7747FBB-D969-4CEF-A7BE-A038FB190390}"/>
                      </a:ext>
                    </a:extLst>
                  </p:cNvPr>
                  <p:cNvSpPr/>
                  <p:nvPr/>
                </p:nvSpPr>
                <p:spPr>
                  <a:xfrm>
                    <a:off x="9095661" y="3613374"/>
                    <a:ext cx="2423879" cy="337931"/>
                  </a:xfrm>
                  <a:prstGeom prst="rect">
                    <a:avLst/>
                  </a:prstGeom>
                  <a:solidFill>
                    <a:srgbClr val="2853DC"/>
                  </a:solidFill>
                  <a:ln w="1079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7F8FA"/>
                        </a:solidFill>
                        <a:effectLst/>
                        <a:uLnTx/>
                        <a:uFillTx/>
                        <a:latin typeface="Microsoft Sans Serif"/>
                        <a:ea typeface="+mn-ea"/>
                        <a:cs typeface="Microsoft Sans Serif" panose="020B0604020202020204" pitchFamily="34" charset="0"/>
                      </a:rPr>
                      <a:t>csd-&gt;flags=0</a:t>
                    </a:r>
                    <a:endPara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endParaRPr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1B8A6C96-EEA8-4BB8-B9FB-E750FA4AD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228943" y="3658886"/>
                    <a:ext cx="3962382" cy="506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96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stlr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指令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clear global monitor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，同时会触发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event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来唤醒调用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wfe</a:t>
                    </a:r>
                    <a:r>
                      <a: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指令进入低功耗状态的</a:t>
                    </a:r>
                    <a:r>
                      <a:rPr kumimoji="0" lang="en-US" altLang="zh-C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3171F"/>
                        </a:solidFill>
                        <a:effectLst/>
                        <a:uLnTx/>
                        <a:uFillTx/>
                        <a:latin typeface="Microsoft Sans Serif"/>
                        <a:cs typeface="Microsoft Sans Serif" panose="020B0604020202020204" pitchFamily="34" charset="0"/>
                      </a:rPr>
                      <a:t>CPU</a:t>
                    </a:r>
                  </a:p>
                </p:txBody>
              </p:sp>
              <p:cxnSp>
                <p:nvCxnSpPr>
                  <p:cNvPr id="82" name="直接箭头连接符 81">
                    <a:extLst>
                      <a:ext uri="{FF2B5EF4-FFF2-40B4-BE49-F238E27FC236}">
                        <a16:creationId xmlns:a16="http://schemas.microsoft.com/office/drawing/2014/main" id="{1ABAAF40-A4D0-4FE8-B48A-4F72A3E8E56D}"/>
                      </a:ext>
                    </a:extLst>
                  </p:cNvPr>
                  <p:cNvCxnSpPr>
                    <a:stCxn id="74" idx="2"/>
                    <a:endCxn id="76" idx="0"/>
                  </p:cNvCxnSpPr>
                  <p:nvPr/>
                </p:nvCxnSpPr>
                <p:spPr>
                  <a:xfrm>
                    <a:off x="10307601" y="1995354"/>
                    <a:ext cx="1" cy="462964"/>
                  </a:xfrm>
                  <a:prstGeom prst="straightConnector1">
                    <a:avLst/>
                  </a:prstGeom>
                  <a:noFill/>
                  <a:ln w="15875" cap="rnd" cmpd="sng" algn="ctr">
                    <a:solidFill>
                      <a:srgbClr val="2853DC"/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6DAA4843-752C-4DD2-ABF8-73484960B432}"/>
                      </a:ext>
                    </a:extLst>
                  </p:cNvPr>
                  <p:cNvCxnSpPr>
                    <a:stCxn id="76" idx="2"/>
                    <a:endCxn id="78" idx="0"/>
                  </p:cNvCxnSpPr>
                  <p:nvPr/>
                </p:nvCxnSpPr>
                <p:spPr>
                  <a:xfrm flipH="1">
                    <a:off x="10307601" y="2796249"/>
                    <a:ext cx="1" cy="239597"/>
                  </a:xfrm>
                  <a:prstGeom prst="straightConnector1">
                    <a:avLst/>
                  </a:prstGeom>
                  <a:noFill/>
                  <a:ln w="15875" cap="rnd" cmpd="sng" algn="ctr">
                    <a:solidFill>
                      <a:srgbClr val="2853DC"/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  <p:cxnSp>
                <p:nvCxnSpPr>
                  <p:cNvPr id="84" name="直接箭头连接符 83">
                    <a:extLst>
                      <a:ext uri="{FF2B5EF4-FFF2-40B4-BE49-F238E27FC236}">
                        <a16:creationId xmlns:a16="http://schemas.microsoft.com/office/drawing/2014/main" id="{00F88849-973D-45D0-B132-87CB751166EC}"/>
                      </a:ext>
                    </a:extLst>
                  </p:cNvPr>
                  <p:cNvCxnSpPr>
                    <a:stCxn id="78" idx="2"/>
                    <a:endCxn id="80" idx="0"/>
                  </p:cNvCxnSpPr>
                  <p:nvPr/>
                </p:nvCxnSpPr>
                <p:spPr>
                  <a:xfrm>
                    <a:off x="10307601" y="3373777"/>
                    <a:ext cx="0" cy="239597"/>
                  </a:xfrm>
                  <a:prstGeom prst="straightConnector1">
                    <a:avLst/>
                  </a:prstGeom>
                  <a:noFill/>
                  <a:ln w="15875" cap="rnd" cmpd="sng" algn="ctr">
                    <a:solidFill>
                      <a:srgbClr val="2853DC"/>
                    </a:solidFill>
                    <a:prstDash val="solid"/>
                    <a:round/>
                    <a:headEnd type="none" w="sm" len="sm"/>
                    <a:tailEnd type="triangle"/>
                  </a:ln>
                  <a:effectLst/>
                </p:spPr>
              </p:cxn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4E3F5B89-A72D-42A0-BF86-054253FE3D31}"/>
                  </a:ext>
                </a:extLst>
              </p:cNvPr>
              <p:cNvGrpSpPr/>
              <p:nvPr/>
            </p:nvGrpSpPr>
            <p:grpSpPr>
              <a:xfrm>
                <a:off x="361257" y="3966733"/>
                <a:ext cx="7885300" cy="3043820"/>
                <a:chOff x="361257" y="3966733"/>
                <a:chExt cx="7885300" cy="3043820"/>
              </a:xfrm>
            </p:grpSpPr>
            <p:sp>
              <p:nvSpPr>
                <p:cNvPr id="59" name="菱形 58">
                  <a:extLst>
                    <a:ext uri="{FF2B5EF4-FFF2-40B4-BE49-F238E27FC236}">
                      <a16:creationId xmlns:a16="http://schemas.microsoft.com/office/drawing/2014/main" id="{8AD32AA2-FF60-4923-8CD3-7721EA999035}"/>
                    </a:ext>
                  </a:extLst>
                </p:cNvPr>
                <p:cNvSpPr/>
                <p:nvPr/>
              </p:nvSpPr>
              <p:spPr>
                <a:xfrm>
                  <a:off x="361258" y="5240616"/>
                  <a:ext cx="4062609" cy="553783"/>
                </a:xfrm>
                <a:prstGeom prst="diamond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csd-&gt;flags&amp; CSD_FLAG_LOCK==0</a:t>
                  </a:r>
                </a:p>
              </p:txBody>
            </p: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6E23AD96-4E8E-4D05-8740-33401E186F64}"/>
                    </a:ext>
                  </a:extLst>
                </p:cNvPr>
                <p:cNvCxnSpPr>
                  <a:cxnSpLocks/>
                  <a:stCxn id="94" idx="2"/>
                  <a:endCxn id="59" idx="0"/>
                </p:cNvCxnSpPr>
                <p:nvPr/>
              </p:nvCxnSpPr>
              <p:spPr>
                <a:xfrm>
                  <a:off x="2392563" y="5061475"/>
                  <a:ext cx="0" cy="179141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1D91485-10BC-45E2-89BC-876AEDA76E38}"/>
                    </a:ext>
                  </a:extLst>
                </p:cNvPr>
                <p:cNvSpPr txBox="1"/>
                <p:nvPr/>
              </p:nvSpPr>
              <p:spPr>
                <a:xfrm>
                  <a:off x="2581275" y="5782704"/>
                  <a:ext cx="129844" cy="206851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N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0DFD843-6DDB-4869-A1FE-93B0521870CD}"/>
                    </a:ext>
                  </a:extLst>
                </p:cNvPr>
                <p:cNvSpPr/>
                <p:nvPr/>
              </p:nvSpPr>
              <p:spPr>
                <a:xfrm>
                  <a:off x="926538" y="6672622"/>
                  <a:ext cx="2932046" cy="337931"/>
                </a:xfrm>
                <a:prstGeom prst="rect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wfe</a:t>
                  </a:r>
                  <a:endParaRPr kumimoji="0" lang="zh-CN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63" name="菱形 62">
                  <a:extLst>
                    <a:ext uri="{FF2B5EF4-FFF2-40B4-BE49-F238E27FC236}">
                      <a16:creationId xmlns:a16="http://schemas.microsoft.com/office/drawing/2014/main" id="{626FDA42-79B3-457E-9A14-C524AC8026F7}"/>
                    </a:ext>
                  </a:extLst>
                </p:cNvPr>
                <p:cNvSpPr/>
                <p:nvPr/>
              </p:nvSpPr>
              <p:spPr>
                <a:xfrm>
                  <a:off x="361257" y="5968928"/>
                  <a:ext cx="4062609" cy="553783"/>
                </a:xfrm>
                <a:prstGeom prst="diamond">
                  <a:avLst/>
                </a:prstGeom>
                <a:solidFill>
                  <a:srgbClr val="2853D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csd-&gt;flags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7F8FA"/>
                      </a:solidFill>
                      <a:effectLst/>
                      <a:uLnTx/>
                      <a:uFillTx/>
                      <a:latin typeface="Microsoft Sans Serif"/>
                      <a:ea typeface="+mn-ea"/>
                      <a:cs typeface="Microsoft Sans Serif" panose="020B0604020202020204" pitchFamily="34" charset="0"/>
                    </a:rPr>
                    <a:t>被修改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endParaRPr>
                </a:p>
              </p:txBody>
            </p: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DD89A84D-6146-4A76-8FB9-5BC5C10FF190}"/>
                    </a:ext>
                  </a:extLst>
                </p:cNvPr>
                <p:cNvCxnSpPr>
                  <a:stCxn id="59" idx="2"/>
                  <a:endCxn id="63" idx="0"/>
                </p:cNvCxnSpPr>
                <p:nvPr/>
              </p:nvCxnSpPr>
              <p:spPr>
                <a:xfrm flipH="1">
                  <a:off x="2392562" y="5794399"/>
                  <a:ext cx="1" cy="174529"/>
                </a:xfrm>
                <a:prstGeom prst="straightConnector1">
                  <a:avLst/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456A9AC2-3CB6-43B7-B82B-9765CB5C80D4}"/>
                    </a:ext>
                  </a:extLst>
                </p:cNvPr>
                <p:cNvSpPr txBox="1"/>
                <p:nvPr/>
              </p:nvSpPr>
              <p:spPr>
                <a:xfrm>
                  <a:off x="2581275" y="6497521"/>
                  <a:ext cx="129844" cy="206851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N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cxnSp>
              <p:nvCxnSpPr>
                <p:cNvPr id="66" name="连接符: 肘形 65">
                  <a:extLst>
                    <a:ext uri="{FF2B5EF4-FFF2-40B4-BE49-F238E27FC236}">
                      <a16:creationId xmlns:a16="http://schemas.microsoft.com/office/drawing/2014/main" id="{5B6A90BA-F715-4DD2-9012-AD543D361377}"/>
                    </a:ext>
                  </a:extLst>
                </p:cNvPr>
                <p:cNvCxnSpPr>
                  <a:stCxn id="62" idx="3"/>
                </p:cNvCxnSpPr>
                <p:nvPr/>
              </p:nvCxnSpPr>
              <p:spPr>
                <a:xfrm flipH="1" flipV="1">
                  <a:off x="2392561" y="5151045"/>
                  <a:ext cx="1466023" cy="1690543"/>
                </a:xfrm>
                <a:prstGeom prst="bentConnector4">
                  <a:avLst>
                    <a:gd name="adj1" fmla="val -48729"/>
                    <a:gd name="adj2" fmla="val 99790"/>
                  </a:avLst>
                </a:prstGeom>
                <a:noFill/>
                <a:ln w="15875" cap="rnd" cmpd="sng" algn="ctr">
                  <a:solidFill>
                    <a:srgbClr val="2853DC"/>
                  </a:solidFill>
                  <a:prstDash val="solid"/>
                  <a:round/>
                  <a:headEnd type="none" w="sm" len="sm"/>
                  <a:tailEnd type="triangle"/>
                </a:ln>
                <a:effectLst/>
              </p:spPr>
            </p:cxn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CA03B09-6320-46C1-BD41-D7496903A586}"/>
                    </a:ext>
                  </a:extLst>
                </p:cNvPr>
                <p:cNvSpPr txBox="1"/>
                <p:nvPr/>
              </p:nvSpPr>
              <p:spPr>
                <a:xfrm>
                  <a:off x="4326005" y="6017416"/>
                  <a:ext cx="120226" cy="206851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E283C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Y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endParaRPr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893F1E10-7DB9-4166-A5D6-CBF9E21BB89E}"/>
                    </a:ext>
                  </a:extLst>
                </p:cNvPr>
                <p:cNvSpPr/>
                <p:nvPr/>
              </p:nvSpPr>
              <p:spPr>
                <a:xfrm>
                  <a:off x="3806381" y="3966733"/>
                  <a:ext cx="4397192" cy="2826657"/>
                </a:xfrm>
                <a:custGeom>
                  <a:avLst/>
                  <a:gdLst>
                    <a:gd name="connsiteX0" fmla="*/ 5004244 w 5004244"/>
                    <a:gd name="connsiteY0" fmla="*/ 0 h 2897666"/>
                    <a:gd name="connsiteX1" fmla="*/ 4756594 w 5004244"/>
                    <a:gd name="connsiteY1" fmla="*/ 704850 h 2897666"/>
                    <a:gd name="connsiteX2" fmla="*/ 4299394 w 5004244"/>
                    <a:gd name="connsiteY2" fmla="*/ 1257300 h 2897666"/>
                    <a:gd name="connsiteX3" fmla="*/ 3242119 w 5004244"/>
                    <a:gd name="connsiteY3" fmla="*/ 2095500 h 2897666"/>
                    <a:gd name="connsiteX4" fmla="*/ 1946719 w 5004244"/>
                    <a:gd name="connsiteY4" fmla="*/ 2638425 h 2897666"/>
                    <a:gd name="connsiteX5" fmla="*/ 270319 w 5004244"/>
                    <a:gd name="connsiteY5" fmla="*/ 2876550 h 2897666"/>
                    <a:gd name="connsiteX6" fmla="*/ 41719 w 5004244"/>
                    <a:gd name="connsiteY6" fmla="*/ 2895600 h 289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04244" h="2897666">
                      <a:moveTo>
                        <a:pt x="5004244" y="0"/>
                      </a:moveTo>
                      <a:cubicBezTo>
                        <a:pt x="4939156" y="247650"/>
                        <a:pt x="4874069" y="495300"/>
                        <a:pt x="4756594" y="704850"/>
                      </a:cubicBezTo>
                      <a:cubicBezTo>
                        <a:pt x="4639119" y="914400"/>
                        <a:pt x="4551807" y="1025525"/>
                        <a:pt x="4299394" y="1257300"/>
                      </a:cubicBezTo>
                      <a:cubicBezTo>
                        <a:pt x="4046981" y="1489075"/>
                        <a:pt x="3634231" y="1865313"/>
                        <a:pt x="3242119" y="2095500"/>
                      </a:cubicBezTo>
                      <a:cubicBezTo>
                        <a:pt x="2850007" y="2325687"/>
                        <a:pt x="2442019" y="2508250"/>
                        <a:pt x="1946719" y="2638425"/>
                      </a:cubicBezTo>
                      <a:cubicBezTo>
                        <a:pt x="1451419" y="2768600"/>
                        <a:pt x="587819" y="2833688"/>
                        <a:pt x="270319" y="2876550"/>
                      </a:cubicBezTo>
                      <a:cubicBezTo>
                        <a:pt x="-47181" y="2919412"/>
                        <a:pt x="-26543" y="2881313"/>
                        <a:pt x="41719" y="2895600"/>
                      </a:cubicBezTo>
                    </a:path>
                  </a:pathLst>
                </a:custGeom>
                <a:noFill/>
                <a:ln w="15875" cap="flat" cmpd="sng" algn="ctr">
                  <a:solidFill>
                    <a:srgbClr val="E04F4F"/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B854C16-9F7C-4BE5-843C-97C72925FBD9}"/>
                    </a:ext>
                  </a:extLst>
                </p:cNvPr>
                <p:cNvSpPr txBox="1"/>
                <p:nvPr/>
              </p:nvSpPr>
              <p:spPr>
                <a:xfrm>
                  <a:off x="4575184" y="6091392"/>
                  <a:ext cx="3671373" cy="5060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9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cpu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睡眠之前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ldxr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指令设置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global monitor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为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13171F"/>
                      </a:solidFill>
                      <a:effectLst/>
                      <a:uLnTx/>
                      <a:uFillTx/>
                      <a:latin typeface="Microsoft Sans Serif"/>
                      <a:cs typeface="Microsoft Sans Serif" panose="020B0604020202020204" pitchFamily="34" charset="0"/>
                    </a:rPr>
                    <a:t>exclusive state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73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8DC78E1-EF31-4B24-B2AF-92A23BA21530}"/>
              </a:ext>
            </a:extLst>
          </p:cNvPr>
          <p:cNvSpPr txBox="1">
            <a:spLocks/>
          </p:cNvSpPr>
          <p:nvPr/>
        </p:nvSpPr>
        <p:spPr>
          <a:xfrm>
            <a:off x="495300" y="565126"/>
            <a:ext cx="11187112" cy="4394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77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3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77" rtl="0" eaLnBrk="1" fontAlgn="auto" latinLnBrk="0" hangingPunct="1">
              <a:lnSpc>
                <a:spcPct val="8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"/>
                <a:ea typeface="+mj-ea"/>
                <a:cs typeface="+mj-cs"/>
              </a:rPr>
              <a:t>watchdog bark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3171F"/>
              </a:solidFill>
              <a:effectLst/>
              <a:uLnTx/>
              <a:uFillTx/>
              <a:latin typeface="Microsoft Sans Serif"/>
              <a:ea typeface="+mj-ea"/>
              <a:cs typeface="+mj-cs"/>
            </a:endParaRP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38912B05-C384-4370-9419-FBBC70ACF9C0}"/>
              </a:ext>
            </a:extLst>
          </p:cNvPr>
          <p:cNvSpPr txBox="1">
            <a:spLocks/>
          </p:cNvSpPr>
          <p:nvPr/>
        </p:nvSpPr>
        <p:spPr>
          <a:xfrm>
            <a:off x="494189" y="1088136"/>
            <a:ext cx="11188223" cy="26590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77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39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7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Microsoft Sans Serif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6" indent="0" algn="ctr" defTabSz="914477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5" indent="0" algn="ctr" defTabSz="914477" rtl="0" eaLnBrk="1" latinLnBrk="0" hangingPunct="1">
              <a:lnSpc>
                <a:spcPct val="96000"/>
              </a:lnSpc>
              <a:spcBef>
                <a:spcPts val="1800"/>
              </a:spcBef>
              <a:buClr>
                <a:srgbClr val="595959"/>
              </a:buClr>
              <a:buFont typeface="Microsoft Sans Serif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3" indent="0" algn="ctr" defTabSz="914477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1" indent="0" algn="ctr" defTabSz="914477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0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09" indent="0" algn="ctr" defTabSz="914477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77" rtl="0" eaLnBrk="1" fontAlgn="auto" latinLnBrk="0" hangingPunct="1">
              <a:lnSpc>
                <a:spcPct val="96000"/>
              </a:lnSpc>
              <a:spcBef>
                <a:spcPts val="900"/>
              </a:spcBef>
              <a:spcAft>
                <a:spcPts val="0"/>
              </a:spcAft>
              <a:buClr>
                <a:srgbClr val="28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171F"/>
                </a:solidFill>
                <a:effectLst/>
                <a:uLnTx/>
                <a:uFillTx/>
                <a:latin typeface="Microsoft Sans Serif"/>
                <a:ea typeface="+mn-ea"/>
                <a:cs typeface="+mn-cs"/>
              </a:rPr>
              <a:t>wdog_bark_handler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1EDB223-92EE-47B0-8F8C-F8D1CFE3977B}"/>
              </a:ext>
            </a:extLst>
          </p:cNvPr>
          <p:cNvGrpSpPr/>
          <p:nvPr/>
        </p:nvGrpSpPr>
        <p:grpSpPr>
          <a:xfrm>
            <a:off x="3400749" y="1820059"/>
            <a:ext cx="5552751" cy="2831478"/>
            <a:chOff x="3400749" y="1820059"/>
            <a:chExt cx="5552751" cy="283147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46EAC26-150B-4F6B-9EAB-6F3884CA80E4}"/>
                </a:ext>
              </a:extLst>
            </p:cNvPr>
            <p:cNvGrpSpPr/>
            <p:nvPr/>
          </p:nvGrpSpPr>
          <p:grpSpPr>
            <a:xfrm>
              <a:off x="3400749" y="1820059"/>
              <a:ext cx="5552751" cy="2831478"/>
              <a:chOff x="1589564" y="1791484"/>
              <a:chExt cx="5552751" cy="2831478"/>
            </a:xfrm>
          </p:grpSpPr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4F94253B-9AF2-449B-B09B-8FD1849AFB40}"/>
                  </a:ext>
                </a:extLst>
              </p:cNvPr>
              <p:cNvSpPr/>
              <p:nvPr/>
            </p:nvSpPr>
            <p:spPr>
              <a:xfrm>
                <a:off x="1589564" y="1791484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watchdog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计数器到达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bark time </a:t>
                </a:r>
              </a:p>
            </p:txBody>
          </p:sp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99D0972C-C505-412A-B2F0-27338EFA5CE3}"/>
                  </a:ext>
                </a:extLst>
              </p:cNvPr>
              <p:cNvSpPr/>
              <p:nvPr/>
            </p:nvSpPr>
            <p:spPr>
              <a:xfrm>
                <a:off x="1589564" y="2338101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watchdog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产生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Microsoft Sans Serif" panose="020B0604020202020204" pitchFamily="34" charset="0"/>
                  </a:rPr>
                  <a:t>bark irq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3EFC0495-282C-4D8B-BC8E-9F403402DBC7}"/>
                  </a:ext>
                </a:extLst>
              </p:cNvPr>
              <p:cNvSpPr/>
              <p:nvPr/>
            </p:nvSpPr>
            <p:spPr>
              <a:xfrm>
                <a:off x="1589564" y="2830130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wdog_bark_handler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+mn-cs"/>
                </a:endParaRPr>
              </a:p>
            </p:txBody>
          </p:sp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109D8AE2-31B0-43E7-83C2-91F9000F385E}"/>
                  </a:ext>
                </a:extLst>
              </p:cNvPr>
              <p:cNvSpPr/>
              <p:nvPr/>
            </p:nvSpPr>
            <p:spPr>
              <a:xfrm>
                <a:off x="1589564" y="3322159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msm_trigger_wdog_bite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+mn-cs"/>
                </a:endParaRPr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B1782C64-C3B8-47F1-8C92-88CA2CD9E5ED}"/>
                  </a:ext>
                </a:extLst>
              </p:cNvPr>
              <p:cNvSpPr/>
              <p:nvPr/>
            </p:nvSpPr>
            <p:spPr>
              <a:xfrm>
                <a:off x="1589564" y="3818376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设置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bite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时间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2264A5E-C818-4CCB-A324-4CBEDB86FF2E}"/>
                  </a:ext>
                </a:extLst>
              </p:cNvPr>
              <p:cNvSpPr txBox="1"/>
              <p:nvPr/>
            </p:nvSpPr>
            <p:spPr>
              <a:xfrm>
                <a:off x="4171950" y="3856767"/>
                <a:ext cx="2970365" cy="413703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向寄存器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WDT_BITE_TIME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中写入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1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，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E283C"/>
                  </a:solidFill>
                  <a:effectLst/>
                  <a:uLnTx/>
                  <a:uFillTx/>
                  <a:latin typeface="Microsoft Sans Serif"/>
                  <a:cs typeface="Microsoft Sans Serif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1/WDT_HZ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时间之后触发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bite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E283C"/>
                    </a:solidFill>
                    <a:effectLst/>
                    <a:uLnTx/>
                    <a:uFillTx/>
                    <a:latin typeface="Microsoft Sans Serif"/>
                    <a:cs typeface="Microsoft Sans Serif" panose="020B0604020202020204" pitchFamily="34" charset="0"/>
                  </a:rPr>
                  <a:t>中断</a:t>
                </a:r>
              </a:p>
            </p:txBody>
          </p:sp>
          <p:sp>
            <p:nvSpPr>
              <p:cNvPr id="33" name="Rectangle 7">
                <a:extLst>
                  <a:ext uri="{FF2B5EF4-FFF2-40B4-BE49-F238E27FC236}">
                    <a16:creationId xmlns:a16="http://schemas.microsoft.com/office/drawing/2014/main" id="{E885F97E-FEBD-4542-B52F-91B593CE6D70}"/>
                  </a:ext>
                </a:extLst>
              </p:cNvPr>
              <p:cNvSpPr/>
              <p:nvPr/>
            </p:nvSpPr>
            <p:spPr>
              <a:xfrm>
                <a:off x="1589564" y="4309832"/>
                <a:ext cx="2582386" cy="313130"/>
              </a:xfrm>
              <a:prstGeom prst="rect">
                <a:avLst/>
              </a:prstGeom>
              <a:solidFill>
                <a:srgbClr val="2853DC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由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TZ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触发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F8FA"/>
                    </a:solidFill>
                    <a:effectLst/>
                    <a:uLnTx/>
                    <a:uFillTx/>
                    <a:latin typeface="Microsoft Sans Serif"/>
                    <a:ea typeface="+mn-ea"/>
                    <a:cs typeface="+mn-cs"/>
                  </a:rPr>
                  <a:t>crash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7F8FA"/>
                  </a:solidFill>
                  <a:effectLst/>
                  <a:uLnTx/>
                  <a:uFillTx/>
                  <a:latin typeface="Microsoft Sans Serif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B956F96-36A9-4A4A-9FD7-1B4A76FB5BA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691942" y="2133189"/>
              <a:ext cx="0" cy="233487"/>
            </a:xfrm>
            <a:prstGeom prst="straightConnector1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7D2220-B03C-488A-9699-938B81155989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691942" y="2679806"/>
              <a:ext cx="0" cy="178899"/>
            </a:xfrm>
            <a:prstGeom prst="straightConnector1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EB3F2B6-0459-4D3A-8CC1-A9F2C9DD8E50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4691942" y="3171835"/>
              <a:ext cx="0" cy="178899"/>
            </a:xfrm>
            <a:prstGeom prst="straightConnector1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5B35959-900A-4CFA-B259-D295EEF73A40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4691942" y="3663864"/>
              <a:ext cx="0" cy="183087"/>
            </a:xfrm>
            <a:prstGeom prst="straightConnector1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2382046-4D06-4209-841F-1055CB64FD30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4691942" y="4160081"/>
              <a:ext cx="0" cy="178326"/>
            </a:xfrm>
            <a:prstGeom prst="straightConnector1">
              <a:avLst/>
            </a:prstGeom>
            <a:noFill/>
            <a:ln w="15875" cap="rnd" cmpd="sng" algn="ctr">
              <a:solidFill>
                <a:srgbClr val="2853DC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732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972</Words>
  <Application>Microsoft Office PowerPoint</Application>
  <PresentationFormat>宽屏</PresentationFormat>
  <Paragraphs>120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 Sans Serif (标题)</vt:lpstr>
      <vt:lpstr>Arial</vt:lpstr>
      <vt:lpstr>Microsoft Sans Serif</vt:lpstr>
      <vt:lpstr>Times New Roman</vt:lpstr>
      <vt:lpstr>Office 主题​​</vt:lpstr>
      <vt:lpstr>watchodg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watchodg</dc:title>
  <dc:creator>Xuanfu Wang</dc:creator>
  <cp:lastModifiedBy>Xuanfu Wang</cp:lastModifiedBy>
  <cp:revision>15</cp:revision>
  <dcterms:created xsi:type="dcterms:W3CDTF">2020-09-24T09:21:28Z</dcterms:created>
  <dcterms:modified xsi:type="dcterms:W3CDTF">2020-09-24T09:40:06Z</dcterms:modified>
</cp:coreProperties>
</file>