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19"/>
  </p:notesMasterIdLst>
  <p:sldIdLst>
    <p:sldId id="387" r:id="rId6"/>
    <p:sldId id="389" r:id="rId7"/>
    <p:sldId id="425" r:id="rId8"/>
    <p:sldId id="445" r:id="rId9"/>
    <p:sldId id="444" r:id="rId10"/>
    <p:sldId id="396" r:id="rId11"/>
    <p:sldId id="446" r:id="rId12"/>
    <p:sldId id="447" r:id="rId13"/>
    <p:sldId id="448" r:id="rId14"/>
    <p:sldId id="450" r:id="rId15"/>
    <p:sldId id="449" r:id="rId16"/>
    <p:sldId id="453" r:id="rId17"/>
    <p:sldId id="454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85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62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1552D1"/>
    <a:srgbClr val="D8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42" y="108"/>
      </p:cViewPr>
      <p:guideLst>
        <p:guide orient="horz" pos="684"/>
        <p:guide pos="852"/>
        <p:guide orient="horz" pos="2160"/>
        <p:guide pos="62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50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1.jpeg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30.xml"/><Relationship Id="rId3" Type="http://schemas.openxmlformats.org/officeDocument/2006/relationships/image" Target="../media/image3.jpeg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5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image" Target="../media/image2.jpeg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2.jpe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image" Target="../media/image2.jpeg"/><Relationship Id="rId2" Type="http://schemas.openxmlformats.org/officeDocument/2006/relationships/tags" Target="../tags/tag152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image" Target="../media/image2.jpeg"/><Relationship Id="rId2" Type="http://schemas.openxmlformats.org/officeDocument/2006/relationships/tags" Target="../tags/tag160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2.jpeg"/><Relationship Id="rId2" Type="http://schemas.openxmlformats.org/officeDocument/2006/relationships/tags" Target="../tags/tag168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image" Target="../media/image2.jpeg"/><Relationship Id="rId2" Type="http://schemas.openxmlformats.org/officeDocument/2006/relationships/tags" Target="../tags/tag17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>
            <a:spLocks noGrp="1"/>
          </p:cNvSpPr>
          <p:nvPr>
            <p:ph type="ctr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" hasCustomPrompt="1"/>
            <p:custDataLst>
              <p:tags r:id="rId4"/>
            </p:custDataLst>
          </p:nvPr>
        </p:nvSpPr>
        <p:spPr>
          <a:xfrm>
            <a:off x="4845585" y="2717106"/>
            <a:ext cx="3898366" cy="836235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400" b="1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panose="00020600040101010101" charset="-122"/>
                <a:cs typeface="汉仪粗黑 简" panose="00020600040101010101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3" Type="http://schemas.openxmlformats.org/officeDocument/2006/relationships/theme" Target="../theme/theme4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">
        <p15:prstTrans prst="pageCurlDouble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3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image" Target="../media/image6.png"/><Relationship Id="rId3" Type="http://schemas.openxmlformats.org/officeDocument/2006/relationships/tags" Target="../tags/tag234.xm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39.xml"/><Relationship Id="rId1" Type="http://schemas.openxmlformats.org/officeDocument/2006/relationships/tags" Target="../tags/tag23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image" Target="../media/image6.png"/><Relationship Id="rId3" Type="http://schemas.openxmlformats.org/officeDocument/2006/relationships/tags" Target="../tags/tag239.xml"/><Relationship Id="rId2" Type="http://schemas.openxmlformats.org/officeDocument/2006/relationships/image" Target="../media/image2.jpeg"/><Relationship Id="rId16" Type="http://schemas.openxmlformats.org/officeDocument/2006/relationships/slideLayout" Target="../slideLayouts/slideLayout39.xml"/><Relationship Id="rId15" Type="http://schemas.openxmlformats.org/officeDocument/2006/relationships/tags" Target="../tags/tag242.xml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tags" Target="../tags/tag2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6.png"/><Relationship Id="rId3" Type="http://schemas.openxmlformats.org/officeDocument/2006/relationships/tags" Target="../tags/tag244.xml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39.xml"/><Relationship Id="rId10" Type="http://schemas.openxmlformats.org/officeDocument/2006/relationships/tags" Target="../tags/tag247.xml"/><Relationship Id="rId1" Type="http://schemas.openxmlformats.org/officeDocument/2006/relationships/tags" Target="../tags/tag24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9.xml"/><Relationship Id="rId6" Type="http://schemas.openxmlformats.org/officeDocument/2006/relationships/tags" Target="../tags/tag24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tags" Target="../tags/tag2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../media/image6.png"/><Relationship Id="rId3" Type="http://schemas.openxmlformats.org/officeDocument/2006/relationships/tags" Target="../tags/tag200.xml"/><Relationship Id="rId2" Type="http://schemas.openxmlformats.org/officeDocument/2006/relationships/image" Target="../media/image2.jpeg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39.xml"/><Relationship Id="rId1" Type="http://schemas.openxmlformats.org/officeDocument/2006/relationships/tags" Target="../tags/tag20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../media/image6.png"/><Relationship Id="rId3" Type="http://schemas.openxmlformats.org/officeDocument/2006/relationships/tags" Target="../tags/tag210.xml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39.xml"/><Relationship Id="rId13" Type="http://schemas.openxmlformats.org/officeDocument/2006/relationships/tags" Target="../tags/tag213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20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image" Target="../media/image6.png"/><Relationship Id="rId3" Type="http://schemas.openxmlformats.org/officeDocument/2006/relationships/tags" Target="../tags/tag215.xml"/><Relationship Id="rId2" Type="http://schemas.openxmlformats.org/officeDocument/2006/relationships/image" Target="../media/image2.jpeg"/><Relationship Id="rId12" Type="http://schemas.openxmlformats.org/officeDocument/2006/relationships/slideLayout" Target="../slideLayouts/slideLayout39.xml"/><Relationship Id="rId11" Type="http://schemas.openxmlformats.org/officeDocument/2006/relationships/tags" Target="../tags/tag218.xml"/><Relationship Id="rId10" Type="http://schemas.openxmlformats.org/officeDocument/2006/relationships/image" Target="../media/image18.png"/><Relationship Id="rId1" Type="http://schemas.openxmlformats.org/officeDocument/2006/relationships/tags" Target="../tags/tag2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tags" Target="../tags/tag21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image" Target="../media/image6.png"/><Relationship Id="rId3" Type="http://schemas.openxmlformats.org/officeDocument/2006/relationships/tags" Target="../tags/tag224.xml"/><Relationship Id="rId2" Type="http://schemas.openxmlformats.org/officeDocument/2006/relationships/image" Target="../media/image2.jpeg"/><Relationship Id="rId1" Type="http://schemas.openxmlformats.org/officeDocument/2006/relationships/tags" Target="../tags/tag2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tags" Target="../tags/tag232.xml"/><Relationship Id="rId7" Type="http://schemas.openxmlformats.org/officeDocument/2006/relationships/image" Target="../media/image21.png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image" Target="../media/image6.png"/><Relationship Id="rId3" Type="http://schemas.openxmlformats.org/officeDocument/2006/relationships/tags" Target="../tags/tag229.xml"/><Relationship Id="rId2" Type="http://schemas.openxmlformats.org/officeDocument/2006/relationships/image" Target="../media/image2.jpeg"/><Relationship Id="rId1" Type="http://schemas.openxmlformats.org/officeDocument/2006/relationships/tags" Target="../tags/tag2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1"/>
          <a:srcRect t="30680" b="29933"/>
          <a:stretch>
            <a:fillRect/>
          </a:stretch>
        </p:blipFill>
        <p:spPr>
          <a:xfrm>
            <a:off x="4029075" y="126365"/>
            <a:ext cx="5956935" cy="1605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标题 15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>
          <a:xfrm>
            <a:off x="335915" y="2319020"/>
            <a:ext cx="11461750" cy="226377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solidFill>
                  <a:schemeClr val="tx1"/>
                </a:solidFill>
              </a:rPr>
              <a:t>CM-TTS: Enhancing Real Time Text-to-Speech Synthesis Efficiency</a:t>
            </a:r>
            <a:br>
              <a:rPr lang="zh-CN" altLang="en-US" sz="4000" b="1">
                <a:solidFill>
                  <a:schemeClr val="tx1"/>
                </a:solidFill>
              </a:rPr>
            </a:br>
            <a:r>
              <a:rPr lang="zh-CN" altLang="en-US" sz="4000" b="1">
                <a:solidFill>
                  <a:schemeClr val="tx1"/>
                </a:solidFill>
              </a:rPr>
              <a:t>through Weighted Samplers and Consistency Models</a:t>
            </a:r>
            <a:br>
              <a:rPr lang="zh-CN" altLang="en-US" sz="4000">
                <a:solidFill>
                  <a:schemeClr val="accent1"/>
                </a:solidFill>
              </a:rPr>
            </a:br>
            <a:br>
              <a:rPr lang="zh-CN" altLang="en-US" sz="4000">
                <a:solidFill>
                  <a:schemeClr val="accent1"/>
                </a:solidFill>
              </a:rPr>
            </a:b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8665845" y="4582795"/>
            <a:ext cx="282384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arXiv:2404.00569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汉仪粗简黑简" panose="00020600040101010101" charset="-122"/>
              <a:cs typeface="汉仪粗简黑简" panose="00020600040101010101" charset="-122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汇报：王炫凯	     	 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汉仪粗简黑简" panose="00020600040101010101" charset="-122"/>
              <a:cs typeface="汉仪粗简黑简" panose="0002060004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506730"/>
            <a:ext cx="9063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CUVOGET)]0%`4QGQVB2GOO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065" y="555625"/>
            <a:ext cx="10163175" cy="5524500"/>
          </a:xfrm>
          <a:prstGeom prst="rect">
            <a:avLst/>
          </a:prstGeom>
        </p:spPr>
      </p:pic>
      <p:pic>
        <p:nvPicPr>
          <p:cNvPr id="6" name="图片 5" descr="9e566075-e723-4e84-ba41-2c7ea60f5d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9135" y="510540"/>
            <a:ext cx="1152525" cy="2952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506730"/>
            <a:ext cx="906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Adversarial Consistency Training</a:t>
            </a:r>
            <a:endParaRPr lang="zh-CN" altLang="en-US"/>
          </a:p>
        </p:txBody>
      </p:sp>
      <p:pic>
        <p:nvPicPr>
          <p:cNvPr id="4" name="图片 3" descr="f6c71a9c-7263-44d2-ab01-1ea5daa8f6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290" y="1050925"/>
            <a:ext cx="5173345" cy="3193415"/>
          </a:xfrm>
          <a:prstGeom prst="rect">
            <a:avLst/>
          </a:prstGeom>
        </p:spPr>
      </p:pic>
      <p:pic>
        <p:nvPicPr>
          <p:cNvPr id="5" name="图片 4" descr="f86ab17c-28f3-4ee6-8d8b-0cb2425fb8c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5850" y="314325"/>
            <a:ext cx="308610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8575" y="3143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为实现式</a:t>
            </a:r>
            <a:endParaRPr lang="zh-CN" altLang="en-US"/>
          </a:p>
          <a:p>
            <a:r>
              <a:rPr lang="zh-CN" altLang="en-US"/>
              <a:t>的性质，我们采用以下一致性损失</a:t>
            </a:r>
            <a:endParaRPr lang="zh-CN" altLang="en-US"/>
          </a:p>
        </p:txBody>
      </p:sp>
      <p:pic>
        <p:nvPicPr>
          <p:cNvPr id="9" name="图片 8" descr="09410ba9-2e9f-4c77-9b7d-00438598d8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290" y="918210"/>
            <a:ext cx="3552825" cy="2762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01435" y="123761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离散时间步长表示为σmin = σ0 &lt; σ1 &lt; σ···&lt; σN = σmax，在时间区间[σmin， σmax]中，离散化课程N随着训练步数的增加而相应增加</a:t>
            </a:r>
            <a:endParaRPr lang="zh-CN" altLang="en-US"/>
          </a:p>
        </p:txBody>
      </p:sp>
      <p:pic>
        <p:nvPicPr>
          <p:cNvPr id="13" name="图片 12" descr="cd60c620-3ef6-48d5-a58c-e9fe3d334bb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6120" y="2437130"/>
            <a:ext cx="2019300" cy="266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10020" y="271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  <p:pic>
        <p:nvPicPr>
          <p:cNvPr id="16" name="图片 15" descr="b8004b5f-7e37-4705-8131-a9e62183c6c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3275" y="2737485"/>
            <a:ext cx="1390650" cy="342900"/>
          </a:xfrm>
          <a:prstGeom prst="rect">
            <a:avLst/>
          </a:prstGeom>
        </p:spPr>
      </p:pic>
      <p:pic>
        <p:nvPicPr>
          <p:cNvPr id="17" name="图片 16" descr="cbce9054-48ab-4e0c-8be3-6a33a7eb94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1865" y="3276600"/>
            <a:ext cx="2038350" cy="3048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10020" y="3777615"/>
            <a:ext cx="4064000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教师模型参数θ−为</a:t>
            </a:r>
            <a:endParaRPr lang="zh-CN" altLang="en-US"/>
          </a:p>
          <a:p>
            <a:r>
              <a:rPr lang="zh-CN" altLang="en-US"/>
              <a:t>和学生参数θ是一样的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9" name="图片 18" descr="77bf3917-7421-4b32-bdee-8b2e778c320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3925" y="3874135"/>
            <a:ext cx="1314450" cy="209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50290" y="4764405"/>
            <a:ext cx="587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对于对抗目标，生成的样本z´和真实样本z被传递给鉴别器Dη，目的是区分它们，其中η指的是可训练参数。因此，我们采用对抗训练损失，这样，来自鉴别器的误差信号引导fθ产生更真实的输出。</a:t>
            </a:r>
            <a:endParaRPr lang="zh-CN" altLang="en-US"/>
          </a:p>
        </p:txBody>
      </p:sp>
      <p:pic>
        <p:nvPicPr>
          <p:cNvPr id="21" name="图片 20" descr="bc7adc85-371d-4602-ac01-a7be64f762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6455" y="5113655"/>
            <a:ext cx="4010025" cy="2667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506730"/>
            <a:ext cx="906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Adversarial Consistency Training</a:t>
            </a:r>
            <a:endParaRPr lang="zh-CN" altLang="en-US"/>
          </a:p>
        </p:txBody>
      </p:sp>
      <p:pic>
        <p:nvPicPr>
          <p:cNvPr id="6" name="图片 5" descr="b12b7268-a4b3-439c-ba2a-2030069160f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5" y="1082675"/>
            <a:ext cx="5544820" cy="22205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3305" y="688340"/>
            <a:ext cx="5541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一致性模型作为韵律优化模块。一致性模型的条件特征是最终投影层之前韵律回归的特征。因此，来自随机采样器的残差改进了确定性韵律回归的输出，并在相同的转录和音频提示下产生了一组不同的似是而非的韵律。最终韵律输出的一个选项</a:t>
            </a:r>
            <a:r>
              <a:rPr lang="en-US" altLang="zh-CN"/>
              <a:t>P</a:t>
            </a:r>
            <a:r>
              <a:rPr lang="zh-CN" altLang="en-US"/>
              <a:t>可以表示为: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P</a:t>
            </a:r>
            <a:r>
              <a:rPr lang="zh-CN" altLang="en-US"/>
              <a:t>final表示最终韵律输出，</a:t>
            </a:r>
            <a:r>
              <a:rPr lang="en-US" altLang="zh-CN"/>
              <a:t>P</a:t>
            </a:r>
            <a:r>
              <a:rPr lang="zh-CN" altLang="en-US"/>
              <a:t>ress表示韵律精炼模块的剩余输出，捕获基础真实韵律和确定性预测之间的变化，</a:t>
            </a:r>
            <a:r>
              <a:rPr lang="en-US" altLang="zh-CN"/>
              <a:t>P</a:t>
            </a:r>
            <a:r>
              <a:rPr lang="zh-CN" altLang="en-US"/>
              <a:t>init是来自韵律回归模块的初始确定性韵律预测。</a:t>
            </a:r>
            <a:endParaRPr lang="zh-CN" altLang="en-US"/>
          </a:p>
        </p:txBody>
      </p:sp>
      <p:pic>
        <p:nvPicPr>
          <p:cNvPr id="20" name="图片 19" descr="27b0dd7d-cce5-4756-a6bc-ce03a8c8130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1945" y="1506220"/>
            <a:ext cx="1228725" cy="238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5905" y="4038600"/>
            <a:ext cx="812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种表述可能会对韵律稳定性产生负面影响，更高的多样性可能会导致稳定性降低，有时会产生不自然的韵律。为了解决这个问题，我们引入了一个控制因子α，它可以精细地调节韵律输出的稳定性和多样性之间的平衡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其中α是一个范围在0到1之间的标量值。这种调整允许将可变性控制在韵律中，减轻与稳定性相关的问题，同时仍然受益于韵律优化模块提供的多样性。</a:t>
            </a:r>
            <a:endParaRPr lang="zh-CN" altLang="en-US"/>
          </a:p>
        </p:txBody>
      </p:sp>
      <p:pic>
        <p:nvPicPr>
          <p:cNvPr id="22" name="图片 21" descr="dca8396f-42da-4541-bc83-8883701067e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770" y="5097780"/>
            <a:ext cx="1495425" cy="2571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4" name="图片 3" descr="38f79265-2703-4e7e-a142-4c70872db5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5" y="1033145"/>
            <a:ext cx="9671050" cy="3503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8625" y="399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数据集：MLS</a:t>
            </a:r>
            <a:endParaRPr lang="zh-CN" altLang="en-US"/>
          </a:p>
        </p:txBody>
      </p:sp>
      <p:pic>
        <p:nvPicPr>
          <p:cNvPr id="8" name="图片 7" descr="545be32c-fca9-4d1b-ab84-50ff5995b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" y="4802505"/>
            <a:ext cx="5772150" cy="1485900"/>
          </a:xfrm>
          <a:prstGeom prst="rect">
            <a:avLst/>
          </a:prstGeom>
        </p:spPr>
      </p:pic>
      <p:pic>
        <p:nvPicPr>
          <p:cNvPr id="9" name="图片 8" descr="dbed216f-ac54-48de-92db-f22a6fa8b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20" y="4973955"/>
            <a:ext cx="3629025" cy="1143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916305"/>
            <a:ext cx="90639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提出的问题：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、基于一致性模型的架构通过单个扩散步骤实现高音质，应用一致性约束从设计良好的基于扩散的教师模型中提取模型。然而，缺点是该方法依赖于教师模型的提炼，这给培训管道带来了复杂性，限制了它对多说话人语音生成的适用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二、将</a:t>
            </a:r>
            <a:r>
              <a:rPr lang="en-US" altLang="zh-CN"/>
              <a:t>GAN</a:t>
            </a:r>
            <a:r>
              <a:rPr lang="zh-CN" altLang="en-US"/>
              <a:t>集成到DMs中用于TTS合成已被证明可以有效地减少语音合成过程中的采样步数。然而，由于鉴别器需要额外的训练，这种改进是以阻碍模型收敛为代价的。引入额外的预训练模型增加了整个体系结构的复杂性。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解决的办法：</a:t>
            </a:r>
            <a:endParaRPr lang="zh-CN" altLang="en-US"/>
          </a:p>
          <a:p>
            <a:endParaRPr lang="zh-CN" altLang="en-US"/>
          </a:p>
          <a:p>
            <a:r>
              <a:t>提出了一种新的TTS架构，CM-TTS，解决了目前的局限性，而不依赖于教师模型进行蒸馏。</a:t>
            </a:r>
          </a:p>
          <a:p>
            <a:r>
              <a:t>我们使用加权采样器提高模型训练效率，减轻采样偏差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 descr="L$2INOL6{G(Z3H7ZQU00%I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475" y="4641215"/>
            <a:ext cx="1390650" cy="314325"/>
          </a:xfrm>
          <a:prstGeom prst="rect">
            <a:avLst/>
          </a:prstGeom>
        </p:spPr>
      </p:pic>
      <p:pic>
        <p:nvPicPr>
          <p:cNvPr id="2" name="图片 1" descr="a8ce8bff-9d5c-4c6d-940a-27deb5e9b4b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655" y="1019810"/>
            <a:ext cx="10264775" cy="48190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01958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965504"/>
            <a:ext cx="9471547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为了在时间范围内建立划分[λ， Tmax]，区间被分割成N−1个子区间，由边界t1 = ϵ &lt; t2 &lt;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. . &lt; tN = Tmax。为了减轻数值不稳定性，为ε设置了一个小的正值。我们使用Tmax = 80和ε = 0.002。梅尔谱图表示为x，其中x0表示没有任何附加噪声的初始梅尔谱图。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通过执行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定义的自一致性属性从数据中学习一致性函数。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为保证fθ(x0， λ，一致性模型fθ参数化如下: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为了增强自一致性，目标模型θ−与在线网络θ同时存在。使用用于学习的参数θ的指数移动平均(EMA)来更新目标网络θ−的权重，具体来说: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CM-TTS中的扩散过程由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1725" y="506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Consistency Models</a:t>
            </a:r>
            <a:endParaRPr lang="zh-CN" altLang="en-US"/>
          </a:p>
        </p:txBody>
      </p:sp>
      <p:pic>
        <p:nvPicPr>
          <p:cNvPr id="15" name="图片 14" descr="41405c5e-514c-4e30-9044-cef863f90e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245" y="1100455"/>
            <a:ext cx="1301115" cy="323850"/>
          </a:xfrm>
          <a:prstGeom prst="rect">
            <a:avLst/>
          </a:prstGeom>
        </p:spPr>
      </p:pic>
      <p:pic>
        <p:nvPicPr>
          <p:cNvPr id="17" name="图片 16" descr="dac26e27-ee44-447a-bf4b-41021f06a2f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2319655"/>
            <a:ext cx="1885950" cy="866775"/>
          </a:xfrm>
          <a:prstGeom prst="rect">
            <a:avLst/>
          </a:prstGeom>
        </p:spPr>
      </p:pic>
      <p:pic>
        <p:nvPicPr>
          <p:cNvPr id="18" name="图片 17" descr="2fb2af4e-4e8e-4c09-a993-a51aeced7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465" y="3576955"/>
            <a:ext cx="1428750" cy="285750"/>
          </a:xfrm>
          <a:prstGeom prst="rect">
            <a:avLst/>
          </a:prstGeom>
        </p:spPr>
      </p:pic>
      <p:pic>
        <p:nvPicPr>
          <p:cNvPr id="19" name="图片 18" descr="33ea763b-241c-4682-b360-f2465ed3a2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10" y="3914140"/>
            <a:ext cx="3676650" cy="504825"/>
          </a:xfrm>
          <a:prstGeom prst="rect">
            <a:avLst/>
          </a:prstGeom>
        </p:spPr>
      </p:pic>
      <p:pic>
        <p:nvPicPr>
          <p:cNvPr id="20" name="图片 19" descr="5c62ad94-5585-428b-b490-300c6355253b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2575" y="5143500"/>
            <a:ext cx="3162300" cy="409575"/>
          </a:xfrm>
          <a:prstGeom prst="rect">
            <a:avLst/>
          </a:prstGeom>
        </p:spPr>
      </p:pic>
      <p:pic>
        <p:nvPicPr>
          <p:cNvPr id="21" name="图片 20" descr="d3cb39f2-532e-4788-9c35-eff38fa3aacb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2370" y="5513070"/>
            <a:ext cx="2009775" cy="8382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123619"/>
            <a:ext cx="9471547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训练过程依赖于对公式中定义的时间步长tn进行采样。在训练过程中的正向扩散过程中，变量n表示采样点的指标，其中n∈[1,n−1]，在中用于计算tn。我们引入cn作为采样器赋予当前指标n的权值，sn选择指标n的概率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。三种取样器设计概述如下: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均匀采样器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此采样器作为验证其他方法的基线，其中每个点以等概率选择(cn = 1)。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线性采样器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采样权随采样点的位置线性变化，定义为cn = α·n，所有实验中α = 1。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采样器(IS)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使用IS为采样点分配权重。公式为cn =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。其中，L∈R (N−1)×H表示记录所有采样点历史损失的矩阵，H表示每个点存储的历史损失数量(在我们的实验中设置为10)。较小的φ作为a平衡因子，调节因子。该设计基于历史损失调整当前采样的概率，从而优先考虑对模型训练更有意义的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900" y="555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Weighted Sampler</a:t>
            </a:r>
            <a:endParaRPr lang="zh-CN" altLang="en-US"/>
          </a:p>
        </p:txBody>
      </p:sp>
      <p:pic>
        <p:nvPicPr>
          <p:cNvPr id="5" name="图片 4" descr="dca6049e-cc13-4f77-b13a-788c7d0bcdf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675" y="494665"/>
            <a:ext cx="3838575" cy="742950"/>
          </a:xfrm>
          <a:prstGeom prst="rect">
            <a:avLst/>
          </a:prstGeom>
        </p:spPr>
      </p:pic>
      <p:pic>
        <p:nvPicPr>
          <p:cNvPr id="6" name="图片 5" descr="aab374f7-7eb1-471c-9cb8-3ff60dafacc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7595" y="2579370"/>
            <a:ext cx="1362075" cy="390525"/>
          </a:xfrm>
          <a:prstGeom prst="rect">
            <a:avLst/>
          </a:prstGeom>
        </p:spPr>
      </p:pic>
      <p:pic>
        <p:nvPicPr>
          <p:cNvPr id="7" name="图片 6" descr="d3f03b96-2008-4466-879e-af6490098df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8645" y="4874260"/>
            <a:ext cx="2486025" cy="485775"/>
          </a:xfrm>
          <a:prstGeom prst="rect">
            <a:avLst/>
          </a:prstGeom>
        </p:spPr>
      </p:pic>
      <p:pic>
        <p:nvPicPr>
          <p:cNvPr id="8" name="图片 7" descr="1aa5afe2-9487-43be-a707-19cd257df9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6445" y="5398135"/>
            <a:ext cx="1530350" cy="3048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8165" y="404495"/>
            <a:ext cx="852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VCTK</a:t>
            </a:r>
            <a:r>
              <a:rPr lang="zh-CN" altLang="en-US"/>
              <a:t>，</a:t>
            </a:r>
            <a:r>
              <a:rPr lang="en-US" altLang="zh-CN"/>
              <a:t> LJSpeech</a:t>
            </a:r>
            <a:r>
              <a:rPr lang="zh-CN" altLang="en-US"/>
              <a:t>，LibriTTS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2" name="图片 1" descr="e3d7aa5b-aa69-47a0-ac02-f32dbfa7a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4245"/>
            <a:ext cx="11942445" cy="4138295"/>
          </a:xfrm>
          <a:prstGeom prst="rect">
            <a:avLst/>
          </a:prstGeom>
        </p:spPr>
      </p:pic>
      <p:pic>
        <p:nvPicPr>
          <p:cNvPr id="4" name="图片 3" descr="2f588ce2-27ea-4ced-9376-b106503bad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0" y="5380355"/>
            <a:ext cx="9124950" cy="1276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1"/>
          <a:srcRect t="30680" b="29933"/>
          <a:stretch>
            <a:fillRect/>
          </a:stretch>
        </p:blipFill>
        <p:spPr>
          <a:xfrm>
            <a:off x="4029075" y="126365"/>
            <a:ext cx="5956935" cy="1605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标题 15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>
          <a:xfrm>
            <a:off x="635" y="1995170"/>
            <a:ext cx="12457430" cy="2587625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tx1"/>
                </a:solidFill>
              </a:rPr>
              <a:t>FlashSpeech: Efficient Zero-Shot Speech Synthesis</a:t>
            </a:r>
            <a:br>
              <a:rPr lang="zh-CN" altLang="en-US" sz="4000">
                <a:solidFill>
                  <a:schemeClr val="accent1"/>
                </a:solidFill>
              </a:rPr>
            </a:br>
            <a:br>
              <a:rPr lang="zh-CN" altLang="en-US" sz="4000">
                <a:solidFill>
                  <a:schemeClr val="accent1"/>
                </a:solidFill>
              </a:rPr>
            </a:b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9280525" y="3768090"/>
            <a:ext cx="1998980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arXiv:2404.14700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汉仪粗简黑简" panose="00020600040101010101" charset="-122"/>
              <a:cs typeface="汉仪粗简黑简" panose="00020600040101010101" charset="-122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汇报：王炫凯	     	 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汉仪粗简黑简" panose="00020600040101010101" charset="-122"/>
              <a:cs typeface="汉仪粗简黑简" panose="0002060004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916305"/>
            <a:ext cx="9063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语音生成的根本限制源于语言模型和扩散模型的内在机制，无论是自动回归还是通过大量的去噪步骤，都需要大量的时间。因此是加快推理速度和降低计算成本</a:t>
            </a:r>
            <a:r>
              <a:rPr lang="zh-CN"/>
              <a:t>成为</a:t>
            </a:r>
            <a:r>
              <a:rPr>
                <a:sym typeface="+mn-ea"/>
              </a:rPr>
              <a:t>主要目标</a:t>
            </a:r>
            <a:r>
              <a:t>，同时保持与先前研究相当的生成质量。提出FlashSpeech作为高效零快照语音合成的下一步。为了解决生成速度慢的挑战，利用了潜在一致性模型(LCM) ，这是生成模型的最新进展。</a:t>
            </a:r>
          </a:p>
          <a:p/>
          <a:p>
            <a:r>
              <a:rPr lang="zh-CN"/>
              <a:t>通过</a:t>
            </a:r>
            <a:r>
              <a:t>非自回归TTS系统等的基础上，采用神经音频编解码器的编码器将语音波形转换为潜在向量作为LCM的训练目标。为了训练该模型，提出了一种称为对抗性一致性训练的新技术</a:t>
            </a:r>
            <a:r>
              <a:rPr lang="zh-CN"/>
              <a:t>。</a:t>
            </a:r>
            <a:r>
              <a:t>这有助于将知识从大型预训练语音语言模型转移到语音生成任务，有效地整合对抗性和一致性训练以提高性能</a:t>
            </a:r>
            <a:r>
              <a:rPr lang="zh-CN"/>
              <a:t>。</a:t>
            </a:r>
            <a:endParaRPr lang="zh-CN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5" y="0"/>
            <a:ext cx="12192075" cy="6858000"/>
          </a:xfrm>
          <a:prstGeom prst="rect">
            <a:avLst/>
          </a:prstGeom>
        </p:spPr>
      </p:pic>
      <p:pic>
        <p:nvPicPr>
          <p:cNvPr id="10" name="图片 9" descr="$4@P(~1`21WI%~CN6C)U1AJ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01553" y="506730"/>
            <a:ext cx="9411970" cy="5844540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>
            <p:custDataLst>
              <p:tags r:id="rId5"/>
            </p:custDataLst>
          </p:nvPr>
        </p:nvSpPr>
        <p:spPr>
          <a:xfrm>
            <a:off x="790223" y="555752"/>
            <a:ext cx="259457" cy="249936"/>
          </a:xfrm>
          <a:prstGeom prst="rect">
            <a:avLst/>
          </a:prstGeom>
          <a:solidFill>
            <a:srgbClr val="C3B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7D7D"/>
              </a:solidFill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50206" y="1237919"/>
            <a:ext cx="94715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506730"/>
            <a:ext cx="9063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TEXT-PREDICTING GST (TPGST)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857bc0a2-a19f-48d7-8e52-a1b1d1404e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080" y="1145540"/>
            <a:ext cx="8738870" cy="48133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2*i*1"/>
  <p:tag name="KSO_WM_BEAUTIFY_FLAG" val="#wm#"/>
  <p:tag name="KSO_WM_TAG_VERSION" val="1.0"/>
  <p:tag name="KSO_WM_CHIP_GROUPID" val="618ddf349d7b144ec989f16d"/>
  <p:tag name="KSO_WM_CHIP_XID" val="618e0a8a5268663be886272f"/>
  <p:tag name="KSO_WM_UNIT_DEC_AREA_ID" val="cff9e974689741f99837ddeb0f1bc4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e01884e4fe4ed6be163493da3e0ec6"/>
</p:tagLst>
</file>

<file path=ppt/tags/tag126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TEMPLATE_ASSEMBLE_XID" val="61974b81c75558f33bc3a755"/>
  <p:tag name="KSO_WM_TEMPLATE_ASSEMBLE_GROUPID" val="618ddf349d7b144ec989f16d"/>
</p:tagLst>
</file>

<file path=ppt/tags/tag127.xml><?xml version="1.0" encoding="utf-8"?>
<p:tagLst xmlns:p="http://schemas.openxmlformats.org/presentationml/2006/main">
  <p:tag name="KSO_WM_UNIT_DEFAULT_FONT" val="24;32;2"/>
  <p:tag name="KSO_WM_UNIT_BLOCK" val="0"/>
  <p:tag name="KSO_WM_UNIT_DEC_AREA_ID" val="86eadf05607c4199b7e8ad016304e54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TEXT_FILL_FORE_SCHEMECOLOR_INDEX_BRIGHTNESS" val="0.15"/>
  <p:tag name="KSO_WM_UNIT_TEXT_FILL_FORE_SCHEMECOLOR_INDEX" val="13"/>
  <p:tag name="KSO_WM_UNIT_TEXT_FILL_TYPE" val="1"/>
  <p:tag name="KSO_WM_TEMPLATE_ASSEMBLE_XID" val="61974b81c75558f33bc3a755"/>
  <p:tag name="KSO_WM_TEMPLATE_ASSEMBLE_GROUPID" val="618ddf349d7b144ec989f16d"/>
</p:tagLst>
</file>

<file path=ppt/tags/tag12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2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8*i*1"/>
  <p:tag name="KSO_WM_BEAUTIFY_FLAG" val="#wm#"/>
  <p:tag name="KSO_WM_TAG_VERSION" val="1.0"/>
  <p:tag name="KSO_WM_CHIP_GROUPID" val="618ddf349d7b144ec989f16d"/>
  <p:tag name="KSO_WM_CHIP_XID" val="618e0a8a5268663be886272d"/>
  <p:tag name="KSO_WM_UNIT_DEC_AREA_ID" val="2850b00a92994cada9960f2f9453e2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7583e52184d24be6be1e6c99f150d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ad58175166bc4f63b70744db7376c287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  <p:tag name="KSO_WM_TEMPLATE_ASSEMBLE_XID" val="61974b7dc75558f33bc3a6e7"/>
  <p:tag name="KSO_WM_TEMPLATE_ASSEMBLE_GROUPID" val="618ddf349d7b144ec989f16d"/>
</p:tagLst>
</file>

<file path=ppt/tags/tag13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4*i*1"/>
  <p:tag name="KSO_WM_BEAUTIFY_FLAG" val="#wm#"/>
  <p:tag name="KSO_WM_TAG_VERSION" val="1.0"/>
  <p:tag name="KSO_WM_CHIP_GROUPID" val="618ddf349d7b144ec989f16d"/>
  <p:tag name="KSO_WM_CHIP_XID" val="618e0a8a5268663be886272b"/>
  <p:tag name="KSO_WM_UNIT_DEC_AREA_ID" val="b416cad6b7b8407e99777828daa408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7836373fa634112980723e294d2d5ad"/>
</p:tagLst>
</file>

<file path=ppt/tags/tag13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7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6*i*1"/>
  <p:tag name="KSO_WM_BEAUTIFY_FLAG" val="#wm#"/>
  <p:tag name="KSO_WM_TAG_VERSION" val="1.0"/>
  <p:tag name="KSO_WM_CHIP_GROUPID" val="618ddf349d7b144ec989f16d"/>
  <p:tag name="KSO_WM_CHIP_XID" val="618e0a8a5268663be886272c"/>
  <p:tag name="KSO_WM_UNIT_DEC_AREA_ID" val="210b30472de0459c851f294778e0f8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3658d4bc30046209e6ca1cfb2bb9bc7"/>
</p:tagLst>
</file>

<file path=ppt/tags/tag138.xml><?xml version="1.0" encoding="utf-8"?>
<p:tagLst xmlns:p="http://schemas.openxmlformats.org/presentationml/2006/main">
  <p:tag name="KSO_WM_UNIT_DEFAULT_FONT" val="96;115;2"/>
  <p:tag name="KSO_WM_UNIT_BLOCK" val="0"/>
  <p:tag name="KSO_WM_UNIT_DEC_AREA_ID" val="3ed7c36fd18e47a3a4329426efd546df"/>
  <p:tag name="KSO_WM_UNIT_ISCONTENTSTITLE" val="0"/>
  <p:tag name="KSO_WM_UNIT_ISNUMDGMTITLE" val="0"/>
  <p:tag name="KSO_WM_UNIT_PRESET_TEXT" val="THANK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TEMPLATE_ASSEMBLE_XID" val="61974b7d78bf544979703f82"/>
  <p:tag name="KSO_WM_TEMPLATE_ASSEMBLE_GROUPID" val="618ddf349d7b144ec989f16d"/>
</p:tagLst>
</file>

<file path=ppt/tags/tag139.xml><?xml version="1.0" encoding="utf-8"?>
<p:tagLst xmlns:p="http://schemas.openxmlformats.org/presentationml/2006/main">
  <p:tag name="KSO_WM_UNIT_DEFAULT_FONT" val="24;32;2"/>
  <p:tag name="KSO_WM_UNIT_BLOCK" val="0"/>
  <p:tag name="KSO_WM_UNIT_DEC_AREA_ID" val="d56b4ff2f35f4bfc992f38a31030da2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UNIT_TEXT_FILL_FORE_SCHEMECOLOR_INDEX_BRIGHTNESS" val="0.15"/>
  <p:tag name="KSO_WM_UNIT_TEXT_FILL_FORE_SCHEMECOLOR_INDEX" val="13"/>
  <p:tag name="KSO_WM_UNIT_TEXT_FILL_TYPE" val="1"/>
  <p:tag name="KSO_WM_TEMPLATE_ASSEMBLE_XID" val="61974b7d78bf544979703f82"/>
  <p:tag name="KSO_WM_TEMPLATE_ASSEMBLE_GROUPID" val="618ddf349d7b144ec989f16d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41.xml><?xml version="1.0" encoding="utf-8"?>
<p:tagLst xmlns:p="http://schemas.openxmlformats.org/presentationml/2006/main">
  <p:tag name="KSO_WM_SLIDE_BACKGROUND_TYPE" val="general"/>
</p:tagLst>
</file>

<file path=ppt/tags/tag142.xml><?xml version="1.0" encoding="utf-8"?>
<p:tagLst xmlns:p="http://schemas.openxmlformats.org/presentationml/2006/main">
  <p:tag name="KSO_WM_SLIDE_BACKGROUND_TYPE" val="general"/>
</p:tagLst>
</file>

<file path=ppt/tags/tag143.xml><?xml version="1.0" encoding="utf-8"?>
<p:tagLst xmlns:p="http://schemas.openxmlformats.org/presentationml/2006/main">
  <p:tag name="KSO_WM_SLIDE_BACKGROUND_TYPE" val="general"/>
</p:tagLst>
</file>

<file path=ppt/tags/tag144.xml><?xml version="1.0" encoding="utf-8"?>
<p:tagLst xmlns:p="http://schemas.openxmlformats.org/presentationml/2006/main">
  <p:tag name="KSO_WM_SLIDE_BACKGROUND_TYPE" val="general"/>
</p:tagLst>
</file>

<file path=ppt/tags/tag14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6f8f10462254f6f8881797f3c492e2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cc8e6bbe1240f7b30dd5aa33163fb4"/>
  <p:tag name="KSO_WM_SLIDE_BACKGROUND_TYPE" val="frame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SLIDE_BACKGROUND_TYPE" val="frame"/>
</p:tagLst>
</file>

<file path=ppt/tags/tag148.xml><?xml version="1.0" encoding="utf-8"?>
<p:tagLst xmlns:p="http://schemas.openxmlformats.org/presentationml/2006/main">
  <p:tag name="KSO_WM_SLIDE_BACKGROUND_TYPE" val="frame"/>
</p:tagLst>
</file>

<file path=ppt/tags/tag149.xml><?xml version="1.0" encoding="utf-8"?>
<p:tagLst xmlns:p="http://schemas.openxmlformats.org/presentationml/2006/main">
  <p:tag name="KSO_WM_SLIDE_BACKGROUND_TYPE" val="fram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</p:tagLst>
</file>

<file path=ppt/tags/tag151.xml><?xml version="1.0" encoding="utf-8"?>
<p:tagLst xmlns:p="http://schemas.openxmlformats.org/presentationml/2006/main">
  <p:tag name="KSO_WM_SLIDE_BACKGROUND_TYPE" val="frame"/>
</p:tagLst>
</file>

<file path=ppt/tags/tag15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63cb5ec94ab498e9f9e8337d5e84f0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c4a1e3b97447cf9b7152e6d5c5179c"/>
  <p:tag name="KSO_WM_SLIDE_BACKGROUND_TYPE" val="leftRight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SLIDE_BACKGROUND_TYPE" val="leftRight"/>
</p:tagLst>
</file>

<file path=ppt/tags/tag155.xml><?xml version="1.0" encoding="utf-8"?>
<p:tagLst xmlns:p="http://schemas.openxmlformats.org/presentationml/2006/main">
  <p:tag name="KSO_WM_SLIDE_BACKGROUND_TYPE" val="leftRight"/>
</p:tagLst>
</file>

<file path=ppt/tags/tag156.xml><?xml version="1.0" encoding="utf-8"?>
<p:tagLst xmlns:p="http://schemas.openxmlformats.org/presentationml/2006/main">
  <p:tag name="KSO_WM_SLIDE_BACKGROUND_TYPE" val="leftRight"/>
</p:tagLst>
</file>

<file path=ppt/tags/tag157.xml><?xml version="1.0" encoding="utf-8"?>
<p:tagLst xmlns:p="http://schemas.openxmlformats.org/presentationml/2006/main">
  <p:tag name="KSO_WM_SLIDE_BACKGROUND_TYPE" val="leftRight"/>
</p:tagLst>
</file>

<file path=ppt/tags/tag158.xml><?xml version="1.0" encoding="utf-8"?>
<p:tagLst xmlns:p="http://schemas.openxmlformats.org/presentationml/2006/main">
  <p:tag name="KSO_WM_SLIDE_BACKGROUND_TYPE" val="leftRight"/>
</p:tagLst>
</file>

<file path=ppt/tags/tag159.xml><?xml version="1.0" encoding="utf-8"?>
<p:tagLst xmlns:p="http://schemas.openxmlformats.org/presentationml/2006/main">
  <p:tag name="KSO_WM_SLIDE_BACKGROUND_TYPE" val="leftRigh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007db961dfcd4242a4045471f991b0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a83887a12814146b22bf3b8fd287c2c"/>
  <p:tag name="KSO_WM_SLIDE_BACKGROUND_TYPE" val="topBottom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SLIDE_BACKGROUND_TYPE" val="topBottom"/>
</p:tagLst>
</file>

<file path=ppt/tags/tag163.xml><?xml version="1.0" encoding="utf-8"?>
<p:tagLst xmlns:p="http://schemas.openxmlformats.org/presentationml/2006/main">
  <p:tag name="KSO_WM_SLIDE_BACKGROUND_TYPE" val="topBottom"/>
</p:tagLst>
</file>

<file path=ppt/tags/tag164.xml><?xml version="1.0" encoding="utf-8"?>
<p:tagLst xmlns:p="http://schemas.openxmlformats.org/presentationml/2006/main">
  <p:tag name="KSO_WM_SLIDE_BACKGROUND_TYPE" val="topBottom"/>
</p:tagLst>
</file>

<file path=ppt/tags/tag165.xml><?xml version="1.0" encoding="utf-8"?>
<p:tagLst xmlns:p="http://schemas.openxmlformats.org/presentationml/2006/main">
  <p:tag name="KSO_WM_SLIDE_BACKGROUND_TYPE" val="topBottom"/>
</p:tagLst>
</file>

<file path=ppt/tags/tag166.xml><?xml version="1.0" encoding="utf-8"?>
<p:tagLst xmlns:p="http://schemas.openxmlformats.org/presentationml/2006/main">
  <p:tag name="KSO_WM_SLIDE_BACKGROUND_TYPE" val="topBottom"/>
</p:tagLst>
</file>

<file path=ppt/tags/tag167.xml><?xml version="1.0" encoding="utf-8"?>
<p:tagLst xmlns:p="http://schemas.openxmlformats.org/presentationml/2006/main">
  <p:tag name="KSO_WM_SLIDE_BACKGROUND_TYPE" val="topBottom"/>
</p:tagLst>
</file>

<file path=ppt/tags/tag16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368434fbe67438f89a9e78cc1ca58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2e1df574bc34b5fb51e432ce3c4373b"/>
  <p:tag name="KSO_WM_SLIDE_BACKGROUND_TYPE" val="bottomTop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</p:tagLst>
</file>

<file path=ppt/tags/tag171.xml><?xml version="1.0" encoding="utf-8"?>
<p:tagLst xmlns:p="http://schemas.openxmlformats.org/presentationml/2006/main">
  <p:tag name="KSO_WM_SLIDE_BACKGROUND_TYPE" val="bottomTop"/>
</p:tagLst>
</file>

<file path=ppt/tags/tag172.xml><?xml version="1.0" encoding="utf-8"?>
<p:tagLst xmlns:p="http://schemas.openxmlformats.org/presentationml/2006/main">
  <p:tag name="KSO_WM_SLIDE_BACKGROUND_TYPE" val="bottomTop"/>
</p:tagLst>
</file>

<file path=ppt/tags/tag173.xml><?xml version="1.0" encoding="utf-8"?>
<p:tagLst xmlns:p="http://schemas.openxmlformats.org/presentationml/2006/main">
  <p:tag name="KSO_WM_SLIDE_BACKGROUND_TYPE" val="bottomTop"/>
</p:tagLst>
</file>

<file path=ppt/tags/tag174.xml><?xml version="1.0" encoding="utf-8"?>
<p:tagLst xmlns:p="http://schemas.openxmlformats.org/presentationml/2006/main">
  <p:tag name="KSO_WM_SLIDE_BACKGROUND_TYPE" val="bottomTop"/>
</p:tagLst>
</file>

<file path=ppt/tags/tag175.xml><?xml version="1.0" encoding="utf-8"?>
<p:tagLst xmlns:p="http://schemas.openxmlformats.org/presentationml/2006/main">
  <p:tag name="KSO_WM_SLIDE_BACKGROUND_TYPE" val="bottomTop"/>
</p:tagLst>
</file>

<file path=ppt/tags/tag17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7ed20fbe6d643bd96b892ea0f4fa9b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d7cd2774f92a0f27d1e081f1964"/>
  <p:tag name="KSO_WM_SLIDE_BACKGROUND_TYPE" val="navigation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SLIDE_BACKGROUND_TYPE" val="navigation"/>
</p:tagLst>
</file>

<file path=ppt/tags/tag179.xml><?xml version="1.0" encoding="utf-8"?>
<p:tagLst xmlns:p="http://schemas.openxmlformats.org/presentationml/2006/main">
  <p:tag name="KSO_WM_SLIDE_BACKGROUND_TYPE" val="navigation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</p:tagLst>
</file>

<file path=ppt/tags/tag181.xml><?xml version="1.0" encoding="utf-8"?>
<p:tagLst xmlns:p="http://schemas.openxmlformats.org/presentationml/2006/main">
  <p:tag name="KSO_WM_SLIDE_BACKGROUND_TYPE" val="navigation"/>
</p:tagLst>
</file>

<file path=ppt/tags/tag182.xml><?xml version="1.0" encoding="utf-8"?>
<p:tagLst xmlns:p="http://schemas.openxmlformats.org/presentationml/2006/main">
  <p:tag name="KSO_WM_SLIDE_BACKGROUND_TYPE" val="navigation"/>
</p:tagLst>
</file>

<file path=ppt/tags/tag183.xml><?xml version="1.0" encoding="utf-8"?>
<p:tagLst xmlns:p="http://schemas.openxmlformats.org/presentationml/2006/main">
  <p:tag name="KSO_WM_SLIDE_BACKGROUND_TYPE" val="navigation"/>
</p:tagLst>
</file>

<file path=ppt/tags/tag184.xml><?xml version="1.0" encoding="utf-8"?>
<p:tagLst xmlns:p="http://schemas.openxmlformats.org/presentationml/2006/main">
  <p:tag name="KSO_WM_SLIDE_BACKGROUND_TYPE" val="navigation"/>
</p:tagLst>
</file>

<file path=ppt/tags/tag185.xml><?xml version="1.0" encoding="utf-8"?>
<p:tagLst xmlns:p="http://schemas.openxmlformats.org/presentationml/2006/main">
  <p:tag name="KSO_WM_SLIDE_BACKGROUND_TYPE" val="navigation"/>
</p:tagLst>
</file>

<file path=ppt/tags/tag18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5204f60c3e7a4f8aa855587def23fc8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e68a695aaa4a4d847d2f465c3d4f69"/>
  <p:tag name="KSO_WM_SLIDE_BACKGROUND_TYPE" val="belt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belt"/>
</p:tagLst>
</file>

<file path=ppt/tags/tag189.xml><?xml version="1.0" encoding="utf-8"?>
<p:tagLst xmlns:p="http://schemas.openxmlformats.org/presentationml/2006/main">
  <p:tag name="KSO_WM_SLIDE_BACKGROUND_TYPE" val="belt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</p:tagLst>
</file>

<file path=ppt/tags/tag191.xml><?xml version="1.0" encoding="utf-8"?>
<p:tagLst xmlns:p="http://schemas.openxmlformats.org/presentationml/2006/main">
  <p:tag name="KSO_WM_SLIDE_BACKGROUND_TYPE" val="belt"/>
</p:tagLst>
</file>

<file path=ppt/tags/tag192.xml><?xml version="1.0" encoding="utf-8"?>
<p:tagLst xmlns:p="http://schemas.openxmlformats.org/presentationml/2006/main">
  <p:tag name="KSO_WM_SLIDE_BACKGROUND_TYPE" val="belt"/>
</p:tagLst>
</file>

<file path=ppt/tags/tag193.xml><?xml version="1.0" encoding="utf-8"?>
<p:tagLst xmlns:p="http://schemas.openxmlformats.org/presentationml/2006/main">
  <p:tag name="KSO_WM_TEMPLATE_CATEGORY" val="custom"/>
  <p:tag name="KSO_WM_TEMPLATE_INDEX" val="20220976"/>
</p:tagLst>
</file>

<file path=ppt/tags/tag194.xml><?xml version="1.0" encoding="utf-8"?>
<p:tagLst xmlns:p="http://schemas.openxmlformats.org/presentationml/2006/main">
  <p:tag name="KSO_WM_TEMPLATE_CATEGORY" val="custom"/>
  <p:tag name="KSO_WM_TEMPLATE_INDEX" val="20220976"/>
</p:tagLst>
</file>

<file path=ppt/tags/tag19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76"/>
  <p:tag name="KSO_WM_CHIP_COLORING" val="3"/>
</p:tagLst>
</file>

<file path=ppt/tags/tag196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SMARTLAYOUT_COMPRESS_INFO" val="{&#10;    &quot;id&quot;: &quot;2021-11-19T15:00:29&quot;,&#10;    &quot;max&quot;: 2.114066695566237,&#10;    &quot;topChanged&quot;: 0&#10;}&#10;"/>
  <p:tag name="KSO_WM_UNIT_LAST_MAX_FONTSIZE" val="1960"/>
</p:tagLst>
</file>

<file path=ppt/tags/tag197.xml><?xml version="1.0" encoding="utf-8"?>
<p:tagLst xmlns:p="http://schemas.openxmlformats.org/presentationml/2006/main">
  <p:tag name="KSO_WM_UNIT_DEFAULT_FONT" val="12;14;2"/>
  <p:tag name="KSO_WM_UNIT_BLOCK" val="0"/>
  <p:tag name="KSO_WM_UNIT_DEC_AREA_ID" val="ae6fb84ef95c4f3ba96dd67724439bc7"/>
  <p:tag name="KSO_WM_UNIT_SUBTYPE" val="a"/>
  <p:tag name="KSO_WM_UNIT_PRESET_TEXT" val="CLICK HERE TO ADD TITL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76_1*f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15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</p:tagLst>
</file>

<file path=ppt/tags/tag198.xml><?xml version="1.0" encoding="utf-8"?>
<p:tagLst xmlns:p="http://schemas.openxmlformats.org/presentationml/2006/main">
  <p:tag name="KSO_WM_SLIDE_ID" val="custom20220976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0976"/>
  <p:tag name="KSO_WM_CHIP_INFOS" val="{&quot;type&quot;:0,&quot;layout_type&quot;:&quot;1_NF_C_2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titl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lm&quot;,&quot;chip_types&quot;:[&quot;header&quot;,&quot;wordpuzzle&quot;]}]]"/>
  <p:tag name="KSO_WM_CHIP_DECFILLPROP" val="[]"/>
  <p:tag name="KSO_WM_SLIDE_LAYOUT" val="a_b_f"/>
  <p:tag name="KSO_WM_SLIDE_LAYOUT_CNT" val="1_1_1"/>
  <p:tag name="KSO_WM_CHIP_XID" val="61309936c37455bdf62aa2ef"/>
  <p:tag name="KSO_WM_CHIP_GROUPID" val="61309936c37455bdf62aa2ee"/>
  <p:tag name="KSO_WM_SLIDE_LAYOUT_INFO" val="{&quot;id&quot;:&quot;2021-11-19T15:00:29&quot;,&quot;margin&quot;:{&quot;bottom&quot;:6.509620189666748,&quot;left&quot;:5.981347560882568,&quot;right&quot;:5.980220794677734,&quot;top&quot;:6.509584903717041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3"/>
  <p:tag name="KSO_WM_SLIDE_SUBTYPE" val="pureTxt"/>
  <p:tag name="KSO_WM_TEMPLATE_ASSEMBLE_XID" val="61974b81c75558f33bc3a755"/>
  <p:tag name="KSO_WM_TEMPLATE_ASSEMBLE_GROUPID" val="618ddf349d7b144ec989f16d"/>
  <p:tag name="KSO_WM_TEMPLATE_THUMBS_INDEX" val="1、3、4、5、7、23"/>
</p:tagLst>
</file>

<file path=ppt/tags/tag19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0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0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1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19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SMARTLAYOUT_COMPRESS_INFO" val="{&#10;    &quot;id&quot;: &quot;2021-11-19T15:00:29&quot;,&#10;    &quot;max&quot;: 2.114066695566237,&#10;    &quot;topChanged&quot;: 0&#10;}&#10;"/>
  <p:tag name="KSO_WM_UNIT_LAST_MAX_FONTSIZE" val="1960"/>
</p:tagLst>
</file>

<file path=ppt/tags/tag221.xml><?xml version="1.0" encoding="utf-8"?>
<p:tagLst xmlns:p="http://schemas.openxmlformats.org/presentationml/2006/main">
  <p:tag name="KSO_WM_UNIT_DEFAULT_FONT" val="12;14;2"/>
  <p:tag name="KSO_WM_UNIT_BLOCK" val="0"/>
  <p:tag name="KSO_WM_UNIT_DEC_AREA_ID" val="ae6fb84ef95c4f3ba96dd67724439bc7"/>
  <p:tag name="KSO_WM_UNIT_SUBTYPE" val="a"/>
  <p:tag name="KSO_WM_UNIT_PRESET_TEXT" val="CLICK HERE TO ADD TITL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76_1*f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15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</p:tagLst>
</file>

<file path=ppt/tags/tag222.xml><?xml version="1.0" encoding="utf-8"?>
<p:tagLst xmlns:p="http://schemas.openxmlformats.org/presentationml/2006/main">
  <p:tag name="KSO_WM_SLIDE_ID" val="custom20220976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0976"/>
  <p:tag name="KSO_WM_CHIP_INFOS" val="{&quot;type&quot;:0,&quot;layout_type&quot;:&quot;1_NF_C_2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titl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lm&quot;,&quot;chip_types&quot;:[&quot;header&quot;,&quot;wordpuzzle&quot;]}]]"/>
  <p:tag name="KSO_WM_CHIP_DECFILLPROP" val="[]"/>
  <p:tag name="KSO_WM_SLIDE_LAYOUT" val="a_b_f"/>
  <p:tag name="KSO_WM_SLIDE_LAYOUT_CNT" val="1_1_1"/>
  <p:tag name="KSO_WM_CHIP_XID" val="61309936c37455bdf62aa2ef"/>
  <p:tag name="KSO_WM_CHIP_GROUPID" val="61309936c37455bdf62aa2ee"/>
  <p:tag name="KSO_WM_SLIDE_LAYOUT_INFO" val="{&quot;id&quot;:&quot;2021-11-19T15:00:29&quot;,&quot;margin&quot;:{&quot;bottom&quot;:6.509620189666748,&quot;left&quot;:5.981347560882568,&quot;right&quot;:5.980220794677734,&quot;top&quot;:6.509584903717041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3"/>
  <p:tag name="KSO_WM_SLIDE_SUBTYPE" val="pureTxt"/>
  <p:tag name="KSO_WM_TEMPLATE_ASSEMBLE_XID" val="61974b81c75558f33bc3a755"/>
  <p:tag name="KSO_WM_TEMPLATE_ASSEMBLE_GROUPID" val="618ddf349d7b144ec989f16d"/>
  <p:tag name="KSO_WM_TEMPLATE_THUMBS_INDEX" val="1、3、4、5、7、23"/>
</p:tagLst>
</file>

<file path=ppt/tags/tag22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2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3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3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4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4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249.xml><?xml version="1.0" encoding="utf-8"?>
<p:tagLst xmlns:p="http://schemas.openxmlformats.org/presentationml/2006/main">
  <p:tag name="KSO_WM_SLIDE_ID" val="diagram20220261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1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1*457"/>
  <p:tag name="KSO_WM_SLIDE_POSITION" val="34*5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08T10:51:24&quot;,&quot;type&quot;:0}"/>
  <p:tag name="KSO_WM_SLIDE_RATIO" val="1.777778"/>
  <p:tag name="KSO_WM_SLIDE_BACKGROUND" val="[&quot;general&quot;]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PP_MARK_KEY" val="3517baf5-a66a-4660-a649-aeebf7057d13"/>
  <p:tag name="COMMONDATA" val="eyJoZGlkIjoiNzUxZjAyMzdkZTE5OWQ2OTAwNmY4NzY4YmE1MWI3MDE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F3"/>
      </a:dk2>
      <a:lt2>
        <a:srgbClr val="FFFFFF"/>
      </a:lt2>
      <a:accent1>
        <a:srgbClr val="4674EB"/>
      </a:accent1>
      <a:accent2>
        <a:srgbClr val="8E66DB"/>
      </a:accent2>
      <a:accent3>
        <a:srgbClr val="B956C3"/>
      </a:accent3>
      <a:accent4>
        <a:srgbClr val="D647A6"/>
      </a:accent4>
      <a:accent5>
        <a:srgbClr val="E54086"/>
      </a:accent5>
      <a:accent6>
        <a:srgbClr val="EA45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演示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汉仪粗简黑简</vt:lpstr>
      <vt:lpstr>黑体</vt:lpstr>
      <vt:lpstr>汉仪粗黑 简</vt:lpstr>
      <vt:lpstr>微软雅黑</vt:lpstr>
      <vt:lpstr>Arial</vt:lpstr>
      <vt:lpstr>汉仪大宋简</vt:lpstr>
      <vt:lpstr>Arial Unicode MS</vt:lpstr>
      <vt:lpstr>Calibri</vt:lpstr>
      <vt:lpstr>2_自定义设计方案</vt:lpstr>
      <vt:lpstr>1_自定义设计方案</vt:lpstr>
      <vt:lpstr>自定义设计方案</vt:lpstr>
      <vt:lpstr>1_Office 主题​​</vt:lpstr>
      <vt:lpstr>CM-TTS: Enhancing Real Time Text-to-Speech Synthesis Efficiency through Weighted Samplers and Consistency Models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FlashSpeech: Efficient Zero-Shot Speech Synthesis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PJ004_李世豪</dc:creator>
  <cp:lastModifiedBy>王炫凯</cp:lastModifiedBy>
  <cp:revision>499</cp:revision>
  <dcterms:created xsi:type="dcterms:W3CDTF">2023-04-24T10:57:00Z</dcterms:created>
  <dcterms:modified xsi:type="dcterms:W3CDTF">2024-08-22T10:00:24Z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56968BDDF82C483AB638293C821D4E97</vt:lpwstr>
  </property>
  <property fmtid="{D5CDD505-2E9C-101B-9397-08002B2CF9AE}" pid="3" name="KSOProductBuildVer">
    <vt:lpwstr>2052-12.1.0.17147</vt:lpwstr>
  </property>
</Properties>
</file>