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8" r:id="rId10"/>
    <p:sldId id="277" r:id="rId11"/>
    <p:sldId id="270" r:id="rId12"/>
    <p:sldId id="268" r:id="rId13"/>
    <p:sldId id="269" r:id="rId14"/>
    <p:sldId id="279" r:id="rId15"/>
    <p:sldId id="266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67466-225A-4AFE-A33C-0C1A53868CC8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4EFFA-7404-403C-9E67-B5F603336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4EFFA-7404-403C-9E67-B5F603336C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6976" y="510507"/>
            <a:ext cx="8136904" cy="48965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99792" y="90500"/>
            <a:ext cx="32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原理图</a:t>
            </a:r>
            <a:r>
              <a:rPr lang="en-US" altLang="zh-CN" dirty="0" smtClean="0"/>
              <a:t>—Oracle</a:t>
            </a:r>
            <a:r>
              <a:rPr lang="zh-CN" altLang="en-US" dirty="0" smtClean="0"/>
              <a:t>官方提供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6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2699792" y="184666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MySQL5.6--</a:t>
            </a:r>
            <a:r>
              <a:rPr lang="en-US" altLang="zh-CN" b="1" dirty="0" err="1" smtClean="0"/>
              <a:t>innodb</a:t>
            </a:r>
            <a:r>
              <a:rPr lang="zh-CN" altLang="en-US" b="1" dirty="0" smtClean="0"/>
              <a:t>原理</a:t>
            </a:r>
            <a:r>
              <a:rPr lang="zh-CN" altLang="en-US" sz="1200" b="1" dirty="0" smtClean="0"/>
              <a:t>（开启</a:t>
            </a:r>
            <a:r>
              <a:rPr lang="en-US" altLang="zh-CN" sz="1200" b="1" dirty="0" err="1" smtClean="0"/>
              <a:t>binlog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21007" y="622429"/>
            <a:ext cx="722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b</a:t>
            </a:r>
            <a:r>
              <a:rPr lang="en-US" altLang="zh-CN" sz="1200" dirty="0" err="1" smtClean="0"/>
              <a:t>inlog</a:t>
            </a:r>
            <a:r>
              <a:rPr lang="zh-CN" altLang="en-US" sz="1200" dirty="0" smtClean="0"/>
              <a:t>属于</a:t>
            </a:r>
            <a:r>
              <a:rPr lang="en-US" altLang="zh-CN" sz="1200" dirty="0" smtClean="0"/>
              <a:t>server</a:t>
            </a:r>
            <a:r>
              <a:rPr lang="zh-CN" altLang="en-US" sz="1200" dirty="0" smtClean="0"/>
              <a:t>层的一个日志，它记录的是数据库的所有</a:t>
            </a:r>
            <a:r>
              <a:rPr lang="en-US" altLang="zh-CN" sz="1200" dirty="0" smtClean="0"/>
              <a:t>DML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DDL</a:t>
            </a:r>
            <a:r>
              <a:rPr lang="zh-CN" altLang="en-US" sz="1200" dirty="0" smtClean="0"/>
              <a:t>记录日志，也就是归档日志。</a:t>
            </a:r>
            <a:endParaRPr lang="en-US" altLang="zh-CN" sz="1200" dirty="0"/>
          </a:p>
          <a:p>
            <a:r>
              <a:rPr lang="en-US" altLang="zh-CN" sz="1200" dirty="0" smtClean="0"/>
              <a:t>MySQL</a:t>
            </a:r>
            <a:r>
              <a:rPr lang="zh-CN" altLang="en-US" sz="1200" dirty="0" smtClean="0"/>
              <a:t>为了保证事务提交后，重做日志和</a:t>
            </a:r>
            <a:r>
              <a:rPr lang="en-US" altLang="zh-CN" sz="1200" dirty="0" err="1" smtClean="0"/>
              <a:t>binlog</a:t>
            </a:r>
            <a:r>
              <a:rPr lang="zh-CN" altLang="en-US" sz="1200" dirty="0" smtClean="0"/>
              <a:t>的写入次序以及</a:t>
            </a:r>
            <a:r>
              <a:rPr lang="en-US" altLang="zh-CN" sz="1200" dirty="0" err="1" smtClean="0"/>
              <a:t>binlog</a:t>
            </a:r>
            <a:r>
              <a:rPr lang="zh-CN" altLang="en-US" sz="1200" dirty="0" smtClean="0"/>
              <a:t>写入失败或者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写入失败后完整的</a:t>
            </a:r>
            <a:endParaRPr lang="en-US" altLang="zh-CN" sz="1200" dirty="0" smtClean="0"/>
          </a:p>
          <a:p>
            <a:r>
              <a:rPr lang="zh-CN" altLang="en-US" sz="1200" dirty="0"/>
              <a:t>回</a:t>
            </a:r>
            <a:r>
              <a:rPr lang="zh-CN" altLang="en-US" sz="1200" dirty="0" smtClean="0"/>
              <a:t>滚，采用了两阶段提交。</a:t>
            </a:r>
            <a:endParaRPr lang="en-US" altLang="zh-CN" sz="1200" dirty="0" smtClean="0"/>
          </a:p>
        </p:txBody>
      </p:sp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70920"/>
            <a:ext cx="5415706" cy="24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Box 157"/>
          <p:cNvSpPr txBox="1"/>
          <p:nvPr/>
        </p:nvSpPr>
        <p:spPr>
          <a:xfrm>
            <a:off x="100407" y="3990255"/>
            <a:ext cx="799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上图展示的是非并发时候的开启</a:t>
            </a:r>
            <a:r>
              <a:rPr lang="en-US" altLang="zh-CN" sz="1200" dirty="0" err="1" smtClean="0"/>
              <a:t>binlog</a:t>
            </a:r>
            <a:r>
              <a:rPr lang="zh-CN" altLang="en-US" sz="1200" dirty="0" smtClean="0"/>
              <a:t>的完整提交流程。当有并发时还会牵扯到</a:t>
            </a:r>
            <a:r>
              <a:rPr lang="en-US" altLang="zh-CN" sz="1200" dirty="0" smtClean="0"/>
              <a:t>group commit</a:t>
            </a:r>
            <a:r>
              <a:rPr lang="zh-CN" altLang="en-US" sz="1200" dirty="0" smtClean="0"/>
              <a:t>、</a:t>
            </a:r>
            <a:r>
              <a:rPr lang="en-US" altLang="zh-CN" sz="1200" dirty="0" err="1" smtClean="0"/>
              <a:t>mutex</a:t>
            </a:r>
            <a:r>
              <a:rPr lang="zh-CN" altLang="en-US" sz="1200" dirty="0" smtClean="0"/>
              <a:t>锁实现较为复杂</a:t>
            </a:r>
            <a:endParaRPr lang="en-US" altLang="zh-CN" sz="1200" dirty="0" smtClean="0"/>
          </a:p>
          <a:p>
            <a:r>
              <a:rPr lang="zh-CN" altLang="en-US" sz="1200" dirty="0" smtClean="0"/>
              <a:t>这里不作深入介绍。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9156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5132" y="1598974"/>
            <a:ext cx="862761" cy="51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MySQL</a:t>
            </a:r>
            <a:endParaRPr lang="zh-CN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521987" y="2199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内存数据的落盘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3382" y="2832347"/>
            <a:ext cx="102625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OS buffer</a:t>
            </a:r>
            <a:endParaRPr lang="zh-CN" altLang="en-US" sz="1200" dirty="0"/>
          </a:p>
        </p:txBody>
      </p:sp>
      <p:sp>
        <p:nvSpPr>
          <p:cNvPr id="5" name="下箭头 4"/>
          <p:cNvSpPr/>
          <p:nvPr/>
        </p:nvSpPr>
        <p:spPr>
          <a:xfrm>
            <a:off x="2320729" y="2229689"/>
            <a:ext cx="15156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6073" y="4056483"/>
            <a:ext cx="11965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文件系统层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655483" y="5064595"/>
            <a:ext cx="14177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磁盘</a:t>
            </a:r>
          </a:p>
        </p:txBody>
      </p:sp>
      <p:sp>
        <p:nvSpPr>
          <p:cNvPr id="8" name="下箭头 7"/>
          <p:cNvSpPr/>
          <p:nvPr/>
        </p:nvSpPr>
        <p:spPr>
          <a:xfrm>
            <a:off x="2291209" y="3480419"/>
            <a:ext cx="15156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288559" y="4549188"/>
            <a:ext cx="15156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8845" y="2297305"/>
            <a:ext cx="6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fsync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97380" y="1598974"/>
            <a:ext cx="862761" cy="51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MySQL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4115630" y="2832347"/>
            <a:ext cx="102625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OS buffer</a:t>
            </a:r>
            <a:endParaRPr lang="zh-CN" altLang="en-US" sz="1200" dirty="0"/>
          </a:p>
        </p:txBody>
      </p:sp>
      <p:sp>
        <p:nvSpPr>
          <p:cNvPr id="13" name="下箭头 12"/>
          <p:cNvSpPr/>
          <p:nvPr/>
        </p:nvSpPr>
        <p:spPr>
          <a:xfrm>
            <a:off x="4552977" y="2229689"/>
            <a:ext cx="15156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98321" y="4056483"/>
            <a:ext cx="11965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文件系统层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3887731" y="5064595"/>
            <a:ext cx="14177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磁盘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520807" y="4549188"/>
            <a:ext cx="15156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67525" y="2261047"/>
            <a:ext cx="6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fsync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4937742" y="2445713"/>
            <a:ext cx="8640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01838" y="2445713"/>
            <a:ext cx="0" cy="18267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305449" y="4272507"/>
            <a:ext cx="4963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17702" y="1176569"/>
            <a:ext cx="224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innodb_flush_method&lt;&gt;</a:t>
            </a:r>
            <a:r>
              <a:rPr lang="en-US" altLang="zh-CN" sz="1200" dirty="0" err="1" smtClean="0"/>
              <a:t>o_direct</a:t>
            </a:r>
            <a:endParaRPr lang="zh-CN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667525" y="1176569"/>
            <a:ext cx="216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innodb_flush_method</a:t>
            </a:r>
            <a:r>
              <a:rPr lang="en-US" altLang="zh-CN" sz="1200" dirty="0"/>
              <a:t>=</a:t>
            </a:r>
            <a:r>
              <a:rPr lang="en-US" altLang="zh-CN" sz="1200" dirty="0" smtClean="0"/>
              <a:t>o_direct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4877" y="117623"/>
            <a:ext cx="19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Checkpoint</a:t>
            </a:r>
            <a:r>
              <a:rPr lang="zh-CN" altLang="en-US" dirty="0" smtClean="0"/>
              <a:t>技术一 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810606" y="1845506"/>
            <a:ext cx="1374664" cy="66356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1580425" y="1915768"/>
            <a:ext cx="715542" cy="51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edo log buffer</a:t>
            </a:r>
            <a:endParaRPr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1236320" y="4003357"/>
            <a:ext cx="3003987" cy="174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31947" y="575678"/>
            <a:ext cx="11161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transaction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1261193" y="4509284"/>
            <a:ext cx="874341" cy="516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redo log </a:t>
            </a:r>
            <a:r>
              <a:rPr lang="en-US" altLang="zh-CN" sz="1000" dirty="0" smtClean="0">
                <a:solidFill>
                  <a:srgbClr val="FF0000"/>
                </a:solidFill>
              </a:rPr>
              <a:t>file</a:t>
            </a:r>
            <a:r>
              <a:rPr lang="en-US" altLang="zh-CN" sz="1000" dirty="0">
                <a:solidFill>
                  <a:srgbClr val="FF0000"/>
                </a:solidFill>
              </a:rPr>
              <a:t>1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2312" y="2605376"/>
            <a:ext cx="902811" cy="461665"/>
          </a:xfrm>
          <a:prstGeom prst="rect">
            <a:avLst/>
          </a:prstGeom>
          <a:solidFill>
            <a:srgbClr val="FFABAB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r>
              <a:rPr lang="zh-CN" altLang="en-US" dirty="0"/>
              <a:t>阻塞数据</a:t>
            </a:r>
            <a:r>
              <a:rPr lang="zh-CN" altLang="en-US" dirty="0" smtClean="0"/>
              <a:t>写入</a:t>
            </a:r>
            <a:endParaRPr lang="en-US" altLang="zh-CN" dirty="0"/>
          </a:p>
          <a:p>
            <a:r>
              <a:rPr lang="zh-CN" altLang="en-US" dirty="0"/>
              <a:t>强制刷新内存</a:t>
            </a:r>
            <a:endParaRPr lang="en-US" altLang="zh-CN" dirty="0"/>
          </a:p>
          <a:p>
            <a:r>
              <a:rPr lang="zh-CN" altLang="en-US" dirty="0"/>
              <a:t>脏页同步到磁盘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090759" y="1211735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修改</a:t>
            </a:r>
            <a:r>
              <a:rPr lang="zh-CN" altLang="en-US" sz="800" dirty="0" smtClean="0"/>
              <a:t>页（修改页中的记录）</a:t>
            </a:r>
            <a:endParaRPr lang="zh-CN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2535" y="1559351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注意：通常我们最关注的的就是数据页、索引页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5497" y="1971826"/>
            <a:ext cx="99578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将事务预先写入</a:t>
            </a:r>
            <a:endParaRPr lang="en-US" altLang="zh-CN" sz="800" i="1" dirty="0" smtClean="0"/>
          </a:p>
          <a:p>
            <a:r>
              <a:rPr lang="en-US" altLang="zh-CN" sz="800" dirty="0" smtClean="0"/>
              <a:t>redo</a:t>
            </a:r>
            <a:r>
              <a:rPr lang="zh-CN" altLang="en-US" sz="800" dirty="0" smtClean="0"/>
              <a:t>的高速缓冲区</a:t>
            </a:r>
            <a:endParaRPr lang="zh-CN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1733" y="578340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WAL</a:t>
            </a:r>
            <a:r>
              <a:rPr lang="zh-CN" altLang="en-US" sz="800" dirty="0"/>
              <a:t>机制（先写重做日志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90009" y="1085085"/>
            <a:ext cx="0" cy="763967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42307" y="2034414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Innodb</a:t>
            </a:r>
            <a:r>
              <a:rPr lang="zh-CN" altLang="en-US" sz="800" dirty="0" smtClean="0"/>
              <a:t>数据页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081306" y="1375077"/>
            <a:ext cx="1584088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Innod_write_io_thread</a:t>
            </a:r>
            <a:r>
              <a:rPr lang="zh-CN" altLang="en-US" sz="800" dirty="0" smtClean="0"/>
              <a:t>线程</a:t>
            </a:r>
            <a:r>
              <a:rPr lang="zh-CN" altLang="en-US" sz="800" dirty="0"/>
              <a:t>写入</a:t>
            </a:r>
          </a:p>
        </p:txBody>
      </p:sp>
      <p:sp>
        <p:nvSpPr>
          <p:cNvPr id="18" name="矩形 17"/>
          <p:cNvSpPr/>
          <p:nvPr/>
        </p:nvSpPr>
        <p:spPr>
          <a:xfrm>
            <a:off x="3196775" y="4218624"/>
            <a:ext cx="813506" cy="516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Ibd</a:t>
            </a:r>
            <a:r>
              <a:rPr lang="zh-CN" altLang="en-US" sz="1000" dirty="0" smtClean="0">
                <a:solidFill>
                  <a:srgbClr val="FF0000"/>
                </a:solidFill>
              </a:rPr>
              <a:t>表空间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7838" y="52976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837" y="2950759"/>
            <a:ext cx="1023037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设置为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，</a:t>
            </a:r>
            <a:endParaRPr lang="en-US" altLang="zh-CN" sz="800" dirty="0" smtClean="0"/>
          </a:p>
          <a:p>
            <a:r>
              <a:rPr lang="zh-CN" altLang="en-US" sz="800" dirty="0" smtClean="0"/>
              <a:t>每笔事务的提交</a:t>
            </a:r>
            <a:endParaRPr lang="en-US" altLang="zh-CN" sz="800" dirty="0" smtClean="0"/>
          </a:p>
          <a:p>
            <a:r>
              <a:rPr lang="zh-CN" altLang="en-US" sz="800" dirty="0" smtClean="0"/>
              <a:t>（</a:t>
            </a:r>
            <a:r>
              <a:rPr lang="en-US" altLang="zh-CN" sz="800" dirty="0" smtClean="0"/>
              <a:t>commit</a:t>
            </a:r>
            <a:r>
              <a:rPr lang="zh-CN" altLang="en-US" sz="800" dirty="0" smtClean="0"/>
              <a:t>提交）</a:t>
            </a:r>
            <a:endParaRPr lang="en-US" altLang="zh-CN" sz="800" dirty="0" smtClean="0"/>
          </a:p>
          <a:p>
            <a:r>
              <a:rPr lang="zh-CN" altLang="en-US" sz="800" dirty="0" smtClean="0"/>
              <a:t>后台</a:t>
            </a:r>
            <a:r>
              <a:rPr lang="en-US" altLang="zh-CN" sz="800" dirty="0" smtClean="0"/>
              <a:t>log thread</a:t>
            </a:r>
            <a:r>
              <a:rPr lang="zh-CN" altLang="en-US" sz="800" dirty="0" smtClean="0"/>
              <a:t>线程</a:t>
            </a:r>
            <a:endParaRPr lang="en-US" altLang="zh-CN" sz="800" dirty="0" smtClean="0"/>
          </a:p>
          <a:p>
            <a:r>
              <a:rPr lang="zh-CN" altLang="en-US" sz="800" dirty="0" smtClean="0"/>
              <a:t>都会调用操作系统</a:t>
            </a:r>
            <a:endParaRPr lang="en-US" altLang="zh-CN" sz="800" dirty="0" smtClean="0"/>
          </a:p>
          <a:p>
            <a:r>
              <a:rPr lang="zh-CN" altLang="en-US" sz="800" dirty="0" smtClean="0"/>
              <a:t>的</a:t>
            </a:r>
            <a:r>
              <a:rPr lang="en-US" altLang="zh-CN" sz="800" dirty="0" smtClean="0"/>
              <a:t>fsync()</a:t>
            </a:r>
            <a:r>
              <a:rPr lang="zh-CN" altLang="en-US" sz="800" dirty="0" smtClean="0"/>
              <a:t>函数，写</a:t>
            </a:r>
            <a:endParaRPr lang="en-US" altLang="zh-CN" sz="800" dirty="0" smtClean="0"/>
          </a:p>
          <a:p>
            <a:r>
              <a:rPr lang="zh-CN" altLang="en-US" sz="800" dirty="0" smtClean="0"/>
              <a:t>入</a:t>
            </a:r>
            <a:r>
              <a:rPr lang="en-US" altLang="zh-CN" sz="800" dirty="0" smtClean="0"/>
              <a:t>redo log file</a:t>
            </a:r>
            <a:endParaRPr lang="zh-CN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355918" y="2825688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88047" y="2634133"/>
            <a:ext cx="700298" cy="31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检查重做日志的可用性</a:t>
            </a:r>
            <a:endParaRPr lang="zh-CN" altLang="en-US" sz="800" dirty="0"/>
          </a:p>
        </p:txBody>
      </p:sp>
      <p:cxnSp>
        <p:nvCxnSpPr>
          <p:cNvPr id="23" name="直接连接符 22"/>
          <p:cNvCxnSpPr>
            <a:stCxn id="4" idx="2"/>
          </p:cNvCxnSpPr>
          <p:nvPr/>
        </p:nvCxnSpPr>
        <p:spPr>
          <a:xfrm>
            <a:off x="1938196" y="2428110"/>
            <a:ext cx="0" cy="20602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38196" y="3113455"/>
            <a:ext cx="350389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" idx="2"/>
          </p:cNvCxnSpPr>
          <p:nvPr/>
        </p:nvCxnSpPr>
        <p:spPr>
          <a:xfrm>
            <a:off x="5497938" y="2509074"/>
            <a:ext cx="4953" cy="1967924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018289" y="4476998"/>
            <a:ext cx="148460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186774" y="4509285"/>
            <a:ext cx="874341" cy="516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redo log </a:t>
            </a:r>
            <a:r>
              <a:rPr lang="en-US" altLang="zh-CN" sz="1000" dirty="0" smtClean="0">
                <a:solidFill>
                  <a:srgbClr val="FF0000"/>
                </a:solidFill>
              </a:rPr>
              <a:t>file2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98363" y="4186664"/>
            <a:ext cx="0" cy="173081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H="1" flipV="1">
            <a:off x="2623944" y="4186664"/>
            <a:ext cx="1" cy="322621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7" idx="0"/>
          </p:cNvCxnSpPr>
          <p:nvPr/>
        </p:nvCxnSpPr>
        <p:spPr>
          <a:xfrm>
            <a:off x="1698363" y="4186664"/>
            <a:ext cx="1" cy="322620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698364" y="4186664"/>
            <a:ext cx="925581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1698364" y="5026034"/>
            <a:ext cx="1" cy="322621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599905" y="5026034"/>
            <a:ext cx="1" cy="322621"/>
          </a:xfrm>
          <a:prstGeom prst="line">
            <a:avLst/>
          </a:prstGeom>
          <a:ln w="127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698365" y="5348655"/>
            <a:ext cx="925579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8047" y="5376104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b</a:t>
            </a:r>
            <a:r>
              <a:rPr lang="en-US" altLang="zh-CN" sz="800" dirty="0" smtClean="0"/>
              <a:t>ound  roubin</a:t>
            </a:r>
            <a:r>
              <a:rPr lang="zh-CN" altLang="en-US" sz="800" dirty="0" smtClean="0"/>
              <a:t>轮询写入</a:t>
            </a:r>
            <a:endParaRPr lang="zh-CN" altLang="en-US" sz="800" dirty="0"/>
          </a:p>
        </p:txBody>
      </p:sp>
      <p:cxnSp>
        <p:nvCxnSpPr>
          <p:cNvPr id="38" name="直接箭头连接符 37"/>
          <p:cNvCxnSpPr>
            <a:stCxn id="22" idx="2"/>
          </p:cNvCxnSpPr>
          <p:nvPr/>
        </p:nvCxnSpPr>
        <p:spPr>
          <a:xfrm>
            <a:off x="1938196" y="2950759"/>
            <a:ext cx="0" cy="123590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11760" y="3304742"/>
            <a:ext cx="202936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FF0000"/>
                </a:solidFill>
              </a:rPr>
              <a:t>脏</a:t>
            </a:r>
            <a:r>
              <a:rPr lang="zh-CN" altLang="en-US" sz="800" dirty="0" smtClean="0">
                <a:solidFill>
                  <a:srgbClr val="FF0000"/>
                </a:solidFill>
              </a:rPr>
              <a:t>页落盘后，立即触发</a:t>
            </a:r>
            <a:r>
              <a:rPr lang="en-US" altLang="zh-CN" sz="800" dirty="0" smtClean="0">
                <a:solidFill>
                  <a:srgbClr val="FF0000"/>
                </a:solidFill>
              </a:rPr>
              <a:t>redo</a:t>
            </a:r>
            <a:r>
              <a:rPr lang="zh-CN" altLang="en-US" sz="800" dirty="0">
                <a:solidFill>
                  <a:srgbClr val="FF0000"/>
                </a:solidFill>
              </a:rPr>
              <a:t>检查点更新</a:t>
            </a:r>
            <a:r>
              <a:rPr lang="zh-CN" altLang="en-US" sz="800" dirty="0" smtClean="0">
                <a:solidFill>
                  <a:srgbClr val="FF0000"/>
                </a:solidFill>
              </a:rPr>
              <a:t>，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让</a:t>
            </a:r>
            <a:r>
              <a:rPr lang="en-US" altLang="zh-CN" sz="800" dirty="0" smtClean="0">
                <a:solidFill>
                  <a:srgbClr val="FF0000"/>
                </a:solidFill>
              </a:rPr>
              <a:t> </a:t>
            </a:r>
            <a:r>
              <a:rPr lang="en-US" altLang="zh-CN" sz="800" dirty="0">
                <a:solidFill>
                  <a:srgbClr val="FF0000"/>
                </a:solidFill>
              </a:rPr>
              <a:t>redo</a:t>
            </a:r>
            <a:r>
              <a:rPr lang="zh-CN" altLang="en-US" sz="800" dirty="0" smtClean="0">
                <a:solidFill>
                  <a:srgbClr val="FF0000"/>
                </a:solidFill>
              </a:rPr>
              <a:t>腾出可用空间。继续执行后续的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事务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41" name="直接箭头连接符 40"/>
          <p:cNvCxnSpPr>
            <a:stCxn id="3" idx="1"/>
          </p:cNvCxnSpPr>
          <p:nvPr/>
        </p:nvCxnSpPr>
        <p:spPr>
          <a:xfrm flipH="1" flipV="1">
            <a:off x="2411760" y="2171939"/>
            <a:ext cx="2398846" cy="53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02891" y="3805314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 cleaner</a:t>
            </a:r>
            <a:r>
              <a:rPr lang="zh-CN" altLang="en-US" sz="800" dirty="0" smtClean="0"/>
              <a:t>负责同步</a:t>
            </a:r>
            <a:endParaRPr lang="en-US" altLang="zh-CN" sz="800" dirty="0" smtClean="0"/>
          </a:p>
          <a:p>
            <a:r>
              <a:rPr lang="zh-CN" altLang="en-US" sz="800" dirty="0" smtClean="0"/>
              <a:t>内存脏页到磁盘</a:t>
            </a:r>
            <a:endParaRPr lang="en-US" altLang="zh-CN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582162" y="3710969"/>
            <a:ext cx="720069" cy="58477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 cleaner</a:t>
            </a:r>
          </a:p>
          <a:p>
            <a:r>
              <a:rPr lang="zh-CN" altLang="en-US" sz="800" dirty="0" smtClean="0"/>
              <a:t>兼顾触发</a:t>
            </a:r>
            <a:endParaRPr lang="en-US" altLang="zh-CN" sz="800" dirty="0" smtClean="0"/>
          </a:p>
          <a:p>
            <a:r>
              <a:rPr lang="en-US" altLang="zh-CN" sz="800" dirty="0" smtClean="0"/>
              <a:t>redo</a:t>
            </a:r>
            <a:r>
              <a:rPr lang="zh-CN" altLang="en-US" sz="800" dirty="0" smtClean="0"/>
              <a:t>检查点</a:t>
            </a:r>
            <a:endParaRPr lang="en-US" altLang="zh-CN" sz="800" dirty="0" smtClean="0"/>
          </a:p>
          <a:p>
            <a:r>
              <a:rPr lang="zh-CN" altLang="en-US" sz="800" dirty="0" smtClean="0"/>
              <a:t>的更新</a:t>
            </a:r>
            <a:endParaRPr lang="en-US" altLang="zh-CN" sz="800" dirty="0" smtClean="0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4355976" y="3805314"/>
            <a:ext cx="0" cy="671684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588047" y="1153919"/>
            <a:ext cx="700298" cy="31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检查缓冲池脏页率</a:t>
            </a:r>
            <a:endParaRPr lang="zh-CN" altLang="en-US" sz="8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3923928" y="2792446"/>
            <a:ext cx="1518158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938196" y="1653671"/>
            <a:ext cx="1985732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3923928" y="1653671"/>
            <a:ext cx="0" cy="113877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0" idx="2"/>
            <a:endCxn id="4" idx="0"/>
          </p:cNvCxnSpPr>
          <p:nvPr/>
        </p:nvCxnSpPr>
        <p:spPr>
          <a:xfrm>
            <a:off x="1938196" y="1470545"/>
            <a:ext cx="0" cy="44522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35831" y="1130714"/>
            <a:ext cx="1415772" cy="461665"/>
          </a:xfrm>
          <a:prstGeom prst="rect">
            <a:avLst/>
          </a:prstGeom>
          <a:solidFill>
            <a:srgbClr val="FFABAB"/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超过最大脏页率的阈值，</a:t>
            </a:r>
            <a:endParaRPr lang="en-US" altLang="zh-CN" sz="800" dirty="0" smtClean="0"/>
          </a:p>
          <a:p>
            <a:r>
              <a:rPr lang="zh-CN" altLang="en-US" sz="800" dirty="0" smtClean="0"/>
              <a:t>阻塞数据写入，强制刷新</a:t>
            </a:r>
            <a:endParaRPr lang="en-US" altLang="zh-CN" sz="800" dirty="0" smtClean="0"/>
          </a:p>
          <a:p>
            <a:r>
              <a:rPr lang="zh-CN" altLang="en-US" sz="800" dirty="0" smtClean="0"/>
              <a:t>脏页落盘，触发检查点更新</a:t>
            </a:r>
            <a:endParaRPr lang="zh-CN" altLang="en-US" sz="800" dirty="0"/>
          </a:p>
        </p:txBody>
      </p:sp>
      <p:cxnSp>
        <p:nvCxnSpPr>
          <p:cNvPr id="81" name="直接连接符 80"/>
          <p:cNvCxnSpPr>
            <a:endCxn id="43" idx="1"/>
          </p:cNvCxnSpPr>
          <p:nvPr/>
        </p:nvCxnSpPr>
        <p:spPr>
          <a:xfrm>
            <a:off x="4355976" y="4003357"/>
            <a:ext cx="226186" cy="0"/>
          </a:xfrm>
          <a:prstGeom prst="line">
            <a:avLst/>
          </a:prstGeom>
          <a:ln w="254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081306" y="2792446"/>
            <a:ext cx="0" cy="918523"/>
          </a:xfrm>
          <a:prstGeom prst="line">
            <a:avLst/>
          </a:prstGeom>
          <a:ln w="254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623945" y="2171939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Undo</a:t>
            </a:r>
            <a:r>
              <a:rPr lang="zh-CN" altLang="en-US" sz="800" dirty="0"/>
              <a:t>页</a:t>
            </a:r>
            <a:r>
              <a:rPr lang="zh-CN" altLang="en-US" sz="800" dirty="0" smtClean="0"/>
              <a:t>持久化</a:t>
            </a:r>
            <a:endParaRPr lang="zh-CN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588047" y="2950759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583530" y="1574616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347132" y="1576410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6" idx="2"/>
          </p:cNvCxnSpPr>
          <p:nvPr/>
        </p:nvCxnSpPr>
        <p:spPr>
          <a:xfrm flipH="1">
            <a:off x="1938196" y="827706"/>
            <a:ext cx="2593751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endCxn id="50" idx="0"/>
          </p:cNvCxnSpPr>
          <p:nvPr/>
        </p:nvCxnSpPr>
        <p:spPr>
          <a:xfrm>
            <a:off x="1938196" y="827706"/>
            <a:ext cx="0" cy="3262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766664" y="3805314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正常状态下检查点更新</a:t>
            </a:r>
            <a:endParaRPr lang="zh-CN" altLang="en-US" sz="800" dirty="0"/>
          </a:p>
        </p:txBody>
      </p:sp>
      <p:cxnSp>
        <p:nvCxnSpPr>
          <p:cNvPr id="130" name="直接连接符 129"/>
          <p:cNvCxnSpPr/>
          <p:nvPr/>
        </p:nvCxnSpPr>
        <p:spPr>
          <a:xfrm flipH="1">
            <a:off x="2347132" y="3805314"/>
            <a:ext cx="2008844" cy="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2355918" y="3251707"/>
            <a:ext cx="0" cy="934957"/>
          </a:xfrm>
          <a:prstGeom prst="line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355918" y="3251707"/>
            <a:ext cx="314202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3" idx="3"/>
          </p:cNvCxnSpPr>
          <p:nvPr/>
        </p:nvCxnSpPr>
        <p:spPr>
          <a:xfrm>
            <a:off x="1261282" y="2141103"/>
            <a:ext cx="267077" cy="0"/>
          </a:xfrm>
          <a:prstGeom prst="line">
            <a:avLst/>
          </a:prstGeom>
          <a:ln w="12700"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20" idx="3"/>
          </p:cNvCxnSpPr>
          <p:nvPr/>
        </p:nvCxnSpPr>
        <p:spPr>
          <a:xfrm flipV="1">
            <a:off x="1315874" y="3427812"/>
            <a:ext cx="544469" cy="1"/>
          </a:xfrm>
          <a:prstGeom prst="line">
            <a:avLst/>
          </a:prstGeom>
          <a:ln w="12700"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683007" y="3259923"/>
            <a:ext cx="0" cy="459262"/>
          </a:xfrm>
          <a:prstGeom prst="line">
            <a:avLst/>
          </a:prstGeom>
          <a:ln w="254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1" y="34942"/>
            <a:ext cx="14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事务的实现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checkpoint</a:t>
            </a:r>
          </a:p>
        </p:txBody>
      </p:sp>
      <p:sp>
        <p:nvSpPr>
          <p:cNvPr id="64" name="矩形 63"/>
          <p:cNvSpPr/>
          <p:nvPr/>
        </p:nvSpPr>
        <p:spPr>
          <a:xfrm>
            <a:off x="6261151" y="921247"/>
            <a:ext cx="1374664" cy="66356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6" name="矩形 65"/>
          <p:cNvSpPr/>
          <p:nvPr/>
        </p:nvSpPr>
        <p:spPr>
          <a:xfrm>
            <a:off x="280829" y="2152367"/>
            <a:ext cx="4408365" cy="228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04669" y="2219987"/>
            <a:ext cx="1306389" cy="977313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redo log </a:t>
            </a:r>
            <a:r>
              <a:rPr lang="en-US" altLang="zh-CN" sz="1000" dirty="0" smtClean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75" name="矩形 74"/>
          <p:cNvSpPr/>
          <p:nvPr/>
        </p:nvSpPr>
        <p:spPr>
          <a:xfrm>
            <a:off x="6667470" y="1105197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Innodb</a:t>
            </a:r>
            <a:r>
              <a:rPr lang="zh-CN" altLang="en-US" sz="800" dirty="0" smtClean="0"/>
              <a:t>数据页</a:t>
            </a:r>
            <a:endParaRPr lang="zh-CN" altLang="en-US" sz="800" dirty="0"/>
          </a:p>
        </p:txBody>
      </p:sp>
      <p:sp>
        <p:nvSpPr>
          <p:cNvPr id="77" name="矩形 76"/>
          <p:cNvSpPr/>
          <p:nvPr/>
        </p:nvSpPr>
        <p:spPr>
          <a:xfrm>
            <a:off x="924591" y="1482617"/>
            <a:ext cx="2541002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228399" y="2287025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page1</a:t>
            </a:r>
            <a:endParaRPr lang="zh-CN" altLang="en-US" sz="800" dirty="0"/>
          </a:p>
        </p:txBody>
      </p:sp>
      <p:sp>
        <p:nvSpPr>
          <p:cNvPr id="130" name="矩形 129"/>
          <p:cNvSpPr/>
          <p:nvPr/>
        </p:nvSpPr>
        <p:spPr>
          <a:xfrm>
            <a:off x="6804518" y="2287025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page2</a:t>
            </a:r>
            <a:endParaRPr lang="zh-CN" altLang="en-US" sz="800" dirty="0"/>
          </a:p>
        </p:txBody>
      </p:sp>
      <p:sp>
        <p:nvSpPr>
          <p:cNvPr id="131" name="矩形 130"/>
          <p:cNvSpPr/>
          <p:nvPr/>
        </p:nvSpPr>
        <p:spPr>
          <a:xfrm>
            <a:off x="7373759" y="2287025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page3</a:t>
            </a:r>
            <a:endParaRPr lang="zh-CN" altLang="en-US" sz="800" dirty="0"/>
          </a:p>
        </p:txBody>
      </p:sp>
      <p:sp>
        <p:nvSpPr>
          <p:cNvPr id="132" name="矩形 131"/>
          <p:cNvSpPr/>
          <p:nvPr/>
        </p:nvSpPr>
        <p:spPr>
          <a:xfrm>
            <a:off x="6237527" y="2694188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page4</a:t>
            </a:r>
            <a:endParaRPr lang="zh-CN" altLang="en-US" sz="800" dirty="0"/>
          </a:p>
        </p:txBody>
      </p:sp>
      <p:sp>
        <p:nvSpPr>
          <p:cNvPr id="133" name="矩形 132"/>
          <p:cNvSpPr/>
          <p:nvPr/>
        </p:nvSpPr>
        <p:spPr>
          <a:xfrm>
            <a:off x="6804517" y="2694188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page1</a:t>
            </a:r>
            <a:endParaRPr lang="zh-CN" altLang="en-US" sz="800" dirty="0"/>
          </a:p>
        </p:txBody>
      </p:sp>
      <p:sp>
        <p:nvSpPr>
          <p:cNvPr id="134" name="矩形 133"/>
          <p:cNvSpPr/>
          <p:nvPr/>
        </p:nvSpPr>
        <p:spPr>
          <a:xfrm>
            <a:off x="7373759" y="2694188"/>
            <a:ext cx="495961" cy="31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……….</a:t>
            </a:r>
            <a:endParaRPr lang="zh-CN" altLang="en-US" sz="800" dirty="0"/>
          </a:p>
        </p:txBody>
      </p:sp>
      <p:sp>
        <p:nvSpPr>
          <p:cNvPr id="135" name="下箭头 134"/>
          <p:cNvSpPr/>
          <p:nvPr/>
        </p:nvSpPr>
        <p:spPr>
          <a:xfrm>
            <a:off x="6759509" y="1695812"/>
            <a:ext cx="337089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左箭头 135"/>
          <p:cNvSpPr/>
          <p:nvPr/>
        </p:nvSpPr>
        <p:spPr>
          <a:xfrm>
            <a:off x="4524152" y="2441393"/>
            <a:ext cx="1418154" cy="282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4958890" y="1983090"/>
            <a:ext cx="90281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将内存中的脏页</a:t>
            </a:r>
            <a:endParaRPr lang="en-US" altLang="zh-CN" sz="800" dirty="0" smtClean="0"/>
          </a:p>
          <a:p>
            <a:r>
              <a:rPr lang="zh-CN" altLang="en-US" sz="800" dirty="0" smtClean="0"/>
              <a:t>同步到磁盘</a:t>
            </a:r>
            <a:endParaRPr lang="zh-CN" altLang="en-US" sz="800" dirty="0"/>
          </a:p>
        </p:txBody>
      </p:sp>
      <p:sp>
        <p:nvSpPr>
          <p:cNvPr id="155" name="矩形 154"/>
          <p:cNvSpPr/>
          <p:nvPr/>
        </p:nvSpPr>
        <p:spPr>
          <a:xfrm>
            <a:off x="3465593" y="2211798"/>
            <a:ext cx="1058558" cy="714948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数据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表</a:t>
            </a:r>
            <a:r>
              <a:rPr lang="zh-CN" altLang="en-US" sz="1000" dirty="0" smtClean="0">
                <a:solidFill>
                  <a:srgbClr val="FF0000"/>
                </a:solidFill>
              </a:rPr>
              <a:t>空间</a:t>
            </a:r>
            <a:r>
              <a:rPr lang="en-US" altLang="zh-CN" sz="1000" dirty="0" smtClean="0">
                <a:solidFill>
                  <a:srgbClr val="FF0000"/>
                </a:solidFill>
              </a:rPr>
              <a:t>ibd</a:t>
            </a:r>
            <a:r>
              <a:rPr lang="zh-CN" altLang="en-US" sz="1000" dirty="0" smtClean="0">
                <a:solidFill>
                  <a:srgbClr val="FF0000"/>
                </a:solidFill>
              </a:rPr>
              <a:t>文件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94" y="1531340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type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86039" y="153134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space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965414" y="1531340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466938" y="1531340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body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62550" y="38327"/>
            <a:ext cx="1747746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</a:t>
            </a:r>
            <a:r>
              <a:rPr lang="zh-CN" altLang="en-US" sz="800" dirty="0"/>
              <a:t> </a:t>
            </a:r>
            <a:r>
              <a:rPr lang="en-US" altLang="zh-CN" sz="800" dirty="0" smtClean="0"/>
              <a:t>file</a:t>
            </a:r>
            <a:r>
              <a:rPr lang="zh-CN" altLang="en-US" sz="800" dirty="0" smtClean="0"/>
              <a:t>的写入是按重做条目</a:t>
            </a:r>
            <a:r>
              <a:rPr lang="en-US" altLang="zh-CN" sz="800" dirty="0" smtClean="0"/>
              <a:t>append</a:t>
            </a:r>
            <a:r>
              <a:rPr lang="zh-CN" altLang="en-US" sz="800" dirty="0" smtClean="0"/>
              <a:t>追加方式入的，</a:t>
            </a:r>
            <a:endParaRPr lang="en-US" altLang="zh-CN" sz="800" dirty="0" smtClean="0"/>
          </a:p>
          <a:p>
            <a:r>
              <a:rPr lang="zh-CN" altLang="en-US" sz="800" dirty="0" smtClean="0"/>
              <a:t>一个事务可能对应多个多个重做目。</a:t>
            </a:r>
            <a:endParaRPr lang="en-US" altLang="zh-CN" sz="800" dirty="0" smtClean="0"/>
          </a:p>
          <a:p>
            <a:r>
              <a:rPr lang="zh-CN" altLang="en-US" sz="800" dirty="0" smtClean="0"/>
              <a:t>因为一个事务很可能单个表空内的多个页，也有可能修改多个表空间的多个页。</a:t>
            </a:r>
            <a:r>
              <a:rPr lang="zh-CN" altLang="en-US" sz="800" dirty="0"/>
              <a:t>也就</a:t>
            </a:r>
            <a:r>
              <a:rPr lang="zh-CN" altLang="en-US" sz="800" dirty="0" smtClean="0"/>
              <a:t>说每一个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编号对应着一个或多个重做日志条目</a:t>
            </a:r>
            <a:endParaRPr lang="en-US" altLang="zh-CN" sz="800" dirty="0" smtClean="0"/>
          </a:p>
        </p:txBody>
      </p:sp>
      <p:sp>
        <p:nvSpPr>
          <p:cNvPr id="186" name="矩形 185"/>
          <p:cNvSpPr/>
          <p:nvPr/>
        </p:nvSpPr>
        <p:spPr>
          <a:xfrm>
            <a:off x="350780" y="4683846"/>
            <a:ext cx="2628250" cy="439389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44782" y="4781292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type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104926" y="4781292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space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656347" y="4781292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2217283" y="4781292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body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082749" y="47197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</a:t>
            </a:r>
            <a:endParaRPr lang="en-US" altLang="zh-CN" sz="800" dirty="0" smtClean="0"/>
          </a:p>
          <a:p>
            <a:r>
              <a:rPr lang="zh-CN" altLang="en-US" sz="800" dirty="0" smtClean="0"/>
              <a:t>条目结构</a:t>
            </a:r>
            <a:endParaRPr lang="en-US" altLang="zh-CN" sz="800" dirty="0" smtClean="0"/>
          </a:p>
        </p:txBody>
      </p:sp>
      <p:cxnSp>
        <p:nvCxnSpPr>
          <p:cNvPr id="192" name="直接连接符 191"/>
          <p:cNvCxnSpPr>
            <a:stCxn id="186" idx="0"/>
            <a:endCxn id="186" idx="2"/>
          </p:cNvCxnSpPr>
          <p:nvPr/>
        </p:nvCxnSpPr>
        <p:spPr>
          <a:xfrm>
            <a:off x="1664905" y="4683846"/>
            <a:ext cx="0" cy="439389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2217283" y="4683846"/>
            <a:ext cx="0" cy="439389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1104926" y="4683846"/>
            <a:ext cx="0" cy="439389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61781" y="5152474"/>
            <a:ext cx="15456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type    </a:t>
            </a:r>
            <a:r>
              <a:rPr lang="zh-CN" altLang="en-US" sz="800" dirty="0" smtClean="0"/>
              <a:t>重做日志的类型</a:t>
            </a:r>
            <a:endParaRPr lang="en-US" altLang="zh-CN" sz="800" dirty="0" smtClean="0"/>
          </a:p>
        </p:txBody>
      </p:sp>
      <p:sp>
        <p:nvSpPr>
          <p:cNvPr id="198" name="TextBox 197"/>
          <p:cNvSpPr txBox="1"/>
          <p:nvPr/>
        </p:nvSpPr>
        <p:spPr>
          <a:xfrm>
            <a:off x="261781" y="5346214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dirty="0" smtClean="0"/>
              <a:t>pace       </a:t>
            </a:r>
            <a:r>
              <a:rPr lang="zh-CN" altLang="en-US" sz="800" dirty="0" smtClean="0"/>
              <a:t>表空间的</a:t>
            </a:r>
            <a:r>
              <a:rPr lang="en-US" altLang="zh-CN" sz="800" dirty="0" smtClean="0"/>
              <a:t>ID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69796" y="5561658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     </a:t>
            </a:r>
            <a:r>
              <a:rPr lang="zh-CN" altLang="en-US" sz="800" dirty="0" smtClean="0"/>
              <a:t>页的编号</a:t>
            </a:r>
            <a:endParaRPr lang="en-US" altLang="zh-CN" sz="800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261781" y="5777102"/>
            <a:ext cx="3153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 body    </a:t>
            </a:r>
            <a:r>
              <a:rPr lang="zh-CN" altLang="en-US" sz="800" dirty="0" smtClean="0"/>
              <a:t>重做日志的数据部分，记录着数据页中修改的内容</a:t>
            </a:r>
            <a:endParaRPr lang="en-US" altLang="zh-CN" sz="800" dirty="0" smtClean="0"/>
          </a:p>
        </p:txBody>
      </p:sp>
      <p:sp>
        <p:nvSpPr>
          <p:cNvPr id="205" name="TextBox 204"/>
          <p:cNvSpPr txBox="1"/>
          <p:nvPr/>
        </p:nvSpPr>
        <p:spPr>
          <a:xfrm>
            <a:off x="1110545" y="1548660"/>
            <a:ext cx="154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……………………………..</a:t>
            </a:r>
          </a:p>
        </p:txBody>
      </p:sp>
      <p:sp>
        <p:nvSpPr>
          <p:cNvPr id="206" name="矩形 205"/>
          <p:cNvSpPr/>
          <p:nvPr/>
        </p:nvSpPr>
        <p:spPr>
          <a:xfrm>
            <a:off x="938535" y="1116901"/>
            <a:ext cx="2541002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96438" y="1165624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type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599983" y="116562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space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979358" y="1165624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480882" y="116562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body</a:t>
            </a:r>
          </a:p>
        </p:txBody>
      </p:sp>
      <p:cxnSp>
        <p:nvCxnSpPr>
          <p:cNvPr id="217" name="直接连接符 216"/>
          <p:cNvCxnSpPr/>
          <p:nvPr/>
        </p:nvCxnSpPr>
        <p:spPr>
          <a:xfrm>
            <a:off x="570605" y="1273346"/>
            <a:ext cx="0" cy="615092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570605" y="1888438"/>
            <a:ext cx="367930" cy="0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/>
          <p:nvPr/>
        </p:nvCxnSpPr>
        <p:spPr>
          <a:xfrm flipH="1">
            <a:off x="556661" y="1292428"/>
            <a:ext cx="325833" cy="0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449672" y="1172102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 smtClean="0"/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420401" y="1534495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/>
              <a:t>2</a:t>
            </a:r>
            <a:endParaRPr lang="en-US" altLang="zh-CN" sz="800" dirty="0" smtClean="0"/>
          </a:p>
        </p:txBody>
      </p:sp>
      <p:sp>
        <p:nvSpPr>
          <p:cNvPr id="224" name="TextBox 223"/>
          <p:cNvSpPr txBox="1"/>
          <p:nvPr/>
        </p:nvSpPr>
        <p:spPr>
          <a:xfrm>
            <a:off x="3427229" y="1827077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 smtClean="0"/>
              <a:t>….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80755" y="12924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LSN</a:t>
            </a:r>
          </a:p>
          <a:p>
            <a:r>
              <a:rPr lang="zh-CN" altLang="en-US" sz="800" b="1" dirty="0" smtClean="0"/>
              <a:t>日志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序列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号</a:t>
            </a:r>
            <a:endParaRPr lang="en-US" altLang="zh-CN" sz="800" b="1" dirty="0" smtClean="0"/>
          </a:p>
        </p:txBody>
      </p:sp>
      <p:sp>
        <p:nvSpPr>
          <p:cNvPr id="231" name="TextBox 230"/>
          <p:cNvSpPr txBox="1"/>
          <p:nvPr/>
        </p:nvSpPr>
        <p:spPr>
          <a:xfrm>
            <a:off x="4712102" y="533589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宕机恢复的时候按照</a:t>
            </a:r>
            <a:r>
              <a:rPr lang="en-US" altLang="zh-CN" dirty="0" smtClean="0"/>
              <a:t>LSN</a:t>
            </a:r>
            <a:r>
              <a:rPr lang="zh-CN" altLang="en-US" dirty="0" smtClean="0"/>
              <a:t>的编号进行恢复</a:t>
            </a:r>
            <a:endParaRPr lang="en-US" altLang="zh-CN" dirty="0" smtClean="0"/>
          </a:p>
        </p:txBody>
      </p:sp>
      <p:sp>
        <p:nvSpPr>
          <p:cNvPr id="237" name="TextBox 236"/>
          <p:cNvSpPr txBox="1"/>
          <p:nvPr/>
        </p:nvSpPr>
        <p:spPr>
          <a:xfrm>
            <a:off x="1027548" y="1746784"/>
            <a:ext cx="223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………………………………………………….</a:t>
            </a:r>
          </a:p>
        </p:txBody>
      </p:sp>
      <p:cxnSp>
        <p:nvCxnSpPr>
          <p:cNvPr id="239" name="直接连接符 238"/>
          <p:cNvCxnSpPr>
            <a:stCxn id="68" idx="0"/>
          </p:cNvCxnSpPr>
          <p:nvPr/>
        </p:nvCxnSpPr>
        <p:spPr>
          <a:xfrm flipH="1" flipV="1">
            <a:off x="1656582" y="1934799"/>
            <a:ext cx="1282" cy="285188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78594" y="3625854"/>
            <a:ext cx="2541002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36497" y="3674577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type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740042" y="36745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space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2119417" y="3674577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2620941" y="3674577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body</a:t>
            </a:r>
          </a:p>
        </p:txBody>
      </p:sp>
      <p:sp>
        <p:nvSpPr>
          <p:cNvPr id="247" name="矩形 246"/>
          <p:cNvSpPr/>
          <p:nvPr/>
        </p:nvSpPr>
        <p:spPr>
          <a:xfrm>
            <a:off x="1092538" y="3260138"/>
            <a:ext cx="2541002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050441" y="3308861"/>
            <a:ext cx="7601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 type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753986" y="3308861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space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133361" y="3308861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p</a:t>
            </a:r>
            <a:r>
              <a:rPr lang="en-US" altLang="zh-CN" sz="800" dirty="0" smtClean="0"/>
              <a:t>age_no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634885" y="330886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 log body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243957" y="3267520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 smtClean="0"/>
              <a:t>1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235942" y="3614952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/>
              <a:t>2</a:t>
            </a:r>
            <a:endParaRPr lang="en-US" altLang="zh-CN" sz="800" dirty="0" smtClean="0"/>
          </a:p>
        </p:txBody>
      </p:sp>
      <p:sp>
        <p:nvSpPr>
          <p:cNvPr id="257" name="TextBox 256"/>
          <p:cNvSpPr txBox="1"/>
          <p:nvPr/>
        </p:nvSpPr>
        <p:spPr>
          <a:xfrm>
            <a:off x="261781" y="3934569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重做日志条目</a:t>
            </a:r>
            <a:r>
              <a:rPr lang="en-US" altLang="zh-CN" sz="800" dirty="0" smtClean="0"/>
              <a:t>….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81551" y="3890021"/>
            <a:ext cx="2233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………………………………………………….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4979961" y="3416583"/>
            <a:ext cx="2889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检查点更新：</a:t>
            </a:r>
            <a:endParaRPr lang="en-US" altLang="zh-CN" sz="800" dirty="0" smtClean="0"/>
          </a:p>
          <a:p>
            <a:r>
              <a:rPr lang="en-US" altLang="zh-CN" sz="800" dirty="0" smtClean="0"/>
              <a:t>1.  </a:t>
            </a:r>
            <a:r>
              <a:rPr lang="zh-CN" altLang="en-US" sz="800" dirty="0" smtClean="0"/>
              <a:t>页在磁盘中被修改时就会记录</a:t>
            </a:r>
            <a:r>
              <a:rPr lang="en-US" altLang="zh-CN" sz="800" dirty="0" smtClean="0"/>
              <a:t>LSN----</a:t>
            </a:r>
            <a:r>
              <a:rPr lang="zh-CN" altLang="en-US" sz="800" dirty="0" smtClean="0"/>
              <a:t>肯定</a:t>
            </a:r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的值大</a:t>
            </a:r>
            <a:endParaRPr lang="en-US" altLang="zh-CN" sz="800" dirty="0"/>
          </a:p>
          <a:p>
            <a:r>
              <a:rPr lang="en-US" altLang="zh-CN" sz="800" dirty="0" smtClean="0"/>
              <a:t>2.  </a:t>
            </a:r>
            <a:r>
              <a:rPr lang="zh-CN" altLang="en-US" sz="800" dirty="0" smtClean="0"/>
              <a:t>脏页落盘后会用自己记录的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号更新</a:t>
            </a:r>
            <a:r>
              <a:rPr lang="en-US" altLang="zh-CN" sz="800" dirty="0" smtClean="0"/>
              <a:t>redo log file</a:t>
            </a:r>
            <a:r>
              <a:rPr lang="zh-CN" altLang="en-US" sz="800" dirty="0" smtClean="0"/>
              <a:t>中的</a:t>
            </a:r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值</a:t>
            </a:r>
            <a:endParaRPr lang="en-US" altLang="zh-CN" sz="800" dirty="0" smtClean="0"/>
          </a:p>
          <a:p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点之前的脏页确定是已经落盘了</a:t>
            </a:r>
            <a:endParaRPr lang="en-US" altLang="zh-CN" sz="800" dirty="0" smtClean="0"/>
          </a:p>
          <a:p>
            <a:r>
              <a:rPr lang="zh-CN" altLang="en-US" sz="800" dirty="0"/>
              <a:t>宕</a:t>
            </a:r>
            <a:r>
              <a:rPr lang="zh-CN" altLang="en-US" sz="800" dirty="0" smtClean="0"/>
              <a:t>机恢复时从</a:t>
            </a:r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之后恢复数据</a:t>
            </a:r>
            <a:endParaRPr lang="en-US" altLang="zh-CN" sz="800" dirty="0" smtClean="0"/>
          </a:p>
        </p:txBody>
      </p:sp>
      <p:sp>
        <p:nvSpPr>
          <p:cNvPr id="281" name="TextBox 280"/>
          <p:cNvSpPr txBox="1"/>
          <p:nvPr/>
        </p:nvSpPr>
        <p:spPr>
          <a:xfrm>
            <a:off x="5410296" y="155876"/>
            <a:ext cx="227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注意：</a:t>
            </a:r>
            <a:endParaRPr lang="en-US" altLang="zh-CN" sz="800" dirty="0" smtClean="0"/>
          </a:p>
          <a:p>
            <a:r>
              <a:rPr lang="zh-CN" altLang="en-US" sz="800" dirty="0" smtClean="0"/>
              <a:t>重做条目中也记录着</a:t>
            </a:r>
            <a:r>
              <a:rPr lang="en-US" altLang="zh-CN" sz="800" dirty="0" smtClean="0"/>
              <a:t>undo</a:t>
            </a:r>
            <a:r>
              <a:rPr lang="zh-CN" altLang="en-US" sz="800" dirty="0" smtClean="0"/>
              <a:t>页！！！</a:t>
            </a:r>
            <a:endParaRPr lang="en-US" altLang="zh-CN" sz="800" dirty="0" smtClean="0"/>
          </a:p>
        </p:txBody>
      </p:sp>
      <p:sp>
        <p:nvSpPr>
          <p:cNvPr id="282" name="TextBox 281"/>
          <p:cNvSpPr txBox="1"/>
          <p:nvPr/>
        </p:nvSpPr>
        <p:spPr>
          <a:xfrm>
            <a:off x="5039536" y="4286160"/>
            <a:ext cx="133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/>
              <a:t>LSN---</a:t>
            </a:r>
            <a:r>
              <a:rPr lang="zh-CN" altLang="en-US" sz="800" b="1" dirty="0" smtClean="0"/>
              <a:t>日志序列号</a:t>
            </a:r>
            <a:endParaRPr lang="en-US" altLang="zh-CN" sz="800" b="1" dirty="0" smtClean="0"/>
          </a:p>
          <a:p>
            <a:r>
              <a:rPr lang="zh-CN" altLang="en-US" sz="800" dirty="0" smtClean="0"/>
              <a:t>重做日志记录的是每个页的修改日志，所以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号是</a:t>
            </a:r>
            <a:r>
              <a:rPr lang="zh-CN" altLang="en-US" sz="800" dirty="0"/>
              <a:t>单调</a:t>
            </a:r>
            <a:r>
              <a:rPr lang="zh-CN" altLang="en-US" sz="800" dirty="0" smtClean="0"/>
              <a:t>递增的</a:t>
            </a:r>
            <a:endParaRPr lang="en-US" altLang="zh-CN" sz="800" dirty="0"/>
          </a:p>
          <a:p>
            <a:r>
              <a:rPr lang="zh-CN" altLang="en-US" sz="800" dirty="0" smtClean="0"/>
              <a:t>磁盘上的每个页都记录着对应的</a:t>
            </a:r>
            <a:r>
              <a:rPr lang="en-US" altLang="zh-CN" sz="800" dirty="0" smtClean="0"/>
              <a:t>LSN</a:t>
            </a:r>
            <a:r>
              <a:rPr lang="zh-CN" altLang="en-US" sz="800" dirty="0"/>
              <a:t>号</a:t>
            </a:r>
            <a:endParaRPr lang="en-US" altLang="zh-CN" sz="800" dirty="0"/>
          </a:p>
        </p:txBody>
      </p:sp>
      <p:sp>
        <p:nvSpPr>
          <p:cNvPr id="284" name="矩形 283"/>
          <p:cNvSpPr/>
          <p:nvPr/>
        </p:nvSpPr>
        <p:spPr>
          <a:xfrm>
            <a:off x="1573802" y="515381"/>
            <a:ext cx="811111" cy="33178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edo log buffer</a:t>
            </a:r>
            <a:endParaRPr lang="zh-CN" altLang="en-US" sz="1000" dirty="0"/>
          </a:p>
        </p:txBody>
      </p:sp>
      <p:cxnSp>
        <p:nvCxnSpPr>
          <p:cNvPr id="285" name="直接连接符 284"/>
          <p:cNvCxnSpPr/>
          <p:nvPr/>
        </p:nvCxnSpPr>
        <p:spPr>
          <a:xfrm flipH="1" flipV="1">
            <a:off x="1979357" y="849799"/>
            <a:ext cx="1282" cy="285188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4952174" y="2694188"/>
            <a:ext cx="0" cy="105298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47" idx="3"/>
          </p:cNvCxnSpPr>
          <p:nvPr/>
        </p:nvCxnSpPr>
        <p:spPr>
          <a:xfrm>
            <a:off x="3633540" y="3416583"/>
            <a:ext cx="241889" cy="0"/>
          </a:xfrm>
          <a:prstGeom prst="line">
            <a:avLst/>
          </a:prstGeom>
          <a:ln w="254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>
            <a:off x="3875428" y="3416583"/>
            <a:ext cx="1" cy="719659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 flipH="1">
            <a:off x="3449672" y="4136242"/>
            <a:ext cx="425757" cy="0"/>
          </a:xfrm>
          <a:prstGeom prst="line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584405" y="3614952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LSN</a:t>
            </a:r>
          </a:p>
        </p:txBody>
      </p:sp>
      <p:cxnSp>
        <p:nvCxnSpPr>
          <p:cNvPr id="316" name="直接连接符 315"/>
          <p:cNvCxnSpPr/>
          <p:nvPr/>
        </p:nvCxnSpPr>
        <p:spPr>
          <a:xfrm flipH="1">
            <a:off x="3924563" y="3742233"/>
            <a:ext cx="1027611" cy="4935"/>
          </a:xfrm>
          <a:prstGeom prst="line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880443" y="341658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重做条目打上</a:t>
            </a:r>
            <a:endParaRPr lang="en-US" altLang="zh-CN" sz="800" dirty="0" smtClean="0"/>
          </a:p>
          <a:p>
            <a:r>
              <a:rPr lang="en-US" altLang="zh-CN" sz="800" dirty="0" smtClean="0"/>
              <a:t>Chekpoint</a:t>
            </a:r>
            <a:r>
              <a:rPr lang="zh-CN" altLang="en-US" sz="800" dirty="0" smtClean="0"/>
              <a:t>标记</a:t>
            </a:r>
            <a:endParaRPr lang="en-US" altLang="zh-CN" sz="800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5013494" y="2921491"/>
            <a:ext cx="902811" cy="33855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脏</a:t>
            </a:r>
            <a:r>
              <a:rPr lang="zh-CN" altLang="en-US" sz="800" dirty="0" smtClean="0"/>
              <a:t>页的落盘会</a:t>
            </a:r>
            <a:endParaRPr lang="en-US" altLang="zh-CN" sz="800" dirty="0" smtClean="0"/>
          </a:p>
          <a:p>
            <a:r>
              <a:rPr lang="zh-CN" altLang="en-US" sz="800" dirty="0" smtClean="0"/>
              <a:t>触发检查点更新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15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17" y="516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重做日志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98378" y="1666298"/>
            <a:ext cx="1601415" cy="2579978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45192" y="1724738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45191" y="2067607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3" name="矩形 82"/>
          <p:cNvSpPr/>
          <p:nvPr/>
        </p:nvSpPr>
        <p:spPr>
          <a:xfrm>
            <a:off x="1554173" y="2494404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" name="矩形 83"/>
          <p:cNvSpPr/>
          <p:nvPr/>
        </p:nvSpPr>
        <p:spPr>
          <a:xfrm>
            <a:off x="1554172" y="2808670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矩形 84"/>
          <p:cNvSpPr/>
          <p:nvPr/>
        </p:nvSpPr>
        <p:spPr>
          <a:xfrm>
            <a:off x="1545190" y="3238164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545189" y="3551054"/>
            <a:ext cx="1135767" cy="312890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重做条目</a:t>
            </a:r>
            <a:r>
              <a:rPr lang="en-US" altLang="zh-CN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45191" y="3888001"/>
            <a:ext cx="1047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…………………</a:t>
            </a:r>
          </a:p>
        </p:txBody>
      </p:sp>
      <p:sp>
        <p:nvSpPr>
          <p:cNvPr id="88" name="矩形 87"/>
          <p:cNvSpPr/>
          <p:nvPr/>
        </p:nvSpPr>
        <p:spPr>
          <a:xfrm>
            <a:off x="4741063" y="1428417"/>
            <a:ext cx="2441216" cy="151216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4933078" y="2341589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</a:t>
            </a:r>
            <a:r>
              <a:rPr lang="en-US" altLang="zh-CN" sz="800" dirty="0" smtClean="0"/>
              <a:t>ata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90" name="矩形 89"/>
          <p:cNvSpPr/>
          <p:nvPr/>
        </p:nvSpPr>
        <p:spPr>
          <a:xfrm>
            <a:off x="5632601" y="2341589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index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91" name="矩形 90"/>
          <p:cNvSpPr/>
          <p:nvPr/>
        </p:nvSpPr>
        <p:spPr>
          <a:xfrm>
            <a:off x="5635154" y="1706043"/>
            <a:ext cx="566661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</a:t>
            </a:r>
            <a:r>
              <a:rPr lang="en-US" altLang="zh-CN" sz="800" dirty="0" smtClean="0"/>
              <a:t>daptive </a:t>
            </a:r>
          </a:p>
          <a:p>
            <a:pPr algn="ctr"/>
            <a:r>
              <a:rPr lang="en-US" altLang="zh-CN" sz="800" dirty="0" smtClean="0"/>
              <a:t>hash</a:t>
            </a:r>
            <a:endParaRPr lang="en-US" altLang="zh-CN" sz="800" dirty="0"/>
          </a:p>
          <a:p>
            <a:pPr algn="ctr"/>
            <a:r>
              <a:rPr lang="en-US" altLang="zh-CN" sz="800" dirty="0" smtClean="0"/>
              <a:t>index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92" name="矩形 91"/>
          <p:cNvSpPr/>
          <p:nvPr/>
        </p:nvSpPr>
        <p:spPr>
          <a:xfrm>
            <a:off x="6413791" y="2341589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</a:t>
            </a:r>
            <a:r>
              <a:rPr lang="en-US" altLang="zh-CN" sz="800" dirty="0" smtClean="0"/>
              <a:t>hange</a:t>
            </a:r>
          </a:p>
          <a:p>
            <a:pPr algn="ctr"/>
            <a:r>
              <a:rPr lang="en-US" altLang="zh-CN" sz="800" dirty="0" smtClean="0"/>
              <a:t>buffer</a:t>
            </a:r>
            <a:endParaRPr lang="zh-CN" altLang="en-US" sz="800" dirty="0"/>
          </a:p>
        </p:txBody>
      </p:sp>
      <p:sp>
        <p:nvSpPr>
          <p:cNvPr id="93" name="矩形 92"/>
          <p:cNvSpPr/>
          <p:nvPr/>
        </p:nvSpPr>
        <p:spPr>
          <a:xfrm>
            <a:off x="6413791" y="1686541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其他</a:t>
            </a:r>
            <a:endParaRPr lang="en-US" altLang="zh-CN" sz="8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5454247" y="3002140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InnoDB</a:t>
            </a:r>
            <a:r>
              <a:rPr lang="zh-CN" altLang="en-US" sz="1200" dirty="0" smtClean="0"/>
              <a:t>缓冲池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4905894" y="1753577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undo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107" name="椭圆 106"/>
          <p:cNvSpPr/>
          <p:nvPr/>
        </p:nvSpPr>
        <p:spPr>
          <a:xfrm>
            <a:off x="4984996" y="36164"/>
            <a:ext cx="514037" cy="4144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T1</a:t>
            </a:r>
            <a:endParaRPr lang="zh-CN" altLang="en-US" sz="1000" dirty="0"/>
          </a:p>
        </p:txBody>
      </p:sp>
      <p:cxnSp>
        <p:nvCxnSpPr>
          <p:cNvPr id="142" name="直接连接符 141"/>
          <p:cNvCxnSpPr/>
          <p:nvPr/>
        </p:nvCxnSpPr>
        <p:spPr>
          <a:xfrm flipV="1">
            <a:off x="1359634" y="1321988"/>
            <a:ext cx="0" cy="344310"/>
          </a:xfrm>
          <a:prstGeom prst="line">
            <a:avLst/>
          </a:prstGeom>
          <a:ln w="22225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838339" y="1321988"/>
            <a:ext cx="521295" cy="0"/>
          </a:xfrm>
          <a:prstGeom prst="line">
            <a:avLst/>
          </a:prstGeom>
          <a:ln w="2222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38339" y="1321988"/>
            <a:ext cx="0" cy="3317819"/>
          </a:xfrm>
          <a:prstGeom prst="line">
            <a:avLst/>
          </a:prstGeom>
          <a:ln w="2222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359634" y="2224052"/>
            <a:ext cx="0" cy="1327002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1359634" y="4246276"/>
            <a:ext cx="0" cy="393531"/>
          </a:xfrm>
          <a:prstGeom prst="line">
            <a:avLst/>
          </a:prstGeom>
          <a:ln w="2222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838339" y="4639807"/>
            <a:ext cx="521295" cy="0"/>
          </a:xfrm>
          <a:prstGeom prst="line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6282" y="274053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r</a:t>
            </a:r>
            <a:r>
              <a:rPr lang="en-US" altLang="zh-CN" sz="1000" dirty="0" smtClean="0"/>
              <a:t>edo log file</a:t>
            </a:r>
          </a:p>
          <a:p>
            <a:r>
              <a:rPr lang="zh-CN" altLang="en-US" sz="1000" dirty="0" smtClean="0"/>
              <a:t>的循环覆写</a:t>
            </a:r>
            <a:endParaRPr lang="zh-CN" altLang="en-US" sz="1000" dirty="0"/>
          </a:p>
        </p:txBody>
      </p:sp>
      <p:cxnSp>
        <p:nvCxnSpPr>
          <p:cNvPr id="11" name="直接连接符 10"/>
          <p:cNvCxnSpPr>
            <a:stCxn id="37" idx="3"/>
          </p:cNvCxnSpPr>
          <p:nvPr/>
        </p:nvCxnSpPr>
        <p:spPr>
          <a:xfrm>
            <a:off x="2680959" y="1881183"/>
            <a:ext cx="295066" cy="0"/>
          </a:xfrm>
          <a:prstGeom prst="line">
            <a:avLst/>
          </a:prstGeom>
          <a:ln w="127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689940" y="2212748"/>
            <a:ext cx="295066" cy="0"/>
          </a:xfrm>
          <a:prstGeom prst="line">
            <a:avLst/>
          </a:prstGeom>
          <a:ln w="127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76025" y="1881183"/>
            <a:ext cx="0" cy="342869"/>
          </a:xfrm>
          <a:prstGeom prst="line">
            <a:avLst/>
          </a:prstGeom>
          <a:ln w="127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767218" y="1147684"/>
            <a:ext cx="1" cy="280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3" idx="3"/>
          </p:cNvCxnSpPr>
          <p:nvPr/>
        </p:nvCxnSpPr>
        <p:spPr>
          <a:xfrm>
            <a:off x="2689940" y="2650849"/>
            <a:ext cx="574117" cy="0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4" idx="3"/>
          </p:cNvCxnSpPr>
          <p:nvPr/>
        </p:nvCxnSpPr>
        <p:spPr>
          <a:xfrm>
            <a:off x="2689939" y="2965115"/>
            <a:ext cx="574118" cy="0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5704652" y="450617"/>
            <a:ext cx="514037" cy="4144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T2</a:t>
            </a:r>
            <a:endParaRPr lang="zh-CN" altLang="en-US" sz="1000" dirty="0"/>
          </a:p>
        </p:txBody>
      </p:sp>
      <p:sp>
        <p:nvSpPr>
          <p:cNvPr id="97" name="椭圆 96"/>
          <p:cNvSpPr/>
          <p:nvPr/>
        </p:nvSpPr>
        <p:spPr>
          <a:xfrm>
            <a:off x="6510199" y="822732"/>
            <a:ext cx="514037" cy="4144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T3</a:t>
            </a:r>
            <a:endParaRPr lang="zh-CN" altLang="en-US" sz="1000" dirty="0"/>
          </a:p>
        </p:txBody>
      </p:sp>
      <p:cxnSp>
        <p:nvCxnSpPr>
          <p:cNvPr id="66" name="直接连接符 65"/>
          <p:cNvCxnSpPr>
            <a:stCxn id="95" idx="4"/>
            <a:endCxn id="88" idx="0"/>
          </p:cNvCxnSpPr>
          <p:nvPr/>
        </p:nvCxnSpPr>
        <p:spPr>
          <a:xfrm>
            <a:off x="5961671" y="865070"/>
            <a:ext cx="0" cy="56334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07" idx="4"/>
          </p:cNvCxnSpPr>
          <p:nvPr/>
        </p:nvCxnSpPr>
        <p:spPr>
          <a:xfrm flipH="1">
            <a:off x="5242014" y="450617"/>
            <a:ext cx="1" cy="97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2976025" y="243390"/>
            <a:ext cx="8981" cy="1637793"/>
          </a:xfrm>
          <a:prstGeom prst="line">
            <a:avLst/>
          </a:prstGeom>
          <a:ln w="22225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07" idx="2"/>
          </p:cNvCxnSpPr>
          <p:nvPr/>
        </p:nvCxnSpPr>
        <p:spPr>
          <a:xfrm flipH="1" flipV="1">
            <a:off x="2976025" y="243390"/>
            <a:ext cx="2008971" cy="1"/>
          </a:xfrm>
          <a:prstGeom prst="line">
            <a:avLst/>
          </a:prstGeom>
          <a:ln w="222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264057" y="2650849"/>
            <a:ext cx="0" cy="330048"/>
          </a:xfrm>
          <a:prstGeom prst="line">
            <a:avLst/>
          </a:prstGeom>
          <a:ln w="1270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3264057" y="657843"/>
            <a:ext cx="0" cy="1993006"/>
          </a:xfrm>
          <a:prstGeom prst="line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5" idx="2"/>
          </p:cNvCxnSpPr>
          <p:nvPr/>
        </p:nvCxnSpPr>
        <p:spPr>
          <a:xfrm flipH="1" flipV="1">
            <a:off x="3264057" y="657843"/>
            <a:ext cx="2440595" cy="1"/>
          </a:xfrm>
          <a:prstGeom prst="line">
            <a:avLst/>
          </a:prstGeom>
          <a:ln w="2222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5" idx="3"/>
          </p:cNvCxnSpPr>
          <p:nvPr/>
        </p:nvCxnSpPr>
        <p:spPr>
          <a:xfrm>
            <a:off x="2680957" y="3394609"/>
            <a:ext cx="943140" cy="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3"/>
          </p:cNvCxnSpPr>
          <p:nvPr/>
        </p:nvCxnSpPr>
        <p:spPr>
          <a:xfrm>
            <a:off x="2680956" y="3707499"/>
            <a:ext cx="943141" cy="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97" idx="2"/>
          </p:cNvCxnSpPr>
          <p:nvPr/>
        </p:nvCxnSpPr>
        <p:spPr>
          <a:xfrm flipH="1" flipV="1">
            <a:off x="3624097" y="1029958"/>
            <a:ext cx="2886102" cy="1"/>
          </a:xfrm>
          <a:prstGeom prst="line">
            <a:avLst/>
          </a:prstGeom>
          <a:ln w="22225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624097" y="3394609"/>
            <a:ext cx="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3624097" y="3394609"/>
            <a:ext cx="0" cy="312890"/>
          </a:xfrm>
          <a:prstGeom prst="line">
            <a:avLst/>
          </a:prstGeom>
          <a:ln w="127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3624097" y="1029958"/>
            <a:ext cx="0" cy="2364651"/>
          </a:xfrm>
          <a:prstGeom prst="line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759140" y="2196068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LSN1100</a:t>
            </a:r>
            <a:endParaRPr lang="zh-CN" alt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768785" y="2980897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LSN1300</a:t>
            </a:r>
            <a:endParaRPr lang="zh-CN" altLang="en-US" sz="8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2768785" y="3756222"/>
            <a:ext cx="548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LSN1600</a:t>
            </a:r>
            <a:endParaRPr lang="zh-CN" altLang="en-US" sz="8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2943486" y="820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①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963137" y="11140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①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266037" y="40663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②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70982" y="11140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②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257338" y="11140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③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578943" y="78373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③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19129" y="3515765"/>
            <a:ext cx="3703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LSN</a:t>
            </a:r>
            <a:r>
              <a:rPr lang="zh-CN" altLang="en-US" sz="1000" dirty="0" smtClean="0"/>
              <a:t>是</a:t>
            </a:r>
            <a:r>
              <a:rPr lang="en-US" altLang="zh-CN" sz="1000" dirty="0" smtClean="0"/>
              <a:t>Log </a:t>
            </a:r>
            <a:r>
              <a:rPr lang="en-US" altLang="zh-CN" sz="1000" dirty="0"/>
              <a:t>S</a:t>
            </a:r>
            <a:r>
              <a:rPr lang="en-US" altLang="zh-CN" sz="1000" dirty="0" smtClean="0"/>
              <a:t>equence Number</a:t>
            </a:r>
            <a:r>
              <a:rPr lang="zh-CN" altLang="en-US" sz="1000" dirty="0" smtClean="0"/>
              <a:t>的缩写，代表的是日志序列号。在</a:t>
            </a:r>
            <a:r>
              <a:rPr lang="en-US" altLang="zh-CN" sz="1000" dirty="0" err="1" smtClean="0"/>
              <a:t>InnoDB</a:t>
            </a:r>
            <a:r>
              <a:rPr lang="zh-CN" altLang="en-US" sz="1000" dirty="0" smtClean="0"/>
              <a:t>存储引擎层，</a:t>
            </a:r>
            <a:r>
              <a:rPr lang="en-US" altLang="zh-CN" sz="1000" dirty="0" smtClean="0"/>
              <a:t>LSN</a:t>
            </a:r>
            <a:r>
              <a:rPr lang="zh-CN" altLang="en-US" sz="1000" dirty="0" smtClean="0"/>
              <a:t>占用</a:t>
            </a:r>
            <a:r>
              <a:rPr lang="en-US" altLang="zh-CN" sz="1000" dirty="0" smtClean="0"/>
              <a:t>8</a:t>
            </a:r>
            <a:r>
              <a:rPr lang="zh-CN" altLang="en-US" sz="1000" dirty="0" smtClean="0"/>
              <a:t>字节，并且单调自增。</a:t>
            </a:r>
            <a:r>
              <a:rPr lang="en-US" altLang="zh-CN" sz="1000" dirty="0" smtClean="0"/>
              <a:t>LSN</a:t>
            </a:r>
            <a:r>
              <a:rPr lang="zh-CN" altLang="en-US" sz="1000" dirty="0" smtClean="0"/>
              <a:t>的含义：</a:t>
            </a:r>
            <a:endParaRPr lang="en-US" altLang="zh-CN" sz="1000" dirty="0" smtClean="0"/>
          </a:p>
          <a:p>
            <a:r>
              <a:rPr lang="zh-CN" altLang="en-US" sz="1000" dirty="0"/>
              <a:t>□重做</a:t>
            </a:r>
            <a:r>
              <a:rPr lang="zh-CN" altLang="en-US" sz="1000" dirty="0" smtClean="0"/>
              <a:t>日志的写入总量（单位：字节）</a:t>
            </a:r>
            <a:endParaRPr lang="en-US" altLang="zh-CN" sz="1000" dirty="0" smtClean="0"/>
          </a:p>
          <a:p>
            <a:r>
              <a:rPr lang="zh-CN" altLang="en-US" sz="1000" dirty="0" smtClean="0"/>
              <a:t>□</a:t>
            </a:r>
            <a:r>
              <a:rPr lang="en-US" altLang="zh-CN" sz="1000" dirty="0" smtClean="0"/>
              <a:t>checkpoint </a:t>
            </a:r>
            <a:r>
              <a:rPr lang="zh-CN" altLang="en-US" sz="1000" dirty="0" smtClean="0"/>
              <a:t>的位置</a:t>
            </a:r>
            <a:endParaRPr lang="en-US" altLang="zh-CN" sz="1000" dirty="0" smtClean="0"/>
          </a:p>
          <a:p>
            <a:r>
              <a:rPr lang="zh-CN" altLang="en-US" sz="1000" dirty="0"/>
              <a:t>□页</a:t>
            </a:r>
            <a:r>
              <a:rPr lang="zh-CN" altLang="en-US" sz="1000" dirty="0" smtClean="0"/>
              <a:t>的版本</a:t>
            </a:r>
            <a:endParaRPr lang="en-US" altLang="zh-CN" sz="10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2267745" y="4639807"/>
            <a:ext cx="6336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说明：</a:t>
            </a:r>
            <a:endParaRPr lang="en-US" altLang="zh-CN" sz="1200" dirty="0" smtClean="0"/>
          </a:p>
          <a:p>
            <a:r>
              <a:rPr lang="zh-CN" altLang="en-US" sz="1200" dirty="0"/>
              <a:t>□参照</a:t>
            </a:r>
            <a:r>
              <a:rPr lang="zh-CN" altLang="en-US" sz="1200" dirty="0" smtClean="0"/>
              <a:t>上图，</a:t>
            </a:r>
            <a:r>
              <a:rPr lang="en-US" altLang="zh-CN" sz="1200" dirty="0" smtClean="0"/>
              <a:t>T1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T2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T3</a:t>
            </a:r>
            <a:r>
              <a:rPr lang="zh-CN" altLang="en-US" sz="1200" dirty="0" smtClean="0"/>
              <a:t>表示的是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个独立的事务，提交的顺序是</a:t>
            </a:r>
            <a:r>
              <a:rPr lang="en-US" altLang="zh-CN" sz="1200" dirty="0" smtClean="0"/>
              <a:t>T1</a:t>
            </a:r>
            <a:r>
              <a:rPr lang="en-US" altLang="zh-CN" sz="1200" dirty="0" smtClean="0">
                <a:sym typeface="Wingdings" pitchFamily="2" charset="2"/>
              </a:rPr>
              <a:t>--&gt; T2--&gt; T3 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r>
              <a:rPr lang="zh-CN" altLang="en-US" sz="1200" dirty="0" smtClean="0"/>
              <a:t>□</a:t>
            </a:r>
            <a:r>
              <a:rPr lang="en-US" altLang="zh-CN" sz="1200" dirty="0"/>
              <a:t> </a:t>
            </a:r>
            <a:r>
              <a:rPr lang="zh-CN" altLang="en-US" sz="1200" dirty="0" smtClean="0"/>
              <a:t>假设</a:t>
            </a:r>
            <a:r>
              <a:rPr lang="zh-CN" altLang="en-US" sz="1200" dirty="0"/>
              <a:t>当前</a:t>
            </a:r>
            <a:r>
              <a:rPr lang="en-US" altLang="zh-CN" sz="1200" dirty="0" smtClean="0"/>
              <a:t>LSN</a:t>
            </a:r>
            <a:r>
              <a:rPr lang="zh-CN" altLang="en-US" sz="1200" dirty="0" smtClean="0"/>
              <a:t>编号为</a:t>
            </a:r>
            <a:r>
              <a:rPr lang="en-US" altLang="zh-CN" sz="1200" dirty="0" smtClean="0"/>
              <a:t>1000</a:t>
            </a:r>
            <a:r>
              <a:rPr lang="zh-CN" altLang="en-US" sz="1200" dirty="0" smtClean="0"/>
              <a:t>，事务</a:t>
            </a:r>
            <a:r>
              <a:rPr lang="en-US" altLang="zh-CN" sz="1200" dirty="0" smtClean="0"/>
              <a:t>T1</a:t>
            </a:r>
            <a:r>
              <a:rPr lang="zh-CN" altLang="en-US" sz="1200" dirty="0" smtClean="0"/>
              <a:t>写到重做日志占用了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字节的空间，</a:t>
            </a:r>
            <a:r>
              <a:rPr lang="zh-CN" altLang="en-US" sz="1200" dirty="0"/>
              <a:t>事务</a:t>
            </a:r>
            <a:r>
              <a:rPr lang="en-US" altLang="zh-CN" sz="1200" dirty="0"/>
              <a:t>T1</a:t>
            </a:r>
            <a:r>
              <a:rPr lang="zh-CN" altLang="en-US" sz="1200" dirty="0"/>
              <a:t>写到重做日志占用</a:t>
            </a:r>
            <a:r>
              <a:rPr lang="zh-CN" altLang="en-US" sz="1200" dirty="0" smtClean="0"/>
              <a:t>了</a:t>
            </a:r>
            <a:r>
              <a:rPr lang="en-US" altLang="zh-CN" sz="1200" dirty="0" smtClean="0"/>
              <a:t>200</a:t>
            </a:r>
            <a:r>
              <a:rPr lang="zh-CN" altLang="en-US" sz="1200" dirty="0"/>
              <a:t>字节的</a:t>
            </a:r>
            <a:r>
              <a:rPr lang="zh-CN" altLang="en-US" sz="1200" dirty="0" smtClean="0"/>
              <a:t>空间，事务</a:t>
            </a:r>
            <a:r>
              <a:rPr lang="en-US" altLang="zh-CN" sz="1200" dirty="0" smtClean="0"/>
              <a:t>T3</a:t>
            </a:r>
            <a:r>
              <a:rPr lang="zh-CN" altLang="en-US" sz="1200" dirty="0" smtClean="0"/>
              <a:t>写</a:t>
            </a:r>
            <a:r>
              <a:rPr lang="zh-CN" altLang="en-US" sz="1200" dirty="0"/>
              <a:t>到重做日志占用</a:t>
            </a:r>
            <a:r>
              <a:rPr lang="zh-CN" altLang="en-US" sz="1200" dirty="0" smtClean="0"/>
              <a:t>了</a:t>
            </a:r>
            <a:r>
              <a:rPr lang="en-US" altLang="zh-CN" sz="1200" dirty="0" smtClean="0"/>
              <a:t>300</a:t>
            </a:r>
            <a:r>
              <a:rPr lang="zh-CN" altLang="en-US" sz="1200" dirty="0"/>
              <a:t>字节的</a:t>
            </a:r>
            <a:r>
              <a:rPr lang="zh-CN" altLang="en-US" sz="1200" dirty="0" smtClean="0"/>
              <a:t>空间。</a:t>
            </a:r>
            <a:endParaRPr lang="en-US" altLang="zh-CN" sz="1200" dirty="0" smtClean="0"/>
          </a:p>
          <a:p>
            <a:r>
              <a:rPr lang="zh-CN" altLang="en-US" sz="1200" dirty="0" smtClean="0"/>
              <a:t>那么根据</a:t>
            </a:r>
            <a:r>
              <a:rPr lang="en-US" altLang="zh-CN" sz="1200" dirty="0" smtClean="0"/>
              <a:t>LSN</a:t>
            </a:r>
            <a:r>
              <a:rPr lang="zh-CN" altLang="en-US" sz="1200" dirty="0" smtClean="0"/>
              <a:t>单调递增的特点，</a:t>
            </a:r>
            <a:r>
              <a:rPr lang="en-US" altLang="zh-CN" sz="1200" dirty="0" smtClean="0"/>
              <a:t>T1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 T2</a:t>
            </a:r>
            <a:r>
              <a:rPr lang="zh-CN" altLang="en-US" sz="1200" dirty="0"/>
              <a:t>、</a:t>
            </a:r>
            <a:r>
              <a:rPr lang="en-US" altLang="zh-CN" sz="1200" dirty="0" smtClean="0"/>
              <a:t>T3</a:t>
            </a:r>
            <a:r>
              <a:rPr lang="zh-CN" altLang="en-US" sz="1200" dirty="0" smtClean="0"/>
              <a:t>对应的</a:t>
            </a:r>
            <a:r>
              <a:rPr lang="en-US" altLang="zh-CN" sz="1200" dirty="0" smtClean="0"/>
              <a:t>LSN</a:t>
            </a:r>
            <a:r>
              <a:rPr lang="zh-CN" altLang="en-US" sz="1200" dirty="0" smtClean="0"/>
              <a:t>编号如下</a:t>
            </a:r>
            <a:endParaRPr lang="en-US" altLang="zh-CN" sz="1200" dirty="0"/>
          </a:p>
          <a:p>
            <a:r>
              <a:rPr lang="zh-CN" altLang="en-US" sz="1200" b="1" dirty="0" smtClean="0"/>
              <a:t>当前</a:t>
            </a:r>
            <a:r>
              <a:rPr lang="en-US" altLang="zh-CN" sz="1200" b="1" dirty="0" smtClean="0"/>
              <a:t>LSN    LSN1000</a:t>
            </a:r>
            <a:r>
              <a:rPr lang="en-US" altLang="zh-CN" sz="1200" dirty="0" smtClean="0"/>
              <a:t> 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事务</a:t>
            </a:r>
            <a:r>
              <a:rPr lang="en-US" altLang="zh-CN" sz="1200" b="1" dirty="0" smtClean="0"/>
              <a:t>T1      LSN1100</a:t>
            </a:r>
            <a:r>
              <a:rPr lang="en-US" altLang="zh-CN" sz="1200" dirty="0" smtClean="0"/>
              <a:t>    </a:t>
            </a:r>
            <a:endParaRPr lang="en-US" altLang="zh-CN" sz="1200" dirty="0"/>
          </a:p>
          <a:p>
            <a:r>
              <a:rPr lang="zh-CN" altLang="en-US" sz="1200" b="1" dirty="0" smtClean="0"/>
              <a:t>事务</a:t>
            </a:r>
            <a:r>
              <a:rPr lang="en-US" altLang="zh-CN" sz="1200" b="1" dirty="0" smtClean="0"/>
              <a:t>T2      LSN1300</a:t>
            </a:r>
            <a:r>
              <a:rPr lang="en-US" altLang="zh-CN" sz="1200" dirty="0" smtClean="0"/>
              <a:t>    </a:t>
            </a:r>
            <a:endParaRPr lang="en-US" altLang="zh-CN" sz="1200" dirty="0"/>
          </a:p>
          <a:p>
            <a:r>
              <a:rPr lang="zh-CN" altLang="en-US" sz="1200" b="1" dirty="0" smtClean="0"/>
              <a:t>事务</a:t>
            </a:r>
            <a:r>
              <a:rPr lang="en-US" altLang="zh-CN" sz="1200" b="1" dirty="0" smtClean="0"/>
              <a:t>T3      LSN1600</a:t>
            </a:r>
            <a:r>
              <a:rPr lang="en-US" altLang="zh-CN" sz="1200" dirty="0" smtClean="0"/>
              <a:t>    </a:t>
            </a:r>
            <a:endParaRPr lang="en-US" altLang="zh-CN" sz="1200" dirty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5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8230" y="126079"/>
            <a:ext cx="1224136" cy="5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初始化恢复所需的环境</a:t>
            </a:r>
            <a:endParaRPr lang="zh-CN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3141284" y="30896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崩溃恢复的简化流程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230" y="996699"/>
            <a:ext cx="1224136" cy="5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从</a:t>
            </a:r>
            <a:r>
              <a:rPr lang="en-US" altLang="zh-CN" sz="800" dirty="0" smtClean="0"/>
              <a:t>redo log file</a:t>
            </a:r>
            <a:r>
              <a:rPr lang="zh-CN" altLang="en-US" sz="800" dirty="0" smtClean="0"/>
              <a:t>的</a:t>
            </a:r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检查点开始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解析</a:t>
            </a:r>
            <a:r>
              <a:rPr lang="en-US" altLang="zh-CN" sz="800" dirty="0" smtClean="0"/>
              <a:t>redo</a:t>
            </a:r>
            <a:endParaRPr lang="zh-CN" altLang="en-US" sz="800" dirty="0"/>
          </a:p>
        </p:txBody>
      </p:sp>
      <p:sp>
        <p:nvSpPr>
          <p:cNvPr id="5" name="矩形 4"/>
          <p:cNvSpPr/>
          <p:nvPr/>
        </p:nvSpPr>
        <p:spPr>
          <a:xfrm>
            <a:off x="384768" y="1860795"/>
            <a:ext cx="1664745" cy="5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按照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号顺序扫描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重做日志条目，找出条目中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页的编号</a:t>
            </a:r>
            <a:r>
              <a:rPr lang="en-US" altLang="zh-CN" sz="800" dirty="0" smtClean="0"/>
              <a:t>—</a:t>
            </a:r>
            <a:r>
              <a:rPr lang="zh-CN" altLang="en-US" sz="800" dirty="0" smtClean="0"/>
              <a:t>比如页编号记为</a:t>
            </a:r>
            <a:endParaRPr lang="en-US" altLang="zh-CN" sz="800" dirty="0" smtClean="0"/>
          </a:p>
          <a:p>
            <a:pPr algn="ctr"/>
            <a:r>
              <a:rPr lang="en-US" altLang="zh-CN" sz="800" b="1" dirty="0" smtClean="0">
                <a:solidFill>
                  <a:schemeClr val="tx1"/>
                </a:solidFill>
              </a:rPr>
              <a:t>LSN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X_</a:t>
            </a:r>
            <a:r>
              <a:rPr lang="en-US" altLang="zh-CN" sz="800" b="1" dirty="0" smtClean="0">
                <a:solidFill>
                  <a:schemeClr val="tx1"/>
                </a:solidFill>
              </a:rPr>
              <a:t>PG_01</a:t>
            </a:r>
            <a:endParaRPr lang="en-US" altLang="zh-CN" sz="800" b="1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536" y="2530368"/>
            <a:ext cx="1459514" cy="1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66921" y="3451698"/>
            <a:ext cx="1773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磁盘（</a:t>
            </a:r>
            <a:r>
              <a:rPr lang="en-US" altLang="zh-CN" sz="800" dirty="0" smtClean="0"/>
              <a:t>4</a:t>
            </a:r>
            <a:r>
              <a:rPr lang="zh-CN" altLang="en-US" sz="800" dirty="0" smtClean="0"/>
              <a:t>个块组成一个完整的</a:t>
            </a:r>
            <a:r>
              <a:rPr lang="en-US" altLang="zh-CN" sz="800" dirty="0" smtClean="0"/>
              <a:t>page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8" name="矩形 7"/>
          <p:cNvSpPr/>
          <p:nvPr/>
        </p:nvSpPr>
        <p:spPr>
          <a:xfrm>
            <a:off x="3784624" y="2632903"/>
            <a:ext cx="635796" cy="38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    </a:t>
            </a:r>
          </a:p>
          <a:p>
            <a:pPr algn="ctr"/>
            <a:r>
              <a:rPr lang="en-US" altLang="zh-CN" sz="800" dirty="0" smtClean="0"/>
              <a:t>page1</a:t>
            </a:r>
            <a:endParaRPr lang="zh-CN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131558" y="261767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4K</a:t>
            </a:r>
          </a:p>
        </p:txBody>
      </p:sp>
      <p:sp>
        <p:nvSpPr>
          <p:cNvPr id="10" name="矩形 9"/>
          <p:cNvSpPr/>
          <p:nvPr/>
        </p:nvSpPr>
        <p:spPr>
          <a:xfrm>
            <a:off x="3038645" y="2632903"/>
            <a:ext cx="635796" cy="38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</a:rPr>
              <a:t>LSN</a:t>
            </a:r>
            <a:r>
              <a:rPr lang="en-US" altLang="zh-CN" sz="800" dirty="0" smtClean="0"/>
              <a:t>     page1</a:t>
            </a:r>
            <a:endParaRPr lang="zh-CN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385579" y="261767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4K</a:t>
            </a:r>
          </a:p>
        </p:txBody>
      </p:sp>
      <p:sp>
        <p:nvSpPr>
          <p:cNvPr id="12" name="矩形 11"/>
          <p:cNvSpPr/>
          <p:nvPr/>
        </p:nvSpPr>
        <p:spPr>
          <a:xfrm>
            <a:off x="3779868" y="3053323"/>
            <a:ext cx="635796" cy="38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800" dirty="0" smtClean="0"/>
              <a:t>page1</a:t>
            </a:r>
            <a:endParaRPr lang="zh-CN" alt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6802" y="303809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4K</a:t>
            </a:r>
          </a:p>
        </p:txBody>
      </p:sp>
      <p:sp>
        <p:nvSpPr>
          <p:cNvPr id="14" name="矩形 13"/>
          <p:cNvSpPr/>
          <p:nvPr/>
        </p:nvSpPr>
        <p:spPr>
          <a:xfrm>
            <a:off x="3033889" y="3053323"/>
            <a:ext cx="635796" cy="38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page1</a:t>
            </a:r>
            <a:endParaRPr lang="zh-CN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80823" y="3038093"/>
            <a:ext cx="288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4K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7298" y="2632903"/>
            <a:ext cx="1381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到磁盘中找出</a:t>
            </a:r>
            <a:r>
              <a:rPr lang="zh-CN" altLang="en-US" sz="800" dirty="0" smtClean="0"/>
              <a:t>相同</a:t>
            </a:r>
            <a:endParaRPr lang="en-US" altLang="zh-CN" sz="800" dirty="0" smtClean="0"/>
          </a:p>
          <a:p>
            <a:r>
              <a:rPr lang="zh-CN" altLang="en-US" sz="800" dirty="0" smtClean="0"/>
              <a:t>编号</a:t>
            </a:r>
            <a:r>
              <a:rPr lang="zh-CN" altLang="en-US" sz="800" dirty="0"/>
              <a:t>的页并读</a:t>
            </a:r>
            <a:r>
              <a:rPr lang="zh-CN" altLang="en-US" sz="800" dirty="0" smtClean="0"/>
              <a:t>到</a:t>
            </a:r>
            <a:endParaRPr lang="en-US" altLang="zh-CN" sz="800" dirty="0" smtClean="0"/>
          </a:p>
          <a:p>
            <a:r>
              <a:rPr lang="zh-CN" altLang="en-US" sz="800" dirty="0" smtClean="0"/>
              <a:t>内存</a:t>
            </a:r>
            <a:r>
              <a:rPr lang="zh-CN" altLang="en-US" sz="800" dirty="0"/>
              <a:t>中记</a:t>
            </a:r>
            <a:r>
              <a:rPr lang="zh-CN" altLang="en-US" sz="800" dirty="0" smtClean="0"/>
              <a:t>为</a:t>
            </a:r>
            <a:r>
              <a:rPr lang="en-US" altLang="zh-CN" sz="800" b="1" dirty="0" smtClean="0"/>
              <a:t>LSN</a:t>
            </a:r>
            <a:r>
              <a:rPr lang="en-US" altLang="zh-CN" sz="800" b="1" dirty="0" smtClean="0">
                <a:solidFill>
                  <a:srgbClr val="00B0F0"/>
                </a:solidFill>
              </a:rPr>
              <a:t>Y_</a:t>
            </a:r>
            <a:r>
              <a:rPr lang="en-US" altLang="zh-CN" sz="800" b="1" dirty="0" smtClean="0"/>
              <a:t>PG_01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endParaRPr lang="en-US" altLang="zh-CN" sz="800" b="1" dirty="0">
              <a:solidFill>
                <a:srgbClr val="00B0F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852935" y="3321724"/>
            <a:ext cx="1085459" cy="1217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33761" y="2617702"/>
            <a:ext cx="823434" cy="600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</a:t>
            </a:r>
            <a:r>
              <a:rPr lang="en-US" altLang="zh-CN" sz="800" dirty="0" smtClean="0">
                <a:solidFill>
                  <a:schemeClr val="tx1"/>
                </a:solidFill>
              </a:rPr>
              <a:t>oubie write</a:t>
            </a:r>
          </a:p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共享表空间</a:t>
            </a:r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3694" y="406306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直接从重做条目中读取页的修改</a:t>
            </a:r>
            <a:endParaRPr lang="en-US" altLang="zh-CN" sz="800" dirty="0" smtClean="0"/>
          </a:p>
          <a:p>
            <a:r>
              <a:rPr lang="zh-CN" altLang="en-US" sz="800" dirty="0" smtClean="0"/>
              <a:t>数据对磁盘中的整个页覆盖式</a:t>
            </a:r>
            <a:endParaRPr lang="en-US" altLang="zh-CN" sz="8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24074" y="47504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首先去共享表空间</a:t>
            </a:r>
            <a:endParaRPr lang="en-US" altLang="zh-CN" sz="800" dirty="0" smtClean="0"/>
          </a:p>
          <a:p>
            <a:r>
              <a:rPr lang="zh-CN" altLang="en-US" sz="800" dirty="0" smtClean="0"/>
              <a:t>获取该页的副本</a:t>
            </a:r>
            <a:endParaRPr lang="en-US" altLang="zh-CN" sz="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722293" y="470899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3023" y="34685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②</a:t>
            </a:r>
          </a:p>
        </p:txBody>
      </p:sp>
      <p:sp>
        <p:nvSpPr>
          <p:cNvPr id="24" name="矩形 23"/>
          <p:cNvSpPr/>
          <p:nvPr/>
        </p:nvSpPr>
        <p:spPr>
          <a:xfrm>
            <a:off x="805424" y="3065582"/>
            <a:ext cx="82343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比较页的</a:t>
            </a:r>
            <a:r>
              <a:rPr lang="en-US" altLang="zh-CN" sz="800" dirty="0" smtClean="0">
                <a:solidFill>
                  <a:schemeClr val="tx1"/>
                </a:solidFill>
              </a:rPr>
              <a:t>LSN</a:t>
            </a:r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b="1" dirty="0">
                <a:solidFill>
                  <a:schemeClr val="tx1"/>
                </a:solidFill>
              </a:rPr>
              <a:t>LSN</a:t>
            </a:r>
            <a:r>
              <a:rPr lang="en-US" altLang="zh-CN" sz="800" b="1" dirty="0">
                <a:solidFill>
                  <a:srgbClr val="FF0000"/>
                </a:solidFill>
              </a:rPr>
              <a:t>X_</a:t>
            </a:r>
            <a:r>
              <a:rPr lang="en-US" altLang="zh-CN" sz="800" b="1" dirty="0">
                <a:solidFill>
                  <a:schemeClr val="tx1"/>
                </a:solidFill>
              </a:rPr>
              <a:t>PG_01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800" b="1" dirty="0" smtClean="0">
                <a:solidFill>
                  <a:schemeClr val="tx1"/>
                </a:solidFill>
              </a:rPr>
              <a:t>LSN</a:t>
            </a:r>
            <a:r>
              <a:rPr lang="en-US" altLang="zh-CN" sz="800" b="1" dirty="0" smtClean="0">
                <a:solidFill>
                  <a:srgbClr val="00B0F0"/>
                </a:solidFill>
              </a:rPr>
              <a:t>Y_</a:t>
            </a:r>
            <a:r>
              <a:rPr lang="en-US" altLang="zh-CN" sz="800" b="1" dirty="0" smtClean="0">
                <a:solidFill>
                  <a:schemeClr val="tx1"/>
                </a:solidFill>
              </a:rPr>
              <a:t>PG_01</a:t>
            </a:r>
            <a:endParaRPr lang="en-US" altLang="zh-CN" sz="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8071" y="293657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再利用页的副本</a:t>
            </a:r>
            <a:endParaRPr lang="en-US" altLang="zh-CN" sz="800" dirty="0" smtClean="0"/>
          </a:p>
          <a:p>
            <a:r>
              <a:rPr lang="zh-CN" altLang="en-US" sz="800" dirty="0" smtClean="0"/>
              <a:t>直接替换掉磁盘</a:t>
            </a:r>
            <a:endParaRPr lang="en-US" altLang="zh-CN" sz="800" dirty="0" smtClean="0"/>
          </a:p>
          <a:p>
            <a:r>
              <a:rPr lang="zh-CN" altLang="en-US" sz="800" dirty="0" smtClean="0"/>
              <a:t>中的这个页</a:t>
            </a:r>
            <a:endParaRPr lang="en-US" altLang="zh-CN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327257" y="36974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③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35199" y="407807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最后从重做条目中</a:t>
            </a:r>
            <a:endParaRPr lang="en-US" altLang="zh-CN" sz="800" dirty="0" smtClean="0"/>
          </a:p>
          <a:p>
            <a:r>
              <a:rPr lang="zh-CN" altLang="en-US" sz="800" dirty="0" smtClean="0"/>
              <a:t>读取该页的修改</a:t>
            </a:r>
            <a:endParaRPr lang="en-US" altLang="zh-CN" sz="800" dirty="0" smtClean="0"/>
          </a:p>
          <a:p>
            <a:r>
              <a:rPr lang="zh-CN" altLang="en-US" sz="800" dirty="0" smtClean="0"/>
              <a:t>数据对磁盘中的整</a:t>
            </a:r>
            <a:endParaRPr lang="en-US" altLang="zh-CN" sz="800" dirty="0" smtClean="0"/>
          </a:p>
          <a:p>
            <a:r>
              <a:rPr lang="zh-CN" altLang="en-US" sz="800" dirty="0" smtClean="0"/>
              <a:t>个页覆盖式写入</a:t>
            </a:r>
            <a:endParaRPr lang="en-US" altLang="zh-CN" sz="800" b="1" dirty="0" smtClean="0"/>
          </a:p>
        </p:txBody>
      </p:sp>
      <p:cxnSp>
        <p:nvCxnSpPr>
          <p:cNvPr id="37" name="直接连接符 36"/>
          <p:cNvCxnSpPr>
            <a:endCxn id="24" idx="2"/>
          </p:cNvCxnSpPr>
          <p:nvPr/>
        </p:nvCxnSpPr>
        <p:spPr>
          <a:xfrm flipV="1">
            <a:off x="1217141" y="3497630"/>
            <a:ext cx="0" cy="118748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下箭头 38"/>
          <p:cNvSpPr/>
          <p:nvPr/>
        </p:nvSpPr>
        <p:spPr>
          <a:xfrm>
            <a:off x="1110757" y="1644318"/>
            <a:ext cx="156294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1082151" y="780675"/>
            <a:ext cx="156294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1110757" y="2544581"/>
            <a:ext cx="184530" cy="356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347971" y="1711260"/>
            <a:ext cx="1263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开始下一个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号的检查</a:t>
            </a:r>
            <a:endParaRPr lang="en-US" altLang="zh-CN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3433368" y="1726539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（崩溃恢复的时候按照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的编号进行恢复）</a:t>
            </a:r>
            <a:endParaRPr lang="en-US" altLang="zh-CN" sz="8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3395912" y="5235757"/>
            <a:ext cx="2175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mysql</a:t>
            </a:r>
            <a:r>
              <a:rPr lang="zh-CN" altLang="en-US" sz="800" dirty="0" smtClean="0"/>
              <a:t>怎么去判断一个数据页是否完整？？？</a:t>
            </a:r>
            <a:endParaRPr lang="en-US" altLang="zh-CN" sz="800" dirty="0" smtClean="0"/>
          </a:p>
        </p:txBody>
      </p:sp>
      <p:sp>
        <p:nvSpPr>
          <p:cNvPr id="62" name="矩形 61"/>
          <p:cNvSpPr/>
          <p:nvPr/>
        </p:nvSpPr>
        <p:spPr>
          <a:xfrm>
            <a:off x="6290935" y="34348"/>
            <a:ext cx="1417718" cy="1800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6689500" y="87484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File Header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89500" y="300320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Page </a:t>
            </a:r>
            <a:r>
              <a:rPr lang="en-US" altLang="zh-CN" sz="800" dirty="0" smtClean="0"/>
              <a:t>Header</a:t>
            </a:r>
            <a:endParaRPr lang="en-US" altLang="zh-CN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6260016" y="500422"/>
            <a:ext cx="1452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Infimum + Supremum Records</a:t>
            </a:r>
            <a:endParaRPr lang="en-US" altLang="zh-CN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51829" y="71586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User Records</a:t>
            </a:r>
            <a:endParaRPr lang="en-US" altLang="zh-CN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81437" y="114906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Free Space</a:t>
            </a:r>
            <a:endParaRPr lang="en-US" altLang="zh-CN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643887" y="1403660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Page Directory</a:t>
            </a:r>
            <a:endParaRPr lang="en-US" altLang="zh-CN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6663826" y="1619104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File Tailer</a:t>
            </a:r>
            <a:endParaRPr lang="en-US" altLang="zh-CN" sz="800" dirty="0"/>
          </a:p>
        </p:txBody>
      </p:sp>
      <p:cxnSp>
        <p:nvCxnSpPr>
          <p:cNvPr id="70" name="直接连接符 69"/>
          <p:cNvCxnSpPr/>
          <p:nvPr/>
        </p:nvCxnSpPr>
        <p:spPr>
          <a:xfrm>
            <a:off x="6290935" y="302928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290935" y="496772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286930" y="707940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286930" y="1149062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295756" y="1403264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288931" y="1619104"/>
            <a:ext cx="142172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824803" y="8748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数据</a:t>
            </a:r>
            <a:r>
              <a:rPr lang="zh-CN" altLang="en-US" sz="800" dirty="0" smtClean="0"/>
              <a:t>页的格式</a:t>
            </a:r>
            <a:endParaRPr lang="en-US" altLang="zh-CN" sz="8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772566" y="40804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File </a:t>
            </a:r>
            <a:r>
              <a:rPr lang="en-US" altLang="zh-CN" sz="800" dirty="0" smtClean="0"/>
              <a:t>Header</a:t>
            </a:r>
            <a:r>
              <a:rPr lang="zh-CN" altLang="en-US" sz="800" dirty="0" smtClean="0"/>
              <a:t>中的</a:t>
            </a:r>
            <a:endParaRPr lang="en-US" altLang="zh-CN" sz="800" dirty="0" smtClean="0"/>
          </a:p>
          <a:p>
            <a:r>
              <a:rPr lang="en-US" altLang="zh-CN" sz="800" dirty="0" smtClean="0"/>
              <a:t>FIL_PAGE_LSN</a:t>
            </a:r>
          </a:p>
          <a:p>
            <a:r>
              <a:rPr lang="zh-CN" altLang="en-US" sz="800" dirty="0" smtClean="0"/>
              <a:t>记录着</a:t>
            </a:r>
            <a:r>
              <a:rPr lang="en-US" altLang="zh-CN" sz="800" dirty="0" smtClean="0"/>
              <a:t>LSN </a:t>
            </a:r>
            <a:r>
              <a:rPr lang="zh-CN" altLang="en-US" sz="800" dirty="0" smtClean="0"/>
              <a:t>编号</a:t>
            </a:r>
            <a:endParaRPr lang="en-US" altLang="zh-CN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373283" y="1455987"/>
            <a:ext cx="21739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</a:t>
            </a:r>
            <a:r>
              <a:rPr lang="en-US" altLang="zh-CN" sz="800" dirty="0" smtClean="0"/>
              <a:t>edo</a:t>
            </a:r>
            <a:r>
              <a:rPr lang="zh-CN" altLang="en-US" sz="800" dirty="0" smtClean="0"/>
              <a:t>恢复的页也就是</a:t>
            </a:r>
            <a:r>
              <a:rPr lang="zh-CN" altLang="en-US" sz="800" dirty="0"/>
              <a:t>找出</a:t>
            </a:r>
            <a:r>
              <a:rPr lang="en-US" altLang="zh-CN" sz="800" dirty="0" smtClean="0"/>
              <a:t>checkpoint</a:t>
            </a:r>
            <a:r>
              <a:rPr lang="zh-CN" altLang="en-US" sz="800" dirty="0" smtClean="0"/>
              <a:t>点之后的</a:t>
            </a:r>
            <a:endParaRPr lang="en-US" altLang="zh-CN" sz="800" dirty="0" smtClean="0"/>
          </a:p>
        </p:txBody>
      </p:sp>
      <p:sp>
        <p:nvSpPr>
          <p:cNvPr id="87" name="矩形 86"/>
          <p:cNvSpPr/>
          <p:nvPr/>
        </p:nvSpPr>
        <p:spPr>
          <a:xfrm>
            <a:off x="1001832" y="3814371"/>
            <a:ext cx="162945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 smtClean="0"/>
              <a:t>LSN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X_</a:t>
            </a:r>
            <a:r>
              <a:rPr lang="en-US" altLang="zh-CN" sz="800" b="1" dirty="0" smtClean="0"/>
              <a:t>PG_01</a:t>
            </a:r>
            <a:r>
              <a:rPr lang="en-US" altLang="zh-CN" sz="800" b="1" dirty="0">
                <a:solidFill>
                  <a:srgbClr val="FF0000"/>
                </a:solidFill>
              </a:rPr>
              <a:t>&gt;</a:t>
            </a:r>
            <a:r>
              <a:rPr lang="en-US" altLang="zh-CN" sz="800" b="1" dirty="0" smtClean="0"/>
              <a:t>LSN</a:t>
            </a:r>
            <a:r>
              <a:rPr lang="en-US" altLang="zh-CN" sz="800" b="1" dirty="0" smtClean="0">
                <a:solidFill>
                  <a:srgbClr val="00B0F0"/>
                </a:solidFill>
              </a:rPr>
              <a:t>Y_</a:t>
            </a:r>
            <a:r>
              <a:rPr lang="en-US" altLang="zh-CN" sz="800" b="1" dirty="0" smtClean="0"/>
              <a:t>PG_01</a:t>
            </a:r>
            <a:endParaRPr lang="en-US" altLang="zh-CN" sz="800" b="1" dirty="0"/>
          </a:p>
        </p:txBody>
      </p:sp>
      <p:cxnSp>
        <p:nvCxnSpPr>
          <p:cNvPr id="89" name="直接连接符 88"/>
          <p:cNvCxnSpPr/>
          <p:nvPr/>
        </p:nvCxnSpPr>
        <p:spPr>
          <a:xfrm>
            <a:off x="1217141" y="4091370"/>
            <a:ext cx="2505152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" idx="2"/>
          </p:cNvCxnSpPr>
          <p:nvPr/>
        </p:nvCxnSpPr>
        <p:spPr>
          <a:xfrm>
            <a:off x="3722293" y="3677017"/>
            <a:ext cx="0" cy="414353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02741" y="4704316"/>
            <a:ext cx="15075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 smtClean="0"/>
              <a:t>LSN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X_</a:t>
            </a:r>
            <a:r>
              <a:rPr lang="en-US" altLang="zh-CN" sz="800" b="1" dirty="0" smtClean="0"/>
              <a:t>PG_01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&lt;</a:t>
            </a:r>
            <a:r>
              <a:rPr lang="en-US" altLang="zh-CN" sz="800" b="1" dirty="0" smtClean="0"/>
              <a:t>LSN</a:t>
            </a:r>
            <a:r>
              <a:rPr lang="en-US" altLang="zh-CN" sz="800" b="1" dirty="0" smtClean="0">
                <a:solidFill>
                  <a:srgbClr val="00B0F0"/>
                </a:solidFill>
              </a:rPr>
              <a:t>Y_</a:t>
            </a:r>
            <a:r>
              <a:rPr lang="en-US" altLang="zh-CN" sz="800" b="1" dirty="0" smtClean="0"/>
              <a:t>PG_01</a:t>
            </a:r>
            <a:endParaRPr lang="en-US" altLang="zh-CN" sz="800" b="1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1203022" y="4685110"/>
            <a:ext cx="1007262" cy="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210284" y="4457704"/>
            <a:ext cx="656637" cy="46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磁盘中的页是否完整</a:t>
            </a:r>
            <a:endParaRPr lang="en-US" altLang="zh-CN" sz="800" dirty="0" smtClean="0">
              <a:solidFill>
                <a:schemeClr val="tx1"/>
              </a:solidFill>
            </a:endParaRPr>
          </a:p>
        </p:txBody>
      </p:sp>
      <p:cxnSp>
        <p:nvCxnSpPr>
          <p:cNvPr id="103" name="直接连接符 102"/>
          <p:cNvCxnSpPr>
            <a:stCxn id="5" idx="1"/>
          </p:cNvCxnSpPr>
          <p:nvPr/>
        </p:nvCxnSpPr>
        <p:spPr>
          <a:xfrm flipH="1" flipV="1">
            <a:off x="107504" y="2145156"/>
            <a:ext cx="277264" cy="1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07504" y="2145156"/>
            <a:ext cx="0" cy="3059824"/>
          </a:xfrm>
          <a:prstGeom prst="line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07504" y="5170655"/>
            <a:ext cx="2431099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7" idx="2"/>
          </p:cNvCxnSpPr>
          <p:nvPr/>
        </p:nvCxnSpPr>
        <p:spPr>
          <a:xfrm>
            <a:off x="2538603" y="4924101"/>
            <a:ext cx="0" cy="2465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7470" y="520498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00B050"/>
                </a:solidFill>
              </a:rPr>
              <a:t>Y</a:t>
            </a:r>
            <a:endParaRPr lang="en-US" altLang="zh-CN" sz="1200" dirty="0" smtClean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6925" y="5196948"/>
            <a:ext cx="1263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开始下一个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号的检查</a:t>
            </a:r>
            <a:endParaRPr lang="en-US" altLang="zh-CN" sz="800" dirty="0" smtClean="0"/>
          </a:p>
        </p:txBody>
      </p:sp>
      <p:sp>
        <p:nvSpPr>
          <p:cNvPr id="178" name="矩形 177"/>
          <p:cNvSpPr/>
          <p:nvPr/>
        </p:nvSpPr>
        <p:spPr>
          <a:xfrm>
            <a:off x="7087489" y="2713767"/>
            <a:ext cx="11965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文件系统</a:t>
            </a:r>
            <a:endParaRPr lang="en-US" altLang="zh-CN" sz="800" dirty="0" smtClean="0"/>
          </a:p>
          <a:p>
            <a:pPr algn="ctr"/>
            <a:r>
              <a:rPr lang="zh-CN" altLang="en-US" sz="800" dirty="0" smtClean="0"/>
              <a:t>（假设单个块</a:t>
            </a:r>
            <a:r>
              <a:rPr lang="en-US" altLang="zh-CN" sz="800" dirty="0" smtClean="0"/>
              <a:t>4k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9" name="矩形 178"/>
          <p:cNvSpPr/>
          <p:nvPr/>
        </p:nvSpPr>
        <p:spPr>
          <a:xfrm>
            <a:off x="6974759" y="4152257"/>
            <a:ext cx="1417718" cy="44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磁盘（假设是</a:t>
            </a:r>
            <a:r>
              <a:rPr lang="en-US" altLang="zh-CN" sz="800" dirty="0" smtClean="0"/>
              <a:t>SSD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0" name="下箭头 179"/>
          <p:cNvSpPr/>
          <p:nvPr/>
        </p:nvSpPr>
        <p:spPr>
          <a:xfrm>
            <a:off x="7609975" y="3217823"/>
            <a:ext cx="15156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363463" y="2101873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页</a:t>
            </a:r>
            <a:r>
              <a:rPr lang="en-US" altLang="zh-CN" sz="800" dirty="0" smtClean="0"/>
              <a:t>16K</a:t>
            </a:r>
            <a:endParaRPr lang="zh-CN" altLang="en-US" sz="800" dirty="0"/>
          </a:p>
        </p:txBody>
      </p:sp>
      <p:sp>
        <p:nvSpPr>
          <p:cNvPr id="182" name="下箭头 181"/>
          <p:cNvSpPr/>
          <p:nvPr/>
        </p:nvSpPr>
        <p:spPr>
          <a:xfrm>
            <a:off x="7606841" y="2436569"/>
            <a:ext cx="15156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6511425" y="349093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4K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sp>
        <p:nvSpPr>
          <p:cNvPr id="184" name="矩形 183"/>
          <p:cNvSpPr/>
          <p:nvPr/>
        </p:nvSpPr>
        <p:spPr>
          <a:xfrm>
            <a:off x="7165644" y="349093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4K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sp>
        <p:nvSpPr>
          <p:cNvPr id="185" name="矩形 184"/>
          <p:cNvSpPr/>
          <p:nvPr/>
        </p:nvSpPr>
        <p:spPr>
          <a:xfrm>
            <a:off x="7816413" y="349093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4K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sp>
        <p:nvSpPr>
          <p:cNvPr id="186" name="矩形 185"/>
          <p:cNvSpPr/>
          <p:nvPr/>
        </p:nvSpPr>
        <p:spPr>
          <a:xfrm>
            <a:off x="8515591" y="3490938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4K</a:t>
            </a:r>
            <a:r>
              <a:rPr lang="zh-CN" altLang="en-US" sz="800" dirty="0" smtClean="0"/>
              <a:t>页</a:t>
            </a:r>
            <a:endParaRPr lang="zh-CN" altLang="en-US" sz="800" dirty="0"/>
          </a:p>
        </p:txBody>
      </p:sp>
      <p:cxnSp>
        <p:nvCxnSpPr>
          <p:cNvPr id="187" name="直接箭头连接符 186"/>
          <p:cNvCxnSpPr>
            <a:stCxn id="183" idx="2"/>
          </p:cNvCxnSpPr>
          <p:nvPr/>
        </p:nvCxnSpPr>
        <p:spPr>
          <a:xfrm>
            <a:off x="6799457" y="3778970"/>
            <a:ext cx="366187" cy="302949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84" idx="2"/>
          </p:cNvCxnSpPr>
          <p:nvPr/>
        </p:nvCxnSpPr>
        <p:spPr>
          <a:xfrm>
            <a:off x="7453676" y="3778970"/>
            <a:ext cx="0" cy="302949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185" idx="2"/>
          </p:cNvCxnSpPr>
          <p:nvPr/>
        </p:nvCxnSpPr>
        <p:spPr>
          <a:xfrm flipH="1">
            <a:off x="7939527" y="3778970"/>
            <a:ext cx="164918" cy="302949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86" idx="2"/>
          </p:cNvCxnSpPr>
          <p:nvPr/>
        </p:nvCxnSpPr>
        <p:spPr>
          <a:xfrm flipH="1">
            <a:off x="8284027" y="3778970"/>
            <a:ext cx="519596" cy="302949"/>
          </a:xfrm>
          <a:prstGeom prst="straightConnector1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968032" y="4751477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SSD</a:t>
            </a:r>
            <a:r>
              <a:rPr lang="zh-CN" altLang="en-US" sz="800" dirty="0" smtClean="0"/>
              <a:t>最小写入单位是页</a:t>
            </a:r>
            <a:endParaRPr lang="en-US" altLang="zh-CN" sz="800" dirty="0" smtClean="0"/>
          </a:p>
          <a:p>
            <a:r>
              <a:rPr lang="zh-CN" altLang="en-US" sz="800" dirty="0" smtClean="0"/>
              <a:t>通常都是</a:t>
            </a:r>
            <a:r>
              <a:rPr lang="en-US" altLang="zh-CN" sz="800" dirty="0" smtClean="0"/>
              <a:t>4k</a:t>
            </a:r>
            <a:r>
              <a:rPr lang="zh-CN" altLang="en-US" sz="800" dirty="0" smtClean="0"/>
              <a:t>或</a:t>
            </a:r>
            <a:r>
              <a:rPr lang="en-US" altLang="zh-CN" sz="800" dirty="0" smtClean="0"/>
              <a:t>8k</a:t>
            </a:r>
            <a:r>
              <a:rPr lang="zh-CN" altLang="en-US" sz="800" dirty="0" smtClean="0"/>
              <a:t>，这里假设是</a:t>
            </a:r>
            <a:r>
              <a:rPr lang="en-US" altLang="zh-CN" sz="800" dirty="0" smtClean="0"/>
              <a:t>4k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066771" y="193259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单个数据页</a:t>
            </a:r>
            <a:endParaRPr lang="en-US" altLang="zh-CN" sz="800" dirty="0" smtClean="0"/>
          </a:p>
          <a:p>
            <a:r>
              <a:rPr lang="zh-CN" altLang="en-US" sz="800" dirty="0" smtClean="0"/>
              <a:t>的写入</a:t>
            </a:r>
            <a:endParaRPr lang="zh-CN" altLang="en-US" sz="800" dirty="0"/>
          </a:p>
        </p:txBody>
      </p:sp>
      <p:cxnSp>
        <p:nvCxnSpPr>
          <p:cNvPr id="198" name="直接连接符 197"/>
          <p:cNvCxnSpPr>
            <a:stCxn id="97" idx="3"/>
          </p:cNvCxnSpPr>
          <p:nvPr/>
        </p:nvCxnSpPr>
        <p:spPr>
          <a:xfrm>
            <a:off x="2866921" y="4690903"/>
            <a:ext cx="3393095" cy="13413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V="1">
            <a:off x="6260016" y="3217678"/>
            <a:ext cx="0" cy="1486638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 flipH="1">
            <a:off x="4452050" y="3451698"/>
            <a:ext cx="1168135" cy="0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V="1">
            <a:off x="5620185" y="3217678"/>
            <a:ext cx="0" cy="23402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3722293" y="4081919"/>
            <a:ext cx="993723" cy="9451"/>
          </a:xfrm>
          <a:prstGeom prst="line">
            <a:avLst/>
          </a:prstGeom>
          <a:ln w="127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/>
          <p:nvPr/>
        </p:nvCxnSpPr>
        <p:spPr>
          <a:xfrm flipV="1">
            <a:off x="4716016" y="3437635"/>
            <a:ext cx="0" cy="649009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endCxn id="6" idx="2"/>
          </p:cNvCxnSpPr>
          <p:nvPr/>
        </p:nvCxnSpPr>
        <p:spPr>
          <a:xfrm flipH="1" flipV="1">
            <a:off x="3722293" y="3677017"/>
            <a:ext cx="993723" cy="404902"/>
          </a:xfrm>
          <a:prstGeom prst="line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24" y="1268759"/>
            <a:ext cx="57054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1938" y="3595081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sequence number   </a:t>
            </a:r>
            <a:r>
              <a:rPr lang="zh-CN" altLang="en-US" dirty="0" smtClean="0"/>
              <a:t>记录在</a:t>
            </a:r>
            <a:r>
              <a:rPr lang="en-US" altLang="zh-CN" dirty="0" smtClean="0"/>
              <a:t>log buffer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3817" y="4365213"/>
            <a:ext cx="635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pages</a:t>
            </a:r>
            <a:r>
              <a:rPr lang="en-US" altLang="zh-CN" dirty="0" smtClean="0"/>
              <a:t> flushed up to </a:t>
            </a:r>
            <a:r>
              <a:rPr lang="zh-CN" altLang="en-US" dirty="0" smtClean="0"/>
              <a:t>已经刷新到磁盘上的页中记录的最新的</a:t>
            </a:r>
            <a:r>
              <a:rPr lang="en-US" altLang="zh-CN" dirty="0" smtClean="0"/>
              <a:t>LSN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1938" y="3964413"/>
            <a:ext cx="533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 flushed up to   </a:t>
            </a:r>
            <a:r>
              <a:rPr lang="zh-CN" altLang="en-US" dirty="0" smtClean="0"/>
              <a:t>已经写入到</a:t>
            </a:r>
            <a:r>
              <a:rPr lang="en-US" altLang="zh-CN" dirty="0" smtClean="0"/>
              <a:t>redo log file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LSN</a:t>
            </a:r>
            <a:r>
              <a:rPr lang="zh-CN" altLang="en-US" dirty="0" smtClean="0"/>
              <a:t>编号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1175" y="4777760"/>
            <a:ext cx="617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 checkpoint at 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redo file</a:t>
            </a:r>
            <a:r>
              <a:rPr lang="zh-CN" altLang="en-US" dirty="0" smtClean="0"/>
              <a:t>中记录的最近一次检查点时的</a:t>
            </a:r>
            <a:r>
              <a:rPr lang="en-US" altLang="zh-CN" dirty="0" smtClean="0"/>
              <a:t>LSN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3727" y="3214062"/>
            <a:ext cx="343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ysql</a:t>
            </a:r>
            <a:r>
              <a:rPr lang="en-US" altLang="zh-CN" dirty="0" smtClean="0"/>
              <a:t>&gt;Show engine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status;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6445" y="192414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生产环境重做日志</a:t>
            </a:r>
            <a:r>
              <a:rPr lang="en-US" altLang="zh-CN" b="1" dirty="0" smtClean="0"/>
              <a:t>LSN</a:t>
            </a:r>
            <a:r>
              <a:rPr lang="zh-CN" altLang="en-US" b="1" dirty="0" smtClean="0"/>
              <a:t>信息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49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8662" y="980728"/>
            <a:ext cx="7501460" cy="4592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816" y="57332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客户端查询请求在数据库内的流程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24662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MySQL 45</a:t>
            </a:r>
            <a:r>
              <a:rPr lang="zh-CN" altLang="en-US" dirty="0" smtClean="0"/>
              <a:t>讲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极客时间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9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645910" cy="289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3950976"/>
            <a:ext cx="6432550" cy="2009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3588" y="219998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摘自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技术内幕一书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innodb原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8" y="692696"/>
            <a:ext cx="7784973" cy="57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8906" y="155331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percona</a:t>
            </a:r>
            <a:r>
              <a:rPr lang="zh-CN" altLang="en-US" dirty="0" smtClean="0"/>
              <a:t>官方提供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0"/>
            <a:ext cx="2448272" cy="360040"/>
          </a:xfrm>
        </p:spPr>
        <p:txBody>
          <a:bodyPr>
            <a:noAutofit/>
          </a:bodyPr>
          <a:lstStyle/>
          <a:p>
            <a:r>
              <a:rPr lang="zh-CN" altLang="en-US" sz="1400" b="1" dirty="0" smtClean="0"/>
              <a:t>数据库相关的文件介绍</a:t>
            </a:r>
            <a:endParaRPr lang="zh-CN" altLang="en-US" sz="1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353"/>
              </p:ext>
            </p:extLst>
          </p:nvPr>
        </p:nvGraphicFramePr>
        <p:xfrm>
          <a:off x="1115616" y="404664"/>
          <a:ext cx="7128792" cy="5374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645"/>
                <a:gridCol w="93697"/>
                <a:gridCol w="695724"/>
                <a:gridCol w="1444075"/>
                <a:gridCol w="93697"/>
                <a:gridCol w="1444075"/>
                <a:gridCol w="1709879"/>
              </a:tblGrid>
              <a:tr h="115665"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文件类型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文件名及其在路径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作用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246366">
                <a:tc rowSpan="4"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参数文件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实例启动方式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数据库实例启动必备的配置文件</a:t>
                      </a:r>
                      <a:endParaRPr lang="zh-CN" sz="1000" kern="100" dirty="0">
                        <a:effectLst/>
                      </a:endParaRPr>
                    </a:p>
                    <a:p>
                      <a:r>
                        <a:rPr lang="zh-CN" altLang="en-US" sz="700" dirty="0" smtClean="0"/>
                        <a:t>它告诉</a:t>
                      </a:r>
                      <a:r>
                        <a:rPr lang="en-US" altLang="zh-CN" sz="700" dirty="0" smtClean="0"/>
                        <a:t>MySQL</a:t>
                      </a:r>
                      <a:r>
                        <a:rPr lang="zh-CN" altLang="en-US" sz="700" dirty="0" smtClean="0"/>
                        <a:t>在哪里可以找到数据库文件从而可以启动一个实例。并且实例在启动阶段需要指定哪些必备的参数。</a:t>
                      </a:r>
                      <a:endParaRPr lang="en-US" altLang="zh-CN" sz="7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 smtClean="0">
                          <a:effectLst/>
                        </a:rPr>
                        <a:t>参数</a:t>
                      </a:r>
                      <a:r>
                        <a:rPr lang="zh-CN" altLang="en-US" sz="700" kern="100" dirty="0" smtClean="0">
                          <a:effectLst/>
                        </a:rPr>
                        <a:t>包括</a:t>
                      </a:r>
                      <a:r>
                        <a:rPr lang="zh-CN" sz="700" kern="100" dirty="0" smtClean="0">
                          <a:effectLst/>
                        </a:rPr>
                        <a:t>：</a:t>
                      </a:r>
                      <a:r>
                        <a:rPr lang="zh-CN" sz="700" kern="100" dirty="0">
                          <a:effectLst/>
                        </a:rPr>
                        <a:t>比如内存分配参数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各类日志的文件名、存储路径</a:t>
                      </a:r>
                      <a:r>
                        <a:rPr lang="zh-CN" sz="700" kern="100" dirty="0" smtClean="0">
                          <a:effectLst/>
                        </a:rPr>
                        <a:t>等等</a:t>
                      </a:r>
                      <a:endParaRPr lang="en-US" altLang="zh-CN" sz="7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参数文件中定义的许多参数可以在数据库中直接用</a:t>
                      </a:r>
                      <a:r>
                        <a:rPr lang="en-US" altLang="zh-CN" sz="7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SET</a:t>
                      </a:r>
                      <a:r>
                        <a:rPr lang="zh-CN" altLang="en-US" sz="7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命令修改。</a:t>
                      </a:r>
                      <a:endParaRPr lang="en-US" altLang="zh-CN" sz="7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当然有些参数只能在数据库停止时，</a:t>
                      </a:r>
                      <a:endParaRPr lang="en-US" altLang="zh-CN" sz="700" kern="100" dirty="0" smtClean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将其写入到配置文件后，启动实例时才会生效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115665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指定配置文件启动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Service</a:t>
                      </a:r>
                      <a:r>
                        <a:rPr lang="zh-CN" sz="700" kern="100">
                          <a:effectLst/>
                        </a:rPr>
                        <a:t>服务启动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5665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ps -ef|grep  my.cnf|grep -v grep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rowSpan="2"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effectLst/>
                        </a:rPr>
                        <a:t>MySQL</a:t>
                      </a:r>
                      <a:r>
                        <a:rPr lang="zh-CN" sz="700" kern="100" dirty="0" smtClean="0">
                          <a:effectLst/>
                        </a:rPr>
                        <a:t>按</a:t>
                      </a:r>
                      <a:r>
                        <a:rPr lang="zh-CN" sz="700" kern="100" dirty="0">
                          <a:effectLst/>
                        </a:rPr>
                        <a:t>约定</a:t>
                      </a:r>
                      <a:r>
                        <a:rPr lang="zh-CN" sz="700" kern="100" dirty="0" smtClean="0">
                          <a:effectLst/>
                        </a:rPr>
                        <a:t>的</a:t>
                      </a:r>
                      <a:r>
                        <a:rPr lang="zh-CN" altLang="en-US" sz="700" kern="100" dirty="0" smtClean="0">
                          <a:effectLst/>
                        </a:rPr>
                        <a:t>规则</a:t>
                      </a:r>
                      <a:r>
                        <a:rPr lang="zh-CN" sz="700" kern="100" dirty="0" smtClean="0">
                          <a:effectLst/>
                        </a:rPr>
                        <a:t>逐级</a:t>
                      </a:r>
                      <a:r>
                        <a:rPr lang="zh-CN" altLang="en-US" sz="700" kern="100" dirty="0" smtClean="0">
                          <a:effectLst/>
                        </a:rPr>
                        <a:t>目录</a:t>
                      </a:r>
                      <a:endParaRPr lang="en-US" altLang="zh-CN" sz="7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 smtClean="0">
                          <a:effectLst/>
                        </a:rPr>
                        <a:t>寻找</a:t>
                      </a:r>
                      <a:r>
                        <a:rPr lang="en-US" sz="7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my.cnf</a:t>
                      </a:r>
                      <a:r>
                        <a:rPr lang="zh-CN" sz="7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7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一旦</a:t>
                      </a:r>
                      <a:r>
                        <a:rPr lang="zh-CN" sz="7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找到</a:t>
                      </a:r>
                      <a:r>
                        <a:rPr lang="en-US" sz="700" kern="100" dirty="0" err="1" smtClean="0">
                          <a:effectLst/>
                        </a:rPr>
                        <a:t>my.cnf</a:t>
                      </a:r>
                      <a:endParaRPr lang="en-US" sz="7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 smtClean="0">
                          <a:effectLst/>
                        </a:rPr>
                        <a:t>立即</a:t>
                      </a:r>
                      <a:r>
                        <a:rPr lang="zh-CN" sz="700" kern="100" dirty="0">
                          <a:effectLst/>
                        </a:rPr>
                        <a:t>尝试启动实例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逐级遍历</a:t>
                      </a:r>
                      <a:r>
                        <a:rPr lang="zh-CN" sz="700" kern="100" dirty="0" smtClean="0">
                          <a:effectLst/>
                        </a:rPr>
                        <a:t>的</a:t>
                      </a:r>
                      <a:r>
                        <a:rPr lang="zh-CN" altLang="en-US" sz="700" kern="100" dirty="0" smtClean="0">
                          <a:effectLst/>
                        </a:rPr>
                        <a:t>目录</a:t>
                      </a:r>
                      <a:r>
                        <a:rPr lang="zh-CN" sz="700" kern="100" dirty="0" smtClean="0">
                          <a:effectLst/>
                        </a:rPr>
                        <a:t>顺序</a:t>
                      </a:r>
                      <a:r>
                        <a:rPr lang="zh-CN" sz="700" kern="100" dirty="0">
                          <a:effectLst/>
                        </a:rPr>
                        <a:t>如下：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etc</a:t>
                      </a: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my.cnf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etc</a:t>
                      </a: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mysql</a:t>
                      </a: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my.cnf</a:t>
                      </a:r>
                      <a:r>
                        <a:rPr lang="en-US" sz="700" kern="100" dirty="0">
                          <a:effectLst/>
                        </a:rPr>
                        <a:t>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usr</a:t>
                      </a:r>
                      <a:r>
                        <a:rPr lang="en-US" sz="700" kern="100" dirty="0">
                          <a:effectLst/>
                        </a:rPr>
                        <a:t>/local/</a:t>
                      </a:r>
                      <a:r>
                        <a:rPr lang="en-US" sz="700" kern="100" dirty="0" err="1">
                          <a:effectLst/>
                        </a:rPr>
                        <a:t>mysql</a:t>
                      </a: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etc</a:t>
                      </a:r>
                      <a:r>
                        <a:rPr lang="en-US" sz="700" kern="100" dirty="0">
                          <a:effectLst/>
                        </a:rPr>
                        <a:t>/</a:t>
                      </a:r>
                      <a:r>
                        <a:rPr lang="en-US" sz="700" kern="100" dirty="0" err="1">
                          <a:effectLst/>
                        </a:rPr>
                        <a:t>my.cnf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~/.</a:t>
                      </a:r>
                      <a:r>
                        <a:rPr lang="en-US" sz="700" kern="100" dirty="0" err="1">
                          <a:effectLst/>
                        </a:rPr>
                        <a:t>my.cnf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93989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994">
                <a:tc rowSpan="4"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日志文件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rowSpan="4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错误日志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SELECT * FROM  GLOBAL_VARIABLES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WHERE VARIABLE_NAME='LOG_BIN_INDEX'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必须初始化时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指定</a:t>
                      </a:r>
                      <a:r>
                        <a:rPr lang="zh-CN" sz="700" kern="100" dirty="0" smtClean="0">
                          <a:effectLst/>
                        </a:rPr>
                        <a:t>文件名</a:t>
                      </a:r>
                      <a:endParaRPr lang="en-US" altLang="zh-CN" sz="700" kern="100" dirty="0" smtClean="0">
                        <a:effectLst/>
                      </a:endParaRP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记录数据库启动、关闭、故障等信息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23133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二进制日志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SELECT * FROM  GLOBAL_VARIABLES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WHERE VARIABLE_NAME='LOG_ERROR'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自定义文件名前缀、存储路径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通常指定为</a:t>
                      </a:r>
                      <a:r>
                        <a:rPr lang="en-US" sz="700" kern="100" dirty="0" err="1">
                          <a:solidFill>
                            <a:srgbClr val="FF0000"/>
                          </a:solidFill>
                          <a:effectLst/>
                        </a:rPr>
                        <a:t>mysql</a:t>
                      </a:r>
                      <a:r>
                        <a:rPr 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-bin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记录所有的</a:t>
                      </a:r>
                      <a:r>
                        <a:rPr lang="en-US" sz="700" kern="100" dirty="0">
                          <a:effectLst/>
                        </a:rPr>
                        <a:t>DML</a:t>
                      </a:r>
                      <a:r>
                        <a:rPr lang="zh-CN" sz="700" kern="100" dirty="0">
                          <a:effectLst/>
                        </a:rPr>
                        <a:t>、</a:t>
                      </a:r>
                      <a:r>
                        <a:rPr lang="en-US" sz="700" kern="100" dirty="0">
                          <a:effectLst/>
                        </a:rPr>
                        <a:t>DDL</a:t>
                      </a:r>
                      <a:r>
                        <a:rPr lang="zh-CN" sz="700" kern="100" dirty="0">
                          <a:effectLst/>
                        </a:rPr>
                        <a:t>操作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默认</a:t>
                      </a:r>
                      <a:r>
                        <a:rPr lang="zh-CN" sz="700" kern="100" dirty="0">
                          <a:solidFill>
                            <a:srgbClr val="FF0000"/>
                          </a:solidFill>
                          <a:effectLst/>
                        </a:rPr>
                        <a:t>未</a:t>
                      </a:r>
                      <a:r>
                        <a:rPr lang="zh-CN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开启</a:t>
                      </a:r>
                      <a:endParaRPr lang="en-US" altLang="zh-CN" sz="70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</a:rPr>
                        <a:t>（可通过</a:t>
                      </a:r>
                      <a:r>
                        <a:rPr lang="en-US" altLang="zh-CN" sz="700" kern="100" dirty="0" smtClean="0">
                          <a:effectLst/>
                        </a:rPr>
                        <a:t>SET</a:t>
                      </a:r>
                      <a:r>
                        <a:rPr lang="zh-CN" altLang="en-US" sz="700" kern="100" dirty="0" smtClean="0">
                          <a:effectLst/>
                        </a:rPr>
                        <a:t>命令开启、关闭或者在数据库启动前写入参数文件）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46265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慢</a:t>
                      </a:r>
                      <a:r>
                        <a:rPr lang="en-US" sz="700" kern="100">
                          <a:effectLst/>
                        </a:rPr>
                        <a:t>SQL</a:t>
                      </a:r>
                      <a:r>
                        <a:rPr lang="zh-CN" sz="700" kern="100">
                          <a:effectLst/>
                        </a:rPr>
                        <a:t>日志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SELECT * FROM  GLOBAL_VARIABLES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WHERE VARIABLE_NAME='SLOW_QUERY_LOG_FILE'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自定义文件名、存储路径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文件名以</a:t>
                      </a:r>
                      <a:r>
                        <a:rPr 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.log</a:t>
                      </a:r>
                      <a:r>
                        <a:rPr lang="zh-CN" sz="700" kern="100" dirty="0">
                          <a:effectLst/>
                        </a:rPr>
                        <a:t>结尾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记录执行时间超过设定阈值的</a:t>
                      </a:r>
                      <a:r>
                        <a:rPr lang="en-US" sz="700" kern="100" dirty="0">
                          <a:effectLst/>
                        </a:rPr>
                        <a:t>SQL</a:t>
                      </a:r>
                      <a:r>
                        <a:rPr lang="zh-CN" sz="700" kern="100" dirty="0">
                          <a:effectLst/>
                        </a:rPr>
                        <a:t>语句</a:t>
                      </a:r>
                      <a:endParaRPr lang="zh-CN" sz="100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700" kern="100" dirty="0">
                          <a:effectLst/>
                        </a:rPr>
                        <a:t>默认</a:t>
                      </a:r>
                      <a:r>
                        <a:rPr lang="zh-CN" sz="700" kern="100" dirty="0">
                          <a:solidFill>
                            <a:srgbClr val="FF0000"/>
                          </a:solidFill>
                          <a:effectLst/>
                        </a:rPr>
                        <a:t>未</a:t>
                      </a:r>
                      <a:r>
                        <a:rPr lang="zh-CN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开启</a:t>
                      </a:r>
                      <a:endParaRPr lang="en-US" altLang="zh-CN" sz="70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</a:rPr>
                        <a:t>（可通过</a:t>
                      </a:r>
                      <a:r>
                        <a:rPr lang="en-US" altLang="zh-CN" sz="700" kern="100" dirty="0" smtClean="0">
                          <a:effectLst/>
                        </a:rPr>
                        <a:t>SET</a:t>
                      </a:r>
                      <a:r>
                        <a:rPr lang="zh-CN" altLang="en-US" sz="700" kern="100" dirty="0" smtClean="0">
                          <a:effectLst/>
                        </a:rPr>
                        <a:t>命令开启、关闭或者在数据库启动前写入参数文件）</a:t>
                      </a:r>
                      <a:endParaRPr lang="zh-CN" altLang="zh-CN" sz="1000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346994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查询日志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SELECT * FROM  GLOBAL_VARIABLES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WHERE VARIABLE_NAME='GENERAL_LOG_FILE'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自定义文件名、存储路径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文件名以</a:t>
                      </a:r>
                      <a:r>
                        <a:rPr 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.log</a:t>
                      </a:r>
                      <a:r>
                        <a:rPr lang="zh-CN" sz="700" kern="100" dirty="0">
                          <a:effectLst/>
                        </a:rPr>
                        <a:t>结尾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记录所有操作数据库的语句</a:t>
                      </a:r>
                      <a:endParaRPr lang="zh-CN" sz="100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700" kern="100" dirty="0">
                          <a:effectLst/>
                        </a:rPr>
                        <a:t>默认</a:t>
                      </a:r>
                      <a:r>
                        <a:rPr lang="zh-CN" sz="700" kern="100" dirty="0">
                          <a:solidFill>
                            <a:srgbClr val="FF0000"/>
                          </a:solidFill>
                          <a:effectLst/>
                        </a:rPr>
                        <a:t>未</a:t>
                      </a:r>
                      <a:r>
                        <a:rPr lang="zh-CN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开启</a:t>
                      </a:r>
                      <a:endParaRPr lang="en-US" altLang="zh-CN" sz="700" kern="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700" kern="100" dirty="0" smtClean="0">
                          <a:effectLst/>
                        </a:rPr>
                        <a:t>（可通过</a:t>
                      </a:r>
                      <a:r>
                        <a:rPr lang="en-US" altLang="zh-CN" sz="700" kern="100" dirty="0" smtClean="0">
                          <a:effectLst/>
                        </a:rPr>
                        <a:t>SET</a:t>
                      </a:r>
                      <a:r>
                        <a:rPr lang="zh-CN" altLang="en-US" sz="700" kern="100" dirty="0" smtClean="0">
                          <a:effectLst/>
                        </a:rPr>
                        <a:t>命令开启、关闭或者在数据库启动前写入参数文件）</a:t>
                      </a:r>
                      <a:endParaRPr lang="zh-CN" altLang="zh-CN" sz="10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346994"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socket</a:t>
                      </a:r>
                      <a:r>
                        <a:rPr lang="zh-CN" sz="700" kern="100">
                          <a:effectLst/>
                        </a:rPr>
                        <a:t>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SELECT * FROM  GLOBAL_VARIABLES 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WHERE VARIABLE_NAME='SOCKET'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自定义文件名、存储路径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文件名以</a:t>
                      </a:r>
                      <a:r>
                        <a:rPr 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.sock</a:t>
                      </a:r>
                      <a:r>
                        <a:rPr lang="zh-CN" sz="700" kern="100" dirty="0">
                          <a:effectLst/>
                        </a:rPr>
                        <a:t>结尾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Linux</a:t>
                      </a:r>
                      <a:r>
                        <a:rPr lang="zh-CN" sz="700" kern="100" dirty="0">
                          <a:effectLst/>
                        </a:rPr>
                        <a:t>操作系统命令行方式连接数据库时</a:t>
                      </a:r>
                      <a:r>
                        <a:rPr lang="zh-CN" sz="700" kern="100" dirty="0" smtClean="0">
                          <a:effectLst/>
                        </a:rPr>
                        <a:t>，需要</a:t>
                      </a:r>
                      <a:r>
                        <a:rPr lang="zh-CN" sz="700" kern="100" dirty="0">
                          <a:effectLst/>
                        </a:rPr>
                        <a:t>使用它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346994"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pid</a:t>
                      </a:r>
                      <a:r>
                        <a:rPr lang="zh-CN" sz="700" kern="100">
                          <a:effectLst/>
                        </a:rPr>
                        <a:t>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00" kern="100" dirty="0">
                          <a:effectLst/>
                        </a:rPr>
                        <a:t>SELECT * FROM  GLOBAL_VARIABLES 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00" kern="100" dirty="0">
                          <a:effectLst/>
                        </a:rPr>
                        <a:t>WHERE VARIABLE_NAME='PID_FILE'	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必须初始化时指定文件名 </a:t>
                      </a:r>
                      <a:endParaRPr lang="en-US" altLang="zh-CN" sz="700" kern="100" dirty="0" smtClean="0">
                        <a:effectLst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7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文件名以</a:t>
                      </a:r>
                      <a:r>
                        <a:rPr lang="en-US" altLang="zh-CN" sz="70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700" kern="1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altLang="zh-CN" sz="7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结尾</a:t>
                      </a:r>
                    </a:p>
                  </a:txBody>
                  <a:tcPr marL="62459" marR="624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数据库实例进程的文件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115665"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系统表空间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${basedir}/data/ibdata1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Undo</a:t>
                      </a:r>
                      <a:r>
                        <a:rPr lang="zh-CN" sz="700" kern="100">
                          <a:effectLst/>
                        </a:rPr>
                        <a:t>、</a:t>
                      </a:r>
                      <a:r>
                        <a:rPr lang="en-US" sz="700" kern="100">
                          <a:effectLst/>
                        </a:rPr>
                        <a:t>double write</a:t>
                      </a:r>
                      <a:r>
                        <a:rPr lang="zh-CN" sz="700" kern="100">
                          <a:effectLst/>
                        </a:rPr>
                        <a:t>、元数据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231330">
                <a:tc row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700" kern="100" dirty="0" err="1" smtClean="0">
                          <a:effectLst/>
                        </a:rPr>
                        <a:t>I</a:t>
                      </a:r>
                      <a:r>
                        <a:rPr lang="en-US" sz="700" kern="100" dirty="0" err="1" smtClean="0">
                          <a:effectLst/>
                        </a:rPr>
                        <a:t>nnoDB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存储文件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表结构定义文件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${</a:t>
                      </a:r>
                      <a:r>
                        <a:rPr lang="en-US" sz="700" kern="100" dirty="0" err="1">
                          <a:effectLst/>
                        </a:rPr>
                        <a:t>basedir</a:t>
                      </a:r>
                      <a:r>
                        <a:rPr lang="en-US" sz="700" kern="100" dirty="0">
                          <a:effectLst/>
                        </a:rPr>
                        <a:t>}/data/${</a:t>
                      </a:r>
                      <a:r>
                        <a:rPr lang="en-US" sz="700" kern="100" dirty="0" err="1">
                          <a:effectLst/>
                        </a:rPr>
                        <a:t>db_name</a:t>
                      </a:r>
                      <a:r>
                        <a:rPr lang="en-US" sz="700" kern="100" dirty="0">
                          <a:effectLst/>
                        </a:rPr>
                        <a:t>}/*.</a:t>
                      </a:r>
                      <a:r>
                        <a:rPr lang="en-US" sz="700" kern="100" dirty="0" err="1">
                          <a:effectLst/>
                        </a:rPr>
                        <a:t>frm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记录着表结构定义语句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二进制文件，不可读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462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用户表空间文件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${</a:t>
                      </a:r>
                      <a:r>
                        <a:rPr lang="en-US" sz="700" kern="100" dirty="0" err="1">
                          <a:effectLst/>
                        </a:rPr>
                        <a:t>basedir</a:t>
                      </a:r>
                      <a:r>
                        <a:rPr lang="en-US" sz="700" kern="100" dirty="0">
                          <a:effectLst/>
                        </a:rPr>
                        <a:t>}/data/${</a:t>
                      </a:r>
                      <a:r>
                        <a:rPr lang="en-US" sz="700" kern="100" dirty="0" err="1">
                          <a:effectLst/>
                        </a:rPr>
                        <a:t>db_name</a:t>
                      </a:r>
                      <a:r>
                        <a:rPr lang="en-US" sz="700" kern="100" dirty="0">
                          <a:effectLst/>
                        </a:rPr>
                        <a:t>}/*.</a:t>
                      </a:r>
                      <a:r>
                        <a:rPr lang="en-US" sz="700" kern="100" dirty="0" err="1">
                          <a:effectLst/>
                        </a:rPr>
                        <a:t>ibd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用户表空间由数据页、索引组成。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每个</a:t>
                      </a:r>
                      <a:r>
                        <a:rPr lang="en-US" sz="700" kern="100">
                          <a:effectLst/>
                        </a:rPr>
                        <a:t>ibd</a:t>
                      </a:r>
                      <a:r>
                        <a:rPr lang="zh-CN" sz="700" kern="100">
                          <a:effectLst/>
                        </a:rPr>
                        <a:t>文件里记录了一张表的数据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注意：单个分区表有多个</a:t>
                      </a:r>
                      <a:r>
                        <a:rPr lang="en-US" sz="700" kern="100">
                          <a:effectLst/>
                        </a:rPr>
                        <a:t>ibd</a:t>
                      </a:r>
                      <a:r>
                        <a:rPr lang="zh-CN" sz="700" kern="100">
                          <a:effectLst/>
                        </a:rPr>
                        <a:t>文件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  <a:tr h="346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在线重做日志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00" kern="100" dirty="0">
                          <a:effectLst/>
                        </a:rPr>
                        <a:t>${</a:t>
                      </a:r>
                      <a:r>
                        <a:rPr lang="en-US" sz="700" kern="100" dirty="0" err="1">
                          <a:effectLst/>
                        </a:rPr>
                        <a:t>basedir</a:t>
                      </a:r>
                      <a:r>
                        <a:rPr lang="en-US" sz="700" kern="100" dirty="0">
                          <a:effectLst/>
                        </a:rPr>
                        <a:t>}/data/ib_logfile0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00" kern="100" dirty="0">
                          <a:effectLst/>
                        </a:rPr>
                        <a:t>${</a:t>
                      </a:r>
                      <a:r>
                        <a:rPr lang="en-US" sz="700" kern="100" dirty="0" err="1">
                          <a:effectLst/>
                        </a:rPr>
                        <a:t>basedir</a:t>
                      </a:r>
                      <a:r>
                        <a:rPr lang="en-US" sz="700" kern="100" dirty="0">
                          <a:effectLst/>
                        </a:rPr>
                        <a:t>}/data/ib_logfile1</a:t>
                      </a:r>
                      <a:endParaRPr lang="zh-CN" sz="100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……………………………………….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默认</a:t>
                      </a:r>
                      <a:r>
                        <a:rPr lang="en-US" sz="700" kern="100" dirty="0">
                          <a:effectLst/>
                        </a:rPr>
                        <a:t>2</a:t>
                      </a:r>
                      <a:r>
                        <a:rPr lang="zh-CN" sz="700" kern="100" dirty="0">
                          <a:effectLst/>
                        </a:rPr>
                        <a:t>个日志组文件，默认单个日志文件大小</a:t>
                      </a:r>
                      <a:r>
                        <a:rPr lang="en-US" sz="700" kern="100" dirty="0">
                          <a:effectLst/>
                        </a:rPr>
                        <a:t>48M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59" marR="62459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5011" y="5661248"/>
            <a:ext cx="6799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注意：</a:t>
            </a:r>
            <a:endParaRPr lang="en-US" altLang="zh-CN" sz="1000" dirty="0" smtClean="0"/>
          </a:p>
          <a:p>
            <a:r>
              <a:rPr lang="en-US" altLang="zh-CN" sz="800" dirty="0" smtClean="0"/>
              <a:t>1. </a:t>
            </a:r>
            <a:r>
              <a:rPr lang="zh-CN" altLang="en-US" sz="800" dirty="0" smtClean="0"/>
              <a:t>此处我们的讲解是基于</a:t>
            </a:r>
            <a:r>
              <a:rPr lang="en-US" altLang="zh-CN" sz="800" dirty="0" err="1" smtClean="0"/>
              <a:t>linux</a:t>
            </a:r>
            <a:r>
              <a:rPr lang="zh-CN" altLang="en-US" sz="800" dirty="0" smtClean="0"/>
              <a:t>操作平台，二进制包的方式安装的数据库</a:t>
            </a:r>
            <a:endParaRPr lang="en-US" altLang="zh-CN" sz="800" dirty="0" smtClean="0"/>
          </a:p>
          <a:p>
            <a:r>
              <a:rPr lang="en-US" altLang="zh-CN" sz="800" dirty="0" smtClean="0"/>
              <a:t>2. </a:t>
            </a:r>
            <a:r>
              <a:rPr lang="zh-CN" altLang="en-US" sz="800" dirty="0" smtClean="0"/>
              <a:t>这种安装方式下的错误日志文件、进程文件存在于</a:t>
            </a:r>
            <a:r>
              <a:rPr lang="en-US" altLang="zh-CN" sz="800" kern="100" dirty="0">
                <a:solidFill>
                  <a:srgbClr val="FF0000"/>
                </a:solidFill>
              </a:rPr>
              <a:t>${</a:t>
            </a:r>
            <a:r>
              <a:rPr lang="en-US" altLang="zh-CN" sz="800" kern="100" dirty="0" err="1">
                <a:solidFill>
                  <a:srgbClr val="FF0000"/>
                </a:solidFill>
              </a:rPr>
              <a:t>basedir</a:t>
            </a:r>
            <a:r>
              <a:rPr lang="en-US" altLang="zh-CN" sz="800" kern="100" dirty="0">
                <a:solidFill>
                  <a:srgbClr val="FF0000"/>
                </a:solidFill>
              </a:rPr>
              <a:t>}/</a:t>
            </a:r>
            <a:r>
              <a:rPr lang="en-US" altLang="zh-CN" sz="800" kern="100" dirty="0" smtClean="0">
                <a:solidFill>
                  <a:srgbClr val="FF0000"/>
                </a:solidFill>
              </a:rPr>
              <a:t>data</a:t>
            </a:r>
            <a:r>
              <a:rPr lang="zh-CN" altLang="en-US" sz="800" kern="100" dirty="0" smtClean="0"/>
              <a:t>目录下，若强制指定路径会造成实例无法启动</a:t>
            </a:r>
            <a:endParaRPr lang="en-US" altLang="zh-CN" sz="800" kern="100" dirty="0" smtClean="0"/>
          </a:p>
          <a:p>
            <a:r>
              <a:rPr lang="en-US" altLang="zh-CN" sz="800" kern="100" dirty="0" smtClean="0"/>
              <a:t>3.  </a:t>
            </a:r>
            <a:r>
              <a:rPr lang="zh-CN" altLang="en-US" sz="800" kern="100" dirty="0" smtClean="0"/>
              <a:t>二进制日志是归档日志，通常你看到的日志是这样的：</a:t>
            </a:r>
            <a:r>
              <a:rPr lang="en-US" altLang="zh-CN" sz="800" kern="100" dirty="0"/>
              <a:t> </a:t>
            </a:r>
            <a:r>
              <a:rPr lang="en-US" altLang="zh-CN" sz="800" kern="100" dirty="0" smtClean="0"/>
              <a:t>mysql-bin.000001</a:t>
            </a:r>
            <a:r>
              <a:rPr lang="zh-CN" altLang="en-US" sz="800" kern="100" dirty="0" smtClean="0"/>
              <a:t>、</a:t>
            </a:r>
            <a:r>
              <a:rPr lang="en-US" altLang="zh-CN" sz="800" kern="100" dirty="0"/>
              <a:t> mysql-bin.000002 ……… </a:t>
            </a:r>
            <a:r>
              <a:rPr lang="en-US" altLang="zh-CN" sz="800" kern="100" dirty="0" err="1" smtClean="0"/>
              <a:t>mysql-bin.index</a:t>
            </a:r>
            <a:endParaRPr lang="en-US" altLang="zh-CN" sz="800" kern="100" dirty="0" smtClean="0"/>
          </a:p>
          <a:p>
            <a:r>
              <a:rPr lang="en-US" altLang="zh-CN" sz="800" kern="100" dirty="0" smtClean="0"/>
              <a:t>    mysql-bin.000001</a:t>
            </a:r>
            <a:r>
              <a:rPr lang="zh-CN" altLang="en-US" sz="800" kern="100" dirty="0" smtClean="0"/>
              <a:t>、</a:t>
            </a:r>
            <a:r>
              <a:rPr lang="en-US" altLang="zh-CN" sz="800" kern="100" dirty="0" smtClean="0"/>
              <a:t>mysql-bin.000002 </a:t>
            </a:r>
            <a:r>
              <a:rPr lang="zh-CN" altLang="en-US" sz="800" kern="100" dirty="0" smtClean="0"/>
              <a:t>这类记录是</a:t>
            </a:r>
            <a:r>
              <a:rPr lang="en-US" altLang="zh-CN" sz="800" kern="100" dirty="0" smtClean="0"/>
              <a:t>DDL</a:t>
            </a:r>
            <a:r>
              <a:rPr lang="zh-CN" altLang="en-US" sz="800" kern="100" dirty="0" smtClean="0"/>
              <a:t>、</a:t>
            </a:r>
            <a:r>
              <a:rPr lang="en-US" altLang="zh-CN" sz="800" kern="100" dirty="0" smtClean="0"/>
              <a:t>DML</a:t>
            </a:r>
            <a:r>
              <a:rPr lang="zh-CN" altLang="en-US" sz="800" kern="100" dirty="0" smtClean="0"/>
              <a:t>操作。</a:t>
            </a:r>
            <a:r>
              <a:rPr lang="en-US" altLang="zh-CN" sz="800" kern="100" dirty="0" err="1" smtClean="0"/>
              <a:t>mysql</a:t>
            </a:r>
            <a:r>
              <a:rPr lang="en-US" altLang="zh-CN" sz="800" kern="100" dirty="0" smtClean="0"/>
              <a:t>-</a:t>
            </a:r>
            <a:r>
              <a:rPr lang="en-US" altLang="zh-CN" sz="800" kern="100" dirty="0" err="1" smtClean="0"/>
              <a:t>bin.index</a:t>
            </a:r>
            <a:r>
              <a:rPr lang="en-US" altLang="zh-CN" sz="800" dirty="0" smtClean="0"/>
              <a:t>----</a:t>
            </a:r>
            <a:r>
              <a:rPr lang="zh-CN" altLang="en-US" sz="800" dirty="0" smtClean="0"/>
              <a:t>文件名记录文件，</a:t>
            </a:r>
            <a:endParaRPr lang="en-US" altLang="zh-CN" sz="800" dirty="0" smtClean="0"/>
          </a:p>
          <a:p>
            <a:r>
              <a:rPr lang="zh-CN" altLang="en-US" sz="800" dirty="0" smtClean="0"/>
              <a:t>    记录着所有的</a:t>
            </a:r>
            <a:r>
              <a:rPr lang="en-US" altLang="zh-CN" sz="800" kern="100" dirty="0" smtClean="0"/>
              <a:t>mysql-bin.000001</a:t>
            </a:r>
            <a:r>
              <a:rPr lang="zh-CN" altLang="en-US" sz="800" kern="100" dirty="0" smtClean="0"/>
              <a:t>、</a:t>
            </a:r>
            <a:r>
              <a:rPr lang="en-US" altLang="zh-CN" sz="800" kern="100" dirty="0"/>
              <a:t> </a:t>
            </a:r>
            <a:r>
              <a:rPr lang="en-US" altLang="zh-CN" sz="800" kern="100" dirty="0" smtClean="0"/>
              <a:t>mysql-bin.000002</a:t>
            </a:r>
            <a:r>
              <a:rPr lang="zh-CN" altLang="en-US" sz="800" kern="100" dirty="0" smtClean="0"/>
              <a:t>这类文件的文件名</a:t>
            </a:r>
            <a:endParaRPr lang="en-US" altLang="zh-CN" sz="800" kern="100" dirty="0" smtClean="0"/>
          </a:p>
          <a:p>
            <a:r>
              <a:rPr lang="en-US" altLang="zh-CN" sz="800" kern="100" dirty="0" smtClean="0"/>
              <a:t>4.</a:t>
            </a:r>
            <a:r>
              <a:rPr lang="zh-CN" altLang="en-US" sz="800" kern="100" dirty="0" smtClean="0"/>
              <a:t>开启了独立表空间</a:t>
            </a:r>
            <a:r>
              <a:rPr lang="en-US" altLang="zh-CN" sz="800" kern="100" dirty="0" err="1" smtClean="0"/>
              <a:t>innodb_file_per_table</a:t>
            </a:r>
            <a:r>
              <a:rPr lang="en-US" altLang="zh-CN" sz="800" kern="100" dirty="0" smtClean="0"/>
              <a:t>=1</a:t>
            </a:r>
            <a:r>
              <a:rPr lang="zh-CN" altLang="en-US" sz="800" kern="100" dirty="0" smtClean="0"/>
              <a:t>（</a:t>
            </a:r>
            <a:r>
              <a:rPr lang="zh-CN" altLang="en-US" sz="800" dirty="0"/>
              <a:t> </a:t>
            </a:r>
            <a:r>
              <a:rPr lang="en-US" altLang="zh-CN" sz="800" dirty="0"/>
              <a:t>&gt;= 5.6.6 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默认开启</a:t>
            </a:r>
            <a:r>
              <a:rPr lang="zh-CN" altLang="en-US" sz="800" kern="100" dirty="0" smtClean="0"/>
              <a:t>）</a:t>
            </a:r>
            <a:endParaRPr lang="en-US" altLang="zh-CN" sz="800" kern="100" dirty="0" smtClean="0"/>
          </a:p>
          <a:p>
            <a:r>
              <a:rPr lang="en-US" altLang="zh-CN" sz="800" kern="100" dirty="0" smtClean="0"/>
              <a:t>5.</a:t>
            </a:r>
            <a:r>
              <a:rPr lang="zh-CN" altLang="en-US" sz="800" kern="100" dirty="0" smtClean="0"/>
              <a:t>由于篇幅原因没介绍</a:t>
            </a:r>
            <a:r>
              <a:rPr lang="en-US" altLang="zh-CN" sz="800" kern="100" dirty="0" smtClean="0"/>
              <a:t>relay log</a:t>
            </a:r>
            <a:r>
              <a:rPr lang="zh-CN" altLang="en-US" sz="800" kern="100" dirty="0" smtClean="0"/>
              <a:t>，后续在介绍主备复制时，会加以阐述。</a:t>
            </a:r>
            <a:endParaRPr lang="en-US" altLang="zh-CN" sz="800" kern="100" dirty="0" smtClean="0"/>
          </a:p>
        </p:txBody>
      </p:sp>
    </p:spTree>
    <p:extLst>
      <p:ext uri="{BB962C8B-B14F-4D97-AF65-F5344CB8AC3E}">
        <p14:creationId xmlns:p14="http://schemas.microsoft.com/office/powerpoint/2010/main" val="20596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31840" y="44624"/>
            <a:ext cx="3096344" cy="360040"/>
          </a:xfrm>
        </p:spPr>
        <p:txBody>
          <a:bodyPr>
            <a:noAutofit/>
          </a:bodyPr>
          <a:lstStyle/>
          <a:p>
            <a:r>
              <a:rPr lang="en-US" altLang="zh-CN" sz="1800" b="1" dirty="0" err="1" smtClean="0"/>
              <a:t>InnoDB</a:t>
            </a:r>
            <a:r>
              <a:rPr lang="zh-CN" altLang="en-US" sz="1800" b="1" dirty="0" smtClean="0"/>
              <a:t>相关重点文件介绍</a:t>
            </a:r>
            <a:endParaRPr lang="zh-CN" altLang="en-US" sz="1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53123"/>
              </p:ext>
            </p:extLst>
          </p:nvPr>
        </p:nvGraphicFramePr>
        <p:xfrm>
          <a:off x="971600" y="548680"/>
          <a:ext cx="7256145" cy="292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935"/>
                <a:gridCol w="1529715"/>
                <a:gridCol w="1765935"/>
                <a:gridCol w="219456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文件类型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文件名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记录的内容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其他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8425">
                <a:tc rowSpan="5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共享表空间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${basedir}/data/ibdata1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undo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Undo</a:t>
                      </a:r>
                      <a:r>
                        <a:rPr lang="zh-CN" sz="750" kern="100" dirty="0">
                          <a:effectLst/>
                        </a:rPr>
                        <a:t>：</a:t>
                      </a:r>
                      <a:r>
                        <a:rPr lang="en-US" sz="750" kern="100" dirty="0">
                          <a:effectLst/>
                        </a:rPr>
                        <a:t>5.6.3</a:t>
                      </a:r>
                      <a:r>
                        <a:rPr lang="zh-CN" sz="750" kern="100" dirty="0">
                          <a:effectLst/>
                        </a:rPr>
                        <a:t>版本开始可以从共享表空中剥离出来。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临时表空间：</a:t>
                      </a:r>
                      <a:r>
                        <a:rPr lang="en-US" sz="750" kern="100" dirty="0">
                          <a:effectLst/>
                        </a:rPr>
                        <a:t>5.7.1</a:t>
                      </a:r>
                      <a:r>
                        <a:rPr lang="zh-CN" sz="750" kern="100" dirty="0">
                          <a:effectLst/>
                        </a:rPr>
                        <a:t>版本开始也可从中剥离出来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数据字典：比如事务信息、锁信息、索引统计信息、表的信息等等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其他：共享表空间的大小、数量可以指定且必须在数据库安装初始化时指定，并且初始化完成后不能再修改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double write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6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Data dictionary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>
                          <a:effectLst/>
                        </a:rPr>
                        <a:t>Insert buffer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临时表空等等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>
                          <a:effectLst/>
                        </a:rPr>
                        <a:t>用户表空间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${</a:t>
                      </a:r>
                      <a:r>
                        <a:rPr lang="en-US" sz="750" kern="100" dirty="0" err="1">
                          <a:effectLst/>
                        </a:rPr>
                        <a:t>basedir</a:t>
                      </a:r>
                      <a:r>
                        <a:rPr lang="en-US" sz="750" kern="100" dirty="0">
                          <a:effectLst/>
                        </a:rPr>
                        <a:t>}/data/${</a:t>
                      </a:r>
                      <a:r>
                        <a:rPr lang="en-US" sz="750" kern="100" dirty="0" err="1">
                          <a:effectLst/>
                        </a:rPr>
                        <a:t>db_name</a:t>
                      </a:r>
                      <a:r>
                        <a:rPr lang="en-US" sz="750" kern="100" dirty="0">
                          <a:effectLst/>
                        </a:rPr>
                        <a:t>}/*.</a:t>
                      </a:r>
                      <a:r>
                        <a:rPr lang="en-US" sz="750" kern="100" dirty="0" err="1">
                          <a:effectLst/>
                        </a:rPr>
                        <a:t>ibd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每张表的表空间文件存放的是数据、索引、插入缓冲</a:t>
                      </a:r>
                      <a:r>
                        <a:rPr lang="en-US" sz="750" kern="100" dirty="0">
                          <a:effectLst/>
                        </a:rPr>
                        <a:t>Bitmap</a:t>
                      </a:r>
                      <a:r>
                        <a:rPr lang="zh-CN" sz="750" kern="100" dirty="0">
                          <a:effectLst/>
                        </a:rPr>
                        <a:t>页。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其他的比如回滚（</a:t>
                      </a:r>
                      <a:r>
                        <a:rPr lang="en-US" sz="750" kern="100" dirty="0">
                          <a:effectLst/>
                        </a:rPr>
                        <a:t>undo</a:t>
                      </a:r>
                      <a:r>
                        <a:rPr lang="zh-CN" sz="750" kern="100" dirty="0">
                          <a:effectLst/>
                        </a:rPr>
                        <a:t>）、事务信息等等依旧存放在共享表空间中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每个</a:t>
                      </a:r>
                      <a:r>
                        <a:rPr lang="zh-CN" sz="750" b="1" i="1" u="sng" kern="100" dirty="0">
                          <a:solidFill>
                            <a:srgbClr val="FF0000"/>
                          </a:solidFill>
                          <a:effectLst/>
                        </a:rPr>
                        <a:t>表空间文件</a:t>
                      </a:r>
                      <a:r>
                        <a:rPr lang="zh-CN" sz="750" kern="100" dirty="0">
                          <a:effectLst/>
                        </a:rPr>
                        <a:t>在磁盘上是</a:t>
                      </a:r>
                      <a:r>
                        <a:rPr lang="zh-CN" sz="750" b="1" i="1" u="sng" kern="100" dirty="0">
                          <a:solidFill>
                            <a:srgbClr val="FF0000"/>
                          </a:solidFill>
                          <a:effectLst/>
                        </a:rPr>
                        <a:t>以页的方式组织的</a:t>
                      </a:r>
                      <a:r>
                        <a:rPr lang="zh-CN" sz="750" kern="100" dirty="0">
                          <a:effectLst/>
                        </a:rPr>
                        <a:t>。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每个表空间文件在数据字典中都对应一个唯一的</a:t>
                      </a:r>
                      <a:r>
                        <a:rPr lang="en-US" sz="750" kern="100" dirty="0">
                          <a:effectLst/>
                        </a:rPr>
                        <a:t>ID</a:t>
                      </a:r>
                      <a:r>
                        <a:rPr lang="zh-CN" sz="750" kern="100" dirty="0">
                          <a:effectLst/>
                        </a:rPr>
                        <a:t>编号，在数据字典中还可以查询每个表空间中页的信息，在生产环境不建议操作，对性能有影响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在线重做日志</a:t>
                      </a:r>
                      <a:r>
                        <a:rPr lang="en-US" sz="750" kern="100" dirty="0">
                          <a:effectLst/>
                        </a:rPr>
                        <a:t>redo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50" kern="100" dirty="0">
                          <a:effectLst/>
                        </a:rPr>
                        <a:t>${</a:t>
                      </a:r>
                      <a:r>
                        <a:rPr lang="en-US" sz="750" kern="100" dirty="0" err="1">
                          <a:effectLst/>
                        </a:rPr>
                        <a:t>basedir</a:t>
                      </a:r>
                      <a:r>
                        <a:rPr lang="en-US" sz="750" kern="100" dirty="0">
                          <a:effectLst/>
                        </a:rPr>
                        <a:t>}/data/ib_logfile0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  <a:tabLst>
                          <a:tab pos="2199640" algn="l"/>
                        </a:tabLst>
                      </a:pPr>
                      <a:r>
                        <a:rPr lang="en-US" sz="750" kern="100" dirty="0">
                          <a:effectLst/>
                        </a:rPr>
                        <a:t>${</a:t>
                      </a:r>
                      <a:r>
                        <a:rPr lang="en-US" sz="750" kern="100" dirty="0" err="1">
                          <a:effectLst/>
                        </a:rPr>
                        <a:t>basedir</a:t>
                      </a:r>
                      <a:r>
                        <a:rPr lang="en-US" sz="750" kern="100" dirty="0">
                          <a:effectLst/>
                        </a:rPr>
                        <a:t>}/data/ib_logfile1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……………………………………….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在线重做日志记录的是数据库的事务信息，记录的是事务对数据页中内容的修改操作。重做日志是循环复用的。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&gt;=</a:t>
                      </a:r>
                      <a:r>
                        <a:rPr lang="en-US" sz="750" kern="100" dirty="0" err="1">
                          <a:effectLst/>
                        </a:rPr>
                        <a:t>mysql</a:t>
                      </a:r>
                      <a:r>
                        <a:rPr lang="en-US" sz="750" kern="100" dirty="0">
                          <a:effectLst/>
                        </a:rPr>
                        <a:t> 5.6.8 </a:t>
                      </a:r>
                      <a:r>
                        <a:rPr lang="zh-CN" sz="750" kern="100" dirty="0">
                          <a:effectLst/>
                        </a:rPr>
                        <a:t>默认每个重做日志</a:t>
                      </a:r>
                      <a:r>
                        <a:rPr lang="en-US" sz="750" kern="100" dirty="0">
                          <a:effectLst/>
                        </a:rPr>
                        <a:t>48M</a:t>
                      </a:r>
                      <a:r>
                        <a:rPr lang="zh-CN" sz="750" kern="100" dirty="0">
                          <a:effectLst/>
                        </a:rPr>
                        <a:t>（偏小）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&gt;=mysql5.6.3 </a:t>
                      </a:r>
                      <a:r>
                        <a:rPr lang="zh-CN" sz="750" kern="100" dirty="0">
                          <a:effectLst/>
                        </a:rPr>
                        <a:t>单个重做日志大小上限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       512GB/</a:t>
                      </a:r>
                      <a:r>
                        <a:rPr lang="en-US" sz="750" kern="100" dirty="0" err="1">
                          <a:effectLst/>
                        </a:rPr>
                        <a:t>innodb_log_files_in_group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effectLst/>
                        </a:rPr>
                        <a:t>说明：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1.innodb_log_files_in_group----</a:t>
                      </a:r>
                      <a:r>
                        <a:rPr lang="zh-CN" sz="750" kern="100" dirty="0">
                          <a:effectLst/>
                        </a:rPr>
                        <a:t>重做日志组数量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2.</a:t>
                      </a:r>
                      <a:r>
                        <a:rPr lang="zh-CN" sz="750" kern="100" dirty="0">
                          <a:effectLst/>
                        </a:rPr>
                        <a:t>重做日志组数量：推荐 </a:t>
                      </a:r>
                      <a:r>
                        <a:rPr lang="en-US" sz="750" kern="100" dirty="0">
                          <a:effectLst/>
                        </a:rPr>
                        <a:t>2</a:t>
                      </a:r>
                      <a:r>
                        <a:rPr lang="zh-CN" sz="750" kern="100" dirty="0">
                          <a:effectLst/>
                        </a:rPr>
                        <a:t>组（默认值也是</a:t>
                      </a:r>
                      <a:r>
                        <a:rPr lang="en-US" sz="750" kern="100" dirty="0">
                          <a:effectLst/>
                        </a:rPr>
                        <a:t>2</a:t>
                      </a:r>
                      <a:r>
                        <a:rPr lang="zh-CN" sz="7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3.</a:t>
                      </a:r>
                      <a:r>
                        <a:rPr lang="zh-CN" sz="750" kern="100" dirty="0">
                          <a:effectLst/>
                        </a:rPr>
                        <a:t>单个日志文件大小控制在</a:t>
                      </a:r>
                      <a:r>
                        <a:rPr lang="en-US" sz="750" kern="100" dirty="0">
                          <a:effectLst/>
                        </a:rPr>
                        <a:t>2G</a:t>
                      </a:r>
                      <a:r>
                        <a:rPr lang="zh-CN" sz="750" kern="100" dirty="0">
                          <a:effectLst/>
                        </a:rPr>
                        <a:t>、</a:t>
                      </a:r>
                      <a:r>
                        <a:rPr lang="en-US" sz="750" kern="100" dirty="0">
                          <a:effectLst/>
                        </a:rPr>
                        <a:t>4G</a:t>
                      </a:r>
                      <a:r>
                        <a:rPr lang="zh-CN" sz="750" kern="100" dirty="0">
                          <a:effectLst/>
                        </a:rPr>
                        <a:t>或</a:t>
                      </a:r>
                      <a:r>
                        <a:rPr lang="en-US" sz="750" kern="100" dirty="0">
                          <a:effectLst/>
                        </a:rPr>
                        <a:t>8G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effectLst/>
                        </a:rPr>
                        <a:t>4.</a:t>
                      </a:r>
                      <a:r>
                        <a:rPr lang="zh-CN" sz="750" kern="100" dirty="0">
                          <a:effectLst/>
                        </a:rPr>
                        <a:t>重做日志组数量、单个日志文件大小必须在数据库安装初始化就指定，初始化完成后</a:t>
                      </a:r>
                      <a:r>
                        <a:rPr lang="zh-CN" sz="750" kern="100" dirty="0" smtClean="0">
                          <a:effectLst/>
                        </a:rPr>
                        <a:t>不可</a:t>
                      </a:r>
                      <a:r>
                        <a:rPr lang="zh-CN" altLang="en-US" sz="750" kern="100" dirty="0" smtClean="0">
                          <a:effectLst/>
                        </a:rPr>
                        <a:t>再</a:t>
                      </a:r>
                      <a:r>
                        <a:rPr lang="zh-CN" sz="750" kern="100" dirty="0" smtClean="0">
                          <a:effectLst/>
                        </a:rPr>
                        <a:t>修改</a:t>
                      </a:r>
                      <a:r>
                        <a:rPr lang="zh-CN" sz="750" kern="100" dirty="0">
                          <a:effectLst/>
                        </a:rPr>
                        <a:t>！！！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51" name="Picture 3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0" y="3645023"/>
            <a:ext cx="8437563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4" y="1772816"/>
            <a:ext cx="8424936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26150"/>
            <a:ext cx="2088232" cy="490066"/>
          </a:xfrm>
        </p:spPr>
        <p:txBody>
          <a:bodyPr>
            <a:normAutofit/>
          </a:bodyPr>
          <a:lstStyle/>
          <a:p>
            <a:r>
              <a:rPr lang="en-US" altLang="zh-CN" sz="1800" dirty="0" err="1" smtClean="0"/>
              <a:t>InnoDB</a:t>
            </a:r>
            <a:r>
              <a:rPr lang="zh-CN" altLang="en-US" sz="1800" dirty="0" smtClean="0"/>
              <a:t>的存储结构</a:t>
            </a:r>
            <a:endParaRPr lang="zh-CN" altLang="en-US" sz="1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1520" y="980728"/>
            <a:ext cx="144016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1800" dirty="0"/>
          </a:p>
        </p:txBody>
      </p:sp>
      <p:pic>
        <p:nvPicPr>
          <p:cNvPr id="4098" name="Picture 2" descr="C:\Users\Administrator\Desktop\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174459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87181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1.  </a:t>
            </a:r>
            <a:r>
              <a:rPr lang="zh-CN" altLang="en-US" sz="800" dirty="0" smtClean="0"/>
              <a:t>左图展示了表空间的组成，页是它的最小组成单位</a:t>
            </a:r>
            <a:endParaRPr lang="en-US" altLang="zh-CN" sz="800" dirty="0" smtClean="0"/>
          </a:p>
          <a:p>
            <a:r>
              <a:rPr lang="en-US" altLang="zh-CN" sz="800" dirty="0" smtClean="0"/>
              <a:t>     </a:t>
            </a:r>
            <a:r>
              <a:rPr lang="en-US" altLang="zh-CN" sz="800" dirty="0" err="1" smtClean="0"/>
              <a:t>InnoDB</a:t>
            </a:r>
            <a:r>
              <a:rPr lang="zh-CN" altLang="en-US" sz="800" dirty="0" smtClean="0"/>
              <a:t>中，</a:t>
            </a:r>
            <a:r>
              <a:rPr lang="zh-CN" altLang="zh-CN" sz="800" kern="100" dirty="0"/>
              <a:t>每个</a:t>
            </a:r>
            <a:r>
              <a:rPr lang="zh-CN" altLang="zh-CN" sz="800" b="1" i="1" u="sng" kern="100" dirty="0">
                <a:solidFill>
                  <a:srgbClr val="FF0000"/>
                </a:solidFill>
              </a:rPr>
              <a:t>表空间文件</a:t>
            </a:r>
            <a:r>
              <a:rPr lang="zh-CN" altLang="zh-CN" sz="800" kern="100" dirty="0"/>
              <a:t>在磁盘上是</a:t>
            </a:r>
            <a:r>
              <a:rPr lang="zh-CN" altLang="zh-CN" sz="800" b="1" i="1" u="sng" kern="100" dirty="0">
                <a:solidFill>
                  <a:srgbClr val="FF0000"/>
                </a:solidFill>
              </a:rPr>
              <a:t>以页的方式组织的</a:t>
            </a:r>
            <a:r>
              <a:rPr lang="zh-CN" altLang="zh-CN" sz="800" kern="100" dirty="0" smtClean="0"/>
              <a:t>。</a:t>
            </a:r>
            <a:endParaRPr lang="en-US" altLang="zh-CN" sz="800" dirty="0" smtClean="0"/>
          </a:p>
          <a:p>
            <a:r>
              <a:rPr lang="en-US" altLang="zh-CN" sz="800" dirty="0" smtClean="0"/>
              <a:t>2.  </a:t>
            </a:r>
            <a:r>
              <a:rPr lang="zh-CN" altLang="en-US" sz="800" dirty="0" smtClean="0"/>
              <a:t>表空间又分：普通表空间、共享表空间。</a:t>
            </a:r>
            <a:endParaRPr lang="en-US" altLang="zh-CN" sz="800" dirty="0" smtClean="0"/>
          </a:p>
          <a:p>
            <a:r>
              <a:rPr lang="zh-CN" altLang="en-US" sz="800" dirty="0" smtClean="0"/>
              <a:t>     普通表空间包含：数据页、索引页、</a:t>
            </a:r>
            <a:r>
              <a:rPr lang="zh-CN" altLang="zh-CN" sz="800" kern="100" dirty="0"/>
              <a:t>插入缓冲</a:t>
            </a:r>
            <a:r>
              <a:rPr lang="en-US" altLang="zh-CN" sz="800" kern="100" dirty="0"/>
              <a:t>Bitmap</a:t>
            </a:r>
            <a:r>
              <a:rPr lang="zh-CN" altLang="zh-CN" sz="800" kern="100" dirty="0" smtClean="0"/>
              <a:t>页</a:t>
            </a:r>
            <a:endParaRPr lang="en-US" altLang="zh-CN" sz="800" kern="100" dirty="0"/>
          </a:p>
          <a:p>
            <a:r>
              <a:rPr lang="en-US" altLang="zh-CN" sz="800" kern="100" dirty="0" smtClean="0"/>
              <a:t>     </a:t>
            </a:r>
            <a:r>
              <a:rPr lang="zh-CN" altLang="en-US" sz="800" kern="100" dirty="0" smtClean="0"/>
              <a:t>共享表空间：</a:t>
            </a:r>
            <a:r>
              <a:rPr lang="en-US" altLang="zh-CN" sz="800" kern="100" dirty="0" smtClean="0"/>
              <a:t>undo</a:t>
            </a:r>
            <a:r>
              <a:rPr lang="zh-CN" altLang="en-US" sz="800" kern="100" dirty="0" smtClean="0"/>
              <a:t>页、</a:t>
            </a:r>
            <a:r>
              <a:rPr lang="en-US" altLang="zh-CN" sz="800" kern="100" dirty="0" smtClean="0"/>
              <a:t>double  write </a:t>
            </a:r>
            <a:r>
              <a:rPr lang="zh-CN" altLang="en-US" sz="800" kern="100" dirty="0" smtClean="0"/>
              <a:t>页、系统数据页等等</a:t>
            </a:r>
            <a:endParaRPr lang="zh-CN" altLang="zh-CN" sz="1100" kern="100" dirty="0"/>
          </a:p>
        </p:txBody>
      </p:sp>
      <p:pic>
        <p:nvPicPr>
          <p:cNvPr id="4099" name="Picture 3" descr="C:\Users\Administrator\Desktop\1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11"/>
            <a:ext cx="4324975" cy="20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2581" y="3140968"/>
            <a:ext cx="3384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kern="100" dirty="0" smtClean="0"/>
              <a:t>INNODB_BUFFER_PAGE</a:t>
            </a:r>
          </a:p>
          <a:p>
            <a:r>
              <a:rPr lang="zh-CN" altLang="en-US" sz="900" kern="100" dirty="0"/>
              <a:t>该</a:t>
            </a:r>
            <a:r>
              <a:rPr lang="zh-CN" altLang="en-US" sz="900" kern="100" dirty="0" smtClean="0"/>
              <a:t>表记录了所有页的信息，如左边所示，列出了所有的页的类型</a:t>
            </a:r>
            <a:endParaRPr lang="en-US" altLang="zh-CN" sz="900" kern="100" dirty="0" smtClean="0"/>
          </a:p>
          <a:p>
            <a:r>
              <a:rPr lang="zh-CN" altLang="en-US" sz="900" kern="100" dirty="0" smtClean="0"/>
              <a:t>注意：生产环境禁用，影响数据库性能</a:t>
            </a:r>
            <a:r>
              <a:rPr lang="zh-CN" altLang="en-US" sz="900" b="1" kern="100" dirty="0" smtClean="0">
                <a:solidFill>
                  <a:srgbClr val="FF0000"/>
                </a:solidFill>
              </a:rPr>
              <a:t>！！！</a:t>
            </a:r>
            <a:endParaRPr lang="zh-CN" altLang="zh-CN" sz="900" b="1" kern="100" dirty="0">
              <a:solidFill>
                <a:srgbClr val="FF0000"/>
              </a:solidFill>
            </a:endParaRPr>
          </a:p>
        </p:txBody>
      </p:sp>
      <p:pic>
        <p:nvPicPr>
          <p:cNvPr id="4101" name="Picture 5" descr="C:\Users\Administrator\Desktop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17" y="2733074"/>
            <a:ext cx="4425104" cy="156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4365104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1.  </a:t>
            </a:r>
            <a:r>
              <a:rPr lang="zh-CN" altLang="en-US" sz="800" dirty="0" smtClean="0"/>
              <a:t>上图从</a:t>
            </a:r>
            <a:r>
              <a:rPr lang="en-US" altLang="zh-CN" sz="800" dirty="0" smtClean="0"/>
              <a:t>INNODB_BUFFER_POOL_STATS</a:t>
            </a:r>
            <a:r>
              <a:rPr lang="zh-CN" altLang="en-US" sz="800" dirty="0"/>
              <a:t>表</a:t>
            </a:r>
            <a:r>
              <a:rPr lang="zh-CN" altLang="en-US" sz="800" dirty="0" smtClean="0"/>
              <a:t>中查询获取了</a:t>
            </a:r>
            <a:r>
              <a:rPr lang="en-US" altLang="zh-CN" sz="800" dirty="0" err="1" smtClean="0"/>
              <a:t>cn_order</a:t>
            </a:r>
            <a:r>
              <a:rPr lang="zh-CN" altLang="en-US" sz="800" dirty="0" smtClean="0"/>
              <a:t>库下的</a:t>
            </a:r>
            <a:endParaRPr lang="en-US" altLang="zh-CN" sz="800" dirty="0" smtClean="0"/>
          </a:p>
          <a:p>
            <a:r>
              <a:rPr lang="zh-CN" altLang="en-US" sz="800" dirty="0" smtClean="0"/>
              <a:t>表</a:t>
            </a:r>
            <a:r>
              <a:rPr lang="en-US" altLang="zh-CN" sz="800" dirty="0" smtClean="0"/>
              <a:t>test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product_info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user</a:t>
            </a:r>
            <a:r>
              <a:rPr lang="zh-CN" altLang="en-US" sz="800" dirty="0" smtClean="0"/>
              <a:t>他们</a:t>
            </a:r>
            <a:r>
              <a:rPr lang="en-US" altLang="zh-CN" sz="800" dirty="0" smtClean="0"/>
              <a:t>3</a:t>
            </a:r>
            <a:r>
              <a:rPr lang="zh-CN" altLang="en-US" sz="800" dirty="0" smtClean="0"/>
              <a:t>者的数据页、索引页的记录信息</a:t>
            </a:r>
            <a:endParaRPr lang="en-US" altLang="zh-CN" sz="800" dirty="0" smtClean="0"/>
          </a:p>
          <a:p>
            <a:r>
              <a:rPr lang="en-US" altLang="zh-CN" sz="800" dirty="0" smtClean="0"/>
              <a:t>TABLE_NAME</a:t>
            </a:r>
            <a:r>
              <a:rPr lang="zh-CN" altLang="en-US" sz="800" dirty="0" smtClean="0"/>
              <a:t>：表名</a:t>
            </a:r>
            <a:endParaRPr lang="en-US" altLang="zh-CN" sz="800" dirty="0" smtClean="0"/>
          </a:p>
          <a:p>
            <a:r>
              <a:rPr lang="en-US" altLang="zh-CN" sz="800" dirty="0" smtClean="0"/>
              <a:t>SPACE</a:t>
            </a:r>
            <a:r>
              <a:rPr lang="zh-CN" altLang="en-US" sz="800" dirty="0" smtClean="0"/>
              <a:t>：每个表空间文件的唯一编号</a:t>
            </a:r>
            <a:endParaRPr lang="en-US" altLang="zh-CN" sz="800" dirty="0" smtClean="0"/>
          </a:p>
          <a:p>
            <a:r>
              <a:rPr lang="en-US" altLang="zh-CN" sz="800" dirty="0" smtClean="0"/>
              <a:t>PAGE_NUMBER</a:t>
            </a:r>
            <a:r>
              <a:rPr lang="zh-CN" altLang="en-US" sz="800" dirty="0" smtClean="0"/>
              <a:t>：表空间内的页编号</a:t>
            </a:r>
            <a:endParaRPr lang="en-US" altLang="zh-CN" sz="800" dirty="0" smtClean="0"/>
          </a:p>
          <a:p>
            <a:r>
              <a:rPr lang="en-US" altLang="zh-CN" sz="800" dirty="0" smtClean="0"/>
              <a:t>INDEX_NAME—</a:t>
            </a:r>
            <a:r>
              <a:rPr lang="zh-CN" altLang="en-US" sz="800" dirty="0" smtClean="0"/>
              <a:t>索引名或索引类型：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PRIMARY</a:t>
            </a:r>
            <a:r>
              <a:rPr lang="zh-CN" altLang="en-US" sz="800" dirty="0"/>
              <a:t>：</a:t>
            </a:r>
            <a:r>
              <a:rPr lang="zh-CN" altLang="en-US" sz="800" dirty="0" smtClean="0"/>
              <a:t>聚簇索引页</a:t>
            </a:r>
            <a:r>
              <a:rPr lang="en-US" altLang="zh-CN" sz="800" dirty="0" smtClean="0"/>
              <a:t>---</a:t>
            </a:r>
            <a:r>
              <a:rPr lang="zh-CN" altLang="en-US" sz="800" dirty="0" smtClean="0"/>
              <a:t>建表时显示指定了主键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GEN_CLUSTER_INDEX</a:t>
            </a:r>
            <a:r>
              <a:rPr lang="zh-CN" altLang="en-US" sz="800" dirty="0" smtClean="0"/>
              <a:t>：聚簇索引页</a:t>
            </a:r>
            <a:r>
              <a:rPr lang="en-US" altLang="zh-CN" sz="800" dirty="0" smtClean="0"/>
              <a:t>---</a:t>
            </a:r>
            <a:r>
              <a:rPr lang="zh-CN" altLang="en-US" sz="800" dirty="0" smtClean="0"/>
              <a:t>用户不显示指定主键，也会基于某种规则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                                         </a:t>
            </a:r>
            <a:r>
              <a:rPr lang="zh-CN" altLang="en-US" sz="800" dirty="0" smtClean="0"/>
              <a:t>在某个字段上创建聚簇索引</a:t>
            </a:r>
            <a:endParaRPr lang="en-US" altLang="zh-CN" sz="800" dirty="0" smtClean="0"/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</a:t>
            </a:r>
            <a:r>
              <a:rPr lang="zh-CN" altLang="en-US" sz="800" dirty="0"/>
              <a:t>线</a:t>
            </a:r>
            <a:r>
              <a:rPr lang="zh-CN" altLang="en-US" sz="800" dirty="0" smtClean="0"/>
              <a:t>上其他名称一般都是普通索引、唯一索引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注：</a:t>
            </a:r>
            <a:endParaRPr lang="en-US" altLang="zh-CN" sz="800" dirty="0" smtClean="0"/>
          </a:p>
          <a:p>
            <a:r>
              <a:rPr lang="en-US" altLang="zh-CN" sz="800" dirty="0" smtClean="0"/>
              <a:t>1.  </a:t>
            </a:r>
            <a:r>
              <a:rPr lang="zh-CN" altLang="en-US" sz="800" dirty="0" smtClean="0"/>
              <a:t>实验中的表都是普通表，而非分区表</a:t>
            </a:r>
            <a:endParaRPr lang="en-US" altLang="zh-CN" sz="800" dirty="0" smtClean="0"/>
          </a:p>
          <a:p>
            <a:r>
              <a:rPr lang="en-US" altLang="zh-CN" sz="800" dirty="0" smtClean="0"/>
              <a:t>2.   </a:t>
            </a:r>
            <a:r>
              <a:rPr lang="en-US" altLang="zh-CN" sz="800" dirty="0" err="1" smtClean="0"/>
              <a:t>Innodb</a:t>
            </a:r>
            <a:r>
              <a:rPr lang="zh-CN" altLang="en-US" sz="800" dirty="0" smtClean="0"/>
              <a:t>引擎的表是索引组织表（</a:t>
            </a:r>
            <a:r>
              <a:rPr lang="en-US" altLang="zh-CN" sz="800" dirty="0" smtClean="0"/>
              <a:t>IOT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  <a:p>
            <a:r>
              <a:rPr lang="en-US" altLang="zh-CN" sz="800" dirty="0" smtClean="0"/>
              <a:t>3.   </a:t>
            </a:r>
            <a:r>
              <a:rPr lang="en-US" altLang="zh-CN" sz="800" dirty="0" err="1" smtClean="0"/>
              <a:t>Innodb</a:t>
            </a:r>
            <a:r>
              <a:rPr lang="zh-CN" altLang="en-US" sz="800" dirty="0" smtClean="0"/>
              <a:t>表创建了主键时同时会创建聚簇索引并具有唯一约束特性</a:t>
            </a:r>
            <a:endParaRPr lang="en-US" altLang="zh-CN" sz="800" dirty="0" smtClean="0"/>
          </a:p>
          <a:p>
            <a:r>
              <a:rPr lang="en-US" altLang="zh-CN" sz="800" dirty="0" smtClean="0"/>
              <a:t>      </a:t>
            </a:r>
            <a:r>
              <a:rPr lang="zh-CN" altLang="en-US" sz="800" dirty="0" smtClean="0"/>
              <a:t>创建唯一索引时也具备唯一约束功能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68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9488" y="1550747"/>
            <a:ext cx="2441216" cy="151216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55278" y="1894143"/>
            <a:ext cx="700298" cy="31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</a:t>
            </a:r>
            <a:r>
              <a:rPr lang="en-US" altLang="zh-CN" sz="1000" dirty="0" smtClean="0"/>
              <a:t>edo log buffer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92710" y="4685131"/>
            <a:ext cx="6312614" cy="174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72513" y="3620812"/>
            <a:ext cx="136815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</a:t>
            </a:r>
            <a:r>
              <a:rPr lang="en-US" altLang="zh-CN" sz="1000" dirty="0" smtClean="0"/>
              <a:t>ouble write buffer</a:t>
            </a:r>
          </a:p>
          <a:p>
            <a:pPr algn="ctr"/>
            <a:r>
              <a:rPr lang="en-US" altLang="zh-CN" sz="1000" dirty="0" smtClean="0"/>
              <a:t>(2mb)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4864026" y="4788174"/>
            <a:ext cx="1512149" cy="818593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2774" y="277373"/>
            <a:ext cx="111612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transaction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06126" y="4739891"/>
            <a:ext cx="813506" cy="516749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redo log </a:t>
            </a:r>
            <a:r>
              <a:rPr lang="en-US" altLang="zh-CN" sz="1000" dirty="0" smtClean="0">
                <a:solidFill>
                  <a:srgbClr val="FF0000"/>
                </a:solidFill>
              </a:rPr>
              <a:t>file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Ib_logfile0  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ib_logfile2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9463" y="5895493"/>
            <a:ext cx="1021359" cy="396044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general </a:t>
            </a:r>
            <a:r>
              <a:rPr lang="en-US" altLang="zh-CN" sz="1000" dirty="0">
                <a:solidFill>
                  <a:srgbClr val="FF0000"/>
                </a:solidFill>
              </a:rPr>
              <a:t>log file</a:t>
            </a:r>
          </a:p>
        </p:txBody>
      </p:sp>
      <p:sp>
        <p:nvSpPr>
          <p:cNvPr id="10" name="矩形 9"/>
          <p:cNvSpPr/>
          <p:nvPr/>
        </p:nvSpPr>
        <p:spPr>
          <a:xfrm>
            <a:off x="206126" y="5867918"/>
            <a:ext cx="666963" cy="396044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binlog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2838" y="5881274"/>
            <a:ext cx="666963" cy="396044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</a:t>
            </a:r>
            <a:r>
              <a:rPr lang="en-US" altLang="zh-CN" sz="1000" dirty="0" smtClean="0">
                <a:solidFill>
                  <a:srgbClr val="FF0000"/>
                </a:solidFill>
              </a:rPr>
              <a:t>low log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6854" y="5867918"/>
            <a:ext cx="666963" cy="396044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relay log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76099" y="2575633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</a:t>
            </a:r>
            <a:r>
              <a:rPr lang="en-US" altLang="zh-CN" sz="800" dirty="0" smtClean="0"/>
              <a:t>ata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14" name="矩形 13"/>
          <p:cNvSpPr/>
          <p:nvPr/>
        </p:nvSpPr>
        <p:spPr>
          <a:xfrm>
            <a:off x="4788047" y="2591675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index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15" name="矩形 14"/>
          <p:cNvSpPr/>
          <p:nvPr/>
        </p:nvSpPr>
        <p:spPr>
          <a:xfrm>
            <a:off x="4923579" y="1606111"/>
            <a:ext cx="566661" cy="5760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</a:t>
            </a:r>
            <a:r>
              <a:rPr lang="en-US" altLang="zh-CN" sz="800" dirty="0" smtClean="0"/>
              <a:t>daptive </a:t>
            </a:r>
          </a:p>
          <a:p>
            <a:pPr algn="ctr"/>
            <a:r>
              <a:rPr lang="en-US" altLang="zh-CN" sz="800" dirty="0" smtClean="0"/>
              <a:t>hash</a:t>
            </a:r>
            <a:endParaRPr lang="en-US" altLang="zh-CN" sz="800" dirty="0"/>
          </a:p>
          <a:p>
            <a:pPr algn="ctr"/>
            <a:r>
              <a:rPr lang="en-US" altLang="zh-CN" sz="800" dirty="0" smtClean="0"/>
              <a:t>index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16" name="矩形 15"/>
          <p:cNvSpPr/>
          <p:nvPr/>
        </p:nvSpPr>
        <p:spPr>
          <a:xfrm>
            <a:off x="5487808" y="2580348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c</a:t>
            </a:r>
            <a:r>
              <a:rPr lang="en-US" altLang="zh-CN" sz="800" dirty="0" smtClean="0"/>
              <a:t>hange</a:t>
            </a:r>
          </a:p>
          <a:p>
            <a:pPr algn="ctr"/>
            <a:r>
              <a:rPr lang="en-US" altLang="zh-CN" sz="800" dirty="0" smtClean="0"/>
              <a:t>buffer</a:t>
            </a:r>
            <a:endParaRPr lang="zh-CN" altLang="en-US" sz="800" dirty="0"/>
          </a:p>
        </p:txBody>
      </p:sp>
      <p:sp>
        <p:nvSpPr>
          <p:cNvPr id="17" name="矩形 16"/>
          <p:cNvSpPr/>
          <p:nvPr/>
        </p:nvSpPr>
        <p:spPr>
          <a:xfrm>
            <a:off x="5702216" y="1808871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其他</a:t>
            </a:r>
            <a:endParaRPr lang="en-US" altLang="zh-CN" sz="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583116" y="225807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缓冲池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2801" y="3007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764" y="2485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30795" y="4788175"/>
            <a:ext cx="1448125" cy="396044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t</a:t>
            </a:r>
            <a:r>
              <a:rPr lang="en-US" altLang="zh-CN" sz="1000" dirty="0" smtClean="0">
                <a:solidFill>
                  <a:srgbClr val="FF0000"/>
                </a:solidFill>
              </a:rPr>
              <a:t>ablespace</a:t>
            </a:r>
          </a:p>
          <a:p>
            <a:pPr algn="ctr"/>
            <a:r>
              <a:rPr lang="en-US" altLang="zh-CN" sz="1000" dirty="0" smtClean="0">
                <a:solidFill>
                  <a:srgbClr val="FF0000"/>
                </a:solidFill>
              </a:rPr>
              <a:t>*.ibd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105" y="1112509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19568" y="820122"/>
            <a:ext cx="26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7545" y="3066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6589" y="41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31965" y="785136"/>
            <a:ext cx="349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修改</a:t>
            </a:r>
            <a:r>
              <a:rPr lang="zh-CN" altLang="en-US" sz="800" dirty="0" smtClean="0"/>
              <a:t>页（修改页中的记录）</a:t>
            </a:r>
            <a:r>
              <a:rPr lang="en-US" altLang="zh-CN" sz="800" dirty="0" smtClean="0"/>
              <a:t>---</a:t>
            </a:r>
            <a:r>
              <a:rPr lang="zh-CN" altLang="en-US" sz="800" dirty="0" smtClean="0"/>
              <a:t>其实修改内存页和重做日志写入是同时的，</a:t>
            </a:r>
            <a:endParaRPr lang="en-US" altLang="zh-CN" sz="800" dirty="0" smtClean="0"/>
          </a:p>
          <a:p>
            <a:r>
              <a:rPr lang="zh-CN" altLang="en-US" sz="800" dirty="0" smtClean="0"/>
              <a:t>只不过脏页的落盘是滞后于重做日志的落盘，这个由</a:t>
            </a:r>
            <a:r>
              <a:rPr lang="en-US" altLang="zh-CN" sz="800" dirty="0" smtClean="0"/>
              <a:t>page cleaner</a:t>
            </a:r>
            <a:r>
              <a:rPr lang="zh-CN" altLang="en-US" sz="800" dirty="0" smtClean="0"/>
              <a:t>去保证。</a:t>
            </a:r>
            <a:endParaRPr lang="en-US" altLang="zh-CN" sz="800" dirty="0" smtClean="0"/>
          </a:p>
          <a:p>
            <a:r>
              <a:rPr lang="zh-CN" altLang="en-US" sz="800" dirty="0" smtClean="0"/>
              <a:t>每个页的修改会记录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（重做日志编号）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56771" y="3203918"/>
            <a:ext cx="1023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●设置</a:t>
            </a:r>
            <a:r>
              <a:rPr lang="zh-CN" altLang="en-US" sz="800" dirty="0" smtClean="0"/>
              <a:t>为</a:t>
            </a:r>
            <a:r>
              <a:rPr lang="en-US" altLang="zh-CN" sz="800" dirty="0" smtClean="0"/>
              <a:t>1</a:t>
            </a:r>
            <a:r>
              <a:rPr lang="zh-CN" altLang="en-US" sz="800" dirty="0" smtClean="0"/>
              <a:t>，</a:t>
            </a:r>
            <a:endParaRPr lang="en-US" altLang="zh-CN" sz="800" dirty="0" smtClean="0"/>
          </a:p>
          <a:p>
            <a:r>
              <a:rPr lang="zh-CN" altLang="en-US" sz="800" dirty="0" smtClean="0"/>
              <a:t>每笔事务的提交</a:t>
            </a:r>
            <a:endParaRPr lang="en-US" altLang="zh-CN" sz="800" dirty="0" smtClean="0"/>
          </a:p>
          <a:p>
            <a:r>
              <a:rPr lang="zh-CN" altLang="en-US" sz="800" dirty="0" smtClean="0"/>
              <a:t>（</a:t>
            </a:r>
            <a:r>
              <a:rPr lang="en-US" altLang="zh-CN" sz="800" dirty="0" smtClean="0"/>
              <a:t>commit</a:t>
            </a:r>
            <a:r>
              <a:rPr lang="zh-CN" altLang="en-US" sz="800" dirty="0" smtClean="0"/>
              <a:t>提交）</a:t>
            </a:r>
            <a:endParaRPr lang="en-US" altLang="zh-CN" sz="800" dirty="0" smtClean="0"/>
          </a:p>
          <a:p>
            <a:r>
              <a:rPr lang="zh-CN" altLang="en-US" sz="800" dirty="0" smtClean="0"/>
              <a:t>后台</a:t>
            </a:r>
            <a:r>
              <a:rPr lang="en-US" altLang="zh-CN" sz="800" dirty="0" smtClean="0"/>
              <a:t>log thread</a:t>
            </a:r>
            <a:r>
              <a:rPr lang="zh-CN" altLang="en-US" sz="800" dirty="0" smtClean="0"/>
              <a:t>线程</a:t>
            </a:r>
            <a:endParaRPr lang="en-US" altLang="zh-CN" sz="800" dirty="0" smtClean="0"/>
          </a:p>
          <a:p>
            <a:r>
              <a:rPr lang="zh-CN" altLang="en-US" sz="800" dirty="0" smtClean="0"/>
              <a:t>都会调用操作系统</a:t>
            </a:r>
            <a:endParaRPr lang="en-US" altLang="zh-CN" sz="800" dirty="0" smtClean="0"/>
          </a:p>
          <a:p>
            <a:r>
              <a:rPr lang="zh-CN" altLang="en-US" sz="800" dirty="0" smtClean="0"/>
              <a:t>的</a:t>
            </a:r>
            <a:r>
              <a:rPr lang="en-US" altLang="zh-CN" sz="800" dirty="0" smtClean="0"/>
              <a:t>fsync()</a:t>
            </a:r>
            <a:r>
              <a:rPr lang="zh-CN" altLang="en-US" sz="800" dirty="0" smtClean="0"/>
              <a:t>函数，写</a:t>
            </a:r>
            <a:endParaRPr lang="en-US" altLang="zh-CN" sz="800" dirty="0" smtClean="0"/>
          </a:p>
          <a:p>
            <a:r>
              <a:rPr lang="zh-CN" altLang="en-US" sz="800" dirty="0" smtClean="0"/>
              <a:t>入</a:t>
            </a:r>
            <a:r>
              <a:rPr lang="en-US" altLang="zh-CN" sz="800" dirty="0" smtClean="0"/>
              <a:t>redo log file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253031" y="3469986"/>
            <a:ext cx="117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Page cleaner</a:t>
            </a:r>
            <a:r>
              <a:rPr lang="zh-CN" altLang="en-US" sz="800" dirty="0" smtClean="0"/>
              <a:t>线程</a:t>
            </a:r>
            <a:endParaRPr lang="en-US" altLang="zh-CN" sz="800" dirty="0" smtClean="0"/>
          </a:p>
          <a:p>
            <a:r>
              <a:rPr lang="zh-CN" altLang="en-US" sz="800" dirty="0" smtClean="0"/>
              <a:t>会去判断什么时候</a:t>
            </a:r>
            <a:endParaRPr lang="en-US" altLang="zh-CN" sz="800" dirty="0" smtClean="0"/>
          </a:p>
          <a:p>
            <a:r>
              <a:rPr lang="zh-CN" altLang="en-US" sz="800" dirty="0" smtClean="0"/>
              <a:t>将内存中已经修改</a:t>
            </a:r>
            <a:endParaRPr lang="en-US" altLang="zh-CN" sz="800" dirty="0" smtClean="0"/>
          </a:p>
          <a:p>
            <a:r>
              <a:rPr lang="zh-CN" altLang="en-US" sz="800" dirty="0" smtClean="0"/>
              <a:t>的数据页同步写入</a:t>
            </a:r>
            <a:endParaRPr lang="en-US" altLang="zh-CN" sz="800" dirty="0" smtClean="0"/>
          </a:p>
          <a:p>
            <a:r>
              <a:rPr lang="zh-CN" altLang="en-US" sz="800" dirty="0" smtClean="0"/>
              <a:t>到磁盘</a:t>
            </a:r>
            <a:r>
              <a:rPr lang="zh-CN" altLang="en-US" sz="800" dirty="0"/>
              <a:t>，</a:t>
            </a:r>
            <a:r>
              <a:rPr lang="zh-CN" altLang="en-US" sz="800" dirty="0" smtClean="0"/>
              <a:t>就是表的</a:t>
            </a:r>
            <a:endParaRPr lang="en-US" altLang="zh-CN" sz="800" dirty="0" smtClean="0"/>
          </a:p>
          <a:p>
            <a:r>
              <a:rPr lang="en-US" altLang="zh-CN" sz="800" dirty="0" smtClean="0"/>
              <a:t>ibd</a:t>
            </a:r>
            <a:r>
              <a:rPr lang="zh-CN" altLang="en-US" sz="800" dirty="0" smtClean="0"/>
              <a:t>文件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381822" y="1304920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注意：通常我们最关注的的就是数据页、索引页</a:t>
            </a:r>
            <a:endParaRPr lang="zh-CN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51994" y="305993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控制每秒脏页写入量的参数：</a:t>
            </a:r>
            <a:endParaRPr lang="en-US" altLang="zh-CN" sz="800" dirty="0" smtClean="0"/>
          </a:p>
          <a:p>
            <a:r>
              <a:rPr lang="en-US" altLang="zh-CN" sz="800" dirty="0"/>
              <a:t>i</a:t>
            </a:r>
            <a:r>
              <a:rPr lang="en-US" altLang="zh-CN" sz="800" dirty="0" smtClean="0"/>
              <a:t>nnodb_io_capacity</a:t>
            </a:r>
          </a:p>
          <a:p>
            <a:r>
              <a:rPr lang="en-US" altLang="zh-CN" sz="800" dirty="0"/>
              <a:t>innodb_io_capacity_max</a:t>
            </a:r>
            <a:endParaRPr lang="zh-CN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92710" y="0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MySQL5.6--</a:t>
            </a:r>
            <a:r>
              <a:rPr lang="en-US" altLang="zh-CN" b="1" dirty="0" err="1" smtClean="0"/>
              <a:t>innodb</a:t>
            </a:r>
            <a:r>
              <a:rPr lang="zh-CN" altLang="en-US" b="1" dirty="0" smtClean="0"/>
              <a:t>原理</a:t>
            </a:r>
            <a:r>
              <a:rPr lang="zh-CN" altLang="en-US" sz="1200" b="1" dirty="0" smtClean="0"/>
              <a:t>（未开启</a:t>
            </a:r>
            <a:r>
              <a:rPr lang="en-US" altLang="zh-CN" sz="1200" b="1" dirty="0" err="1" smtClean="0"/>
              <a:t>binlog</a:t>
            </a:r>
            <a:r>
              <a:rPr lang="zh-CN" altLang="en-US" sz="1200" b="1" dirty="0" smtClean="0"/>
              <a:t>）</a:t>
            </a:r>
            <a:endParaRPr lang="zh-CN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46491" y="4039366"/>
            <a:ext cx="208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double write </a:t>
            </a:r>
            <a:r>
              <a:rPr lang="en-US" altLang="zh-CN" sz="900" dirty="0" smtClean="0"/>
              <a:t>buffer</a:t>
            </a:r>
            <a:r>
              <a:rPr lang="zh-CN" altLang="en-US" sz="900" dirty="0" smtClean="0"/>
              <a:t>分</a:t>
            </a:r>
            <a:r>
              <a:rPr lang="en-US" altLang="zh-CN" sz="900" dirty="0"/>
              <a:t>2</a:t>
            </a:r>
            <a:r>
              <a:rPr lang="zh-CN" altLang="en-US" sz="900" dirty="0" smtClean="0"/>
              <a:t>次</a:t>
            </a:r>
            <a:endParaRPr lang="en-US" altLang="zh-CN" sz="900" dirty="0" smtClean="0"/>
          </a:p>
          <a:p>
            <a:r>
              <a:rPr lang="zh-CN" altLang="en-US" sz="900" dirty="0" smtClean="0"/>
              <a:t>写入共享表空间，</a:t>
            </a:r>
            <a:endParaRPr lang="en-US" altLang="zh-CN" sz="900" dirty="0" smtClean="0"/>
          </a:p>
          <a:p>
            <a:r>
              <a:rPr lang="zh-CN" altLang="en-US" sz="900" dirty="0"/>
              <a:t>每次写入</a:t>
            </a:r>
            <a:r>
              <a:rPr lang="en-US" altLang="zh-CN" sz="900" dirty="0"/>
              <a:t>1MB</a:t>
            </a:r>
            <a:r>
              <a:rPr lang="zh-CN" altLang="en-US" sz="900" dirty="0"/>
              <a:t>到共享表</a:t>
            </a:r>
            <a:r>
              <a:rPr lang="zh-CN" altLang="en-US" sz="900" dirty="0" smtClean="0"/>
              <a:t>空间，</a:t>
            </a:r>
            <a:endParaRPr lang="en-US" altLang="zh-CN" sz="900" dirty="0" smtClean="0"/>
          </a:p>
          <a:p>
            <a:r>
              <a:rPr lang="zh-CN" altLang="en-US" sz="900" dirty="0" smtClean="0"/>
              <a:t>每次</a:t>
            </a:r>
            <a:r>
              <a:rPr lang="en-US" altLang="zh-CN" sz="900" dirty="0" smtClean="0"/>
              <a:t>1MB</a:t>
            </a:r>
            <a:r>
              <a:rPr lang="zh-CN" altLang="en-US" sz="900" dirty="0" smtClean="0"/>
              <a:t>写满，立即调用</a:t>
            </a:r>
            <a:r>
              <a:rPr lang="en-US" altLang="zh-CN" sz="900" dirty="0" smtClean="0"/>
              <a:t>fsync</a:t>
            </a:r>
            <a:r>
              <a:rPr lang="zh-CN" altLang="en-US" sz="900" dirty="0" smtClean="0"/>
              <a:t>同步</a:t>
            </a:r>
            <a:endParaRPr lang="en-US" altLang="zh-CN" sz="900" dirty="0" smtClean="0"/>
          </a:p>
          <a:p>
            <a:r>
              <a:rPr lang="zh-CN" altLang="en-US" sz="900" dirty="0" smtClean="0"/>
              <a:t>磁盘。（顺序写入，开销不大）</a:t>
            </a:r>
            <a:endParaRPr lang="en-US" altLang="zh-CN" sz="900" dirty="0"/>
          </a:p>
          <a:p>
            <a:endParaRPr lang="zh-CN" altLang="en-US" sz="900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016754" y="3093765"/>
            <a:ext cx="0" cy="49603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41222" y="3253946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copy dirty </a:t>
            </a:r>
            <a:r>
              <a:rPr lang="en-US" altLang="zh-CN" sz="1000" b="1" dirty="0" smtClean="0"/>
              <a:t>page</a:t>
            </a:r>
            <a:endParaRPr lang="zh-CN" alt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46315" y="3435389"/>
            <a:ext cx="1005403" cy="46166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页若不在内存中就</a:t>
            </a:r>
            <a:endParaRPr lang="en-US" altLang="zh-CN" sz="800" dirty="0" smtClean="0"/>
          </a:p>
          <a:p>
            <a:r>
              <a:rPr lang="zh-CN" altLang="en-US" sz="800" dirty="0" smtClean="0"/>
              <a:t>去磁盘中读取放到</a:t>
            </a:r>
            <a:endParaRPr lang="en-US" altLang="zh-CN" sz="800" dirty="0" smtClean="0"/>
          </a:p>
          <a:p>
            <a:r>
              <a:rPr lang="en-US" altLang="zh-CN" sz="800" dirty="0" smtClean="0"/>
              <a:t>buffer pool</a:t>
            </a:r>
            <a:endParaRPr lang="zh-CN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551373" y="4090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83116" y="4786750"/>
            <a:ext cx="151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/>
              <a:t>脏</a:t>
            </a:r>
            <a:r>
              <a:rPr lang="zh-CN" altLang="en-US" sz="800" dirty="0" smtClean="0"/>
              <a:t>页落盘之前必须</a:t>
            </a:r>
            <a:endParaRPr lang="en-US" altLang="zh-CN" sz="800" dirty="0" smtClean="0"/>
          </a:p>
          <a:p>
            <a:r>
              <a:rPr lang="zh-CN" altLang="en-US" sz="800" dirty="0" smtClean="0"/>
              <a:t>先在</a:t>
            </a:r>
            <a:r>
              <a:rPr lang="en-US" altLang="zh-CN" sz="800" dirty="0" smtClean="0"/>
              <a:t>double write</a:t>
            </a:r>
          </a:p>
          <a:p>
            <a:r>
              <a:rPr lang="zh-CN" altLang="en-US" sz="800" dirty="0" smtClean="0"/>
              <a:t>中建立一个副本</a:t>
            </a:r>
            <a:endParaRPr lang="en-US" altLang="zh-CN" sz="800" dirty="0" smtClean="0"/>
          </a:p>
          <a:p>
            <a:r>
              <a:rPr lang="zh-CN" altLang="en-US" sz="800" dirty="0" smtClean="0"/>
              <a:t>目的：防止出现页的部分写</a:t>
            </a:r>
            <a:endParaRPr lang="en-US" altLang="zh-CN" sz="800" dirty="0" smtClean="0"/>
          </a:p>
          <a:p>
            <a:r>
              <a:rPr lang="zh-CN" altLang="en-US" sz="800" dirty="0" smtClean="0"/>
              <a:t>出现数据页的损坏而丢失数据</a:t>
            </a:r>
            <a:endParaRPr lang="zh-CN" altLang="en-US" sz="800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5506998" y="4077270"/>
            <a:ext cx="0" cy="4318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31965" y="4271042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flush </a:t>
            </a:r>
            <a:r>
              <a:rPr lang="en-US" altLang="zh-CN" sz="1000" b="1" dirty="0"/>
              <a:t>dirty </a:t>
            </a:r>
            <a:r>
              <a:rPr lang="en-US" altLang="zh-CN" sz="1000" b="1" dirty="0" smtClean="0"/>
              <a:t>page</a:t>
            </a:r>
            <a:endParaRPr lang="zh-CN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712624" y="3847579"/>
            <a:ext cx="1130438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Innod_read_io_thread</a:t>
            </a:r>
          </a:p>
          <a:p>
            <a:r>
              <a:rPr lang="zh-CN" altLang="en-US" sz="800" dirty="0"/>
              <a:t>负责</a:t>
            </a:r>
            <a:r>
              <a:rPr lang="zh-CN" altLang="en-US" sz="800" dirty="0" smtClean="0"/>
              <a:t>线程读取</a:t>
            </a:r>
            <a:endParaRPr lang="zh-CN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37482" y="4070036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●</a:t>
            </a:r>
            <a:r>
              <a:rPr lang="en-US" altLang="zh-CN" sz="800" dirty="0" smtClean="0"/>
              <a:t>Log thread</a:t>
            </a:r>
            <a:r>
              <a:rPr lang="zh-CN" altLang="en-US" sz="800" dirty="0" smtClean="0"/>
              <a:t>线程写入</a:t>
            </a:r>
            <a:endParaRPr lang="en-US" altLang="zh-CN" sz="800" dirty="0" smtClean="0"/>
          </a:p>
          <a:p>
            <a:r>
              <a:rPr lang="en-US" altLang="zh-CN" sz="800" dirty="0" smtClean="0"/>
              <a:t>------</a:t>
            </a:r>
            <a:r>
              <a:rPr lang="zh-CN" altLang="en-US" sz="800" dirty="0" smtClean="0"/>
              <a:t>每次的写入按磁盘最小</a:t>
            </a:r>
            <a:endParaRPr lang="en-US" altLang="zh-CN" sz="800" dirty="0" smtClean="0"/>
          </a:p>
          <a:p>
            <a:r>
              <a:rPr lang="zh-CN" altLang="en-US" sz="800" dirty="0" smtClean="0"/>
              <a:t>写入单位扇区</a:t>
            </a:r>
            <a:r>
              <a:rPr lang="en-US" altLang="zh-CN" sz="800" dirty="0" smtClean="0"/>
              <a:t>---512</a:t>
            </a:r>
            <a:r>
              <a:rPr lang="zh-CN" altLang="en-US" sz="800" dirty="0" smtClean="0"/>
              <a:t>字节</a:t>
            </a:r>
            <a:endParaRPr lang="en-US" altLang="zh-CN" sz="800" dirty="0" smtClean="0"/>
          </a:p>
          <a:p>
            <a:r>
              <a:rPr lang="zh-CN" altLang="en-US" sz="800" dirty="0" smtClean="0"/>
              <a:t>（</a:t>
            </a:r>
            <a:r>
              <a:rPr lang="zh-CN" altLang="en-US" sz="800" dirty="0"/>
              <a:t>对于</a:t>
            </a:r>
            <a:r>
              <a:rPr lang="en-US" altLang="zh-CN" sz="800" dirty="0"/>
              <a:t>HDD</a:t>
            </a:r>
            <a:r>
              <a:rPr lang="zh-CN" altLang="en-US" sz="800" dirty="0"/>
              <a:t>盘</a:t>
            </a:r>
            <a:r>
              <a:rPr lang="zh-CN" altLang="en-US" sz="800" dirty="0" smtClean="0"/>
              <a:t>）进行写入确保原子写</a:t>
            </a:r>
            <a:endParaRPr lang="zh-CN" altLang="en-US" sz="800" dirty="0"/>
          </a:p>
        </p:txBody>
      </p:sp>
      <p:cxnSp>
        <p:nvCxnSpPr>
          <p:cNvPr id="42" name="直接箭头连接符 41"/>
          <p:cNvCxnSpPr>
            <a:stCxn id="5" idx="2"/>
          </p:cNvCxnSpPr>
          <p:nvPr/>
        </p:nvCxnSpPr>
        <p:spPr>
          <a:xfrm>
            <a:off x="6056589" y="4016856"/>
            <a:ext cx="0" cy="769894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00921" y="5989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794967" y="4798292"/>
            <a:ext cx="890728" cy="916696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Undo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默认在</a:t>
            </a:r>
            <a:r>
              <a:rPr lang="en-US" altLang="zh-CN" sz="1000" dirty="0" smtClean="0">
                <a:solidFill>
                  <a:schemeClr val="tx1"/>
                </a:solidFill>
              </a:rPr>
              <a:t>ibdata1</a:t>
            </a:r>
            <a:r>
              <a:rPr lang="zh-CN" altLang="en-US" sz="1000" dirty="0" smtClean="0">
                <a:solidFill>
                  <a:schemeClr val="tx1"/>
                </a:solidFill>
              </a:rPr>
              <a:t>内部可以单独剥离出来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65485" y="943232"/>
            <a:ext cx="1371766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在</a:t>
            </a:r>
            <a:r>
              <a:rPr lang="en-US" altLang="zh-CN" sz="800" dirty="0" smtClean="0"/>
              <a:t>undo</a:t>
            </a:r>
            <a:r>
              <a:rPr lang="zh-CN" altLang="en-US" sz="800" dirty="0"/>
              <a:t> </a:t>
            </a:r>
            <a:r>
              <a:rPr lang="en-US" altLang="zh-CN" sz="800" dirty="0" smtClean="0"/>
              <a:t>log segment</a:t>
            </a:r>
            <a:r>
              <a:rPr lang="zh-CN" altLang="en-US" sz="800" dirty="0" smtClean="0"/>
              <a:t>中进行</a:t>
            </a:r>
            <a:endParaRPr lang="en-US" altLang="zh-CN" sz="800" dirty="0" smtClean="0"/>
          </a:p>
          <a:p>
            <a:r>
              <a:rPr lang="en-US" altLang="zh-CN" sz="800" dirty="0" smtClean="0"/>
              <a:t>undo</a:t>
            </a:r>
            <a:r>
              <a:rPr lang="zh-CN" altLang="en-US" sz="800" dirty="0" smtClean="0"/>
              <a:t>页的申请记录</a:t>
            </a:r>
            <a:r>
              <a:rPr lang="en-US" altLang="zh-CN" sz="800" dirty="0" smtClean="0"/>
              <a:t>DML</a:t>
            </a:r>
            <a:r>
              <a:rPr lang="zh-CN" altLang="en-US" sz="800" dirty="0" smtClean="0"/>
              <a:t>的</a:t>
            </a:r>
            <a:endParaRPr lang="en-US" altLang="zh-CN" sz="800" dirty="0" smtClean="0"/>
          </a:p>
          <a:p>
            <a:r>
              <a:rPr lang="zh-CN" altLang="en-US" sz="800" dirty="0" smtClean="0"/>
              <a:t>反向操作，同时也会记录</a:t>
            </a:r>
            <a:endParaRPr lang="en-US" altLang="zh-CN" sz="800" dirty="0" smtClean="0"/>
          </a:p>
          <a:p>
            <a:r>
              <a:rPr lang="zh-CN" altLang="en-US" sz="800" dirty="0" smtClean="0"/>
              <a:t>事务</a:t>
            </a:r>
            <a:r>
              <a:rPr lang="en-US" altLang="zh-CN" sz="800" dirty="0" smtClean="0"/>
              <a:t>ID</a:t>
            </a:r>
            <a:endParaRPr lang="en-US" altLang="zh-CN" sz="800" dirty="0"/>
          </a:p>
          <a:p>
            <a:r>
              <a:rPr lang="en-US" altLang="zh-CN" sz="800" dirty="0" smtClean="0"/>
              <a:t>---undo</a:t>
            </a:r>
            <a:r>
              <a:rPr lang="zh-CN" altLang="en-US" sz="800" dirty="0" smtClean="0"/>
              <a:t>是基于磁盘的</a:t>
            </a:r>
            <a:endParaRPr lang="en-US" altLang="zh-CN" sz="800" dirty="0" smtClean="0"/>
          </a:p>
          <a:p>
            <a:r>
              <a:rPr lang="en-US" altLang="zh-CN" sz="800" dirty="0" smtClean="0"/>
              <a:t>128</a:t>
            </a:r>
            <a:r>
              <a:rPr lang="zh-CN" altLang="en-US" sz="800" dirty="0" smtClean="0"/>
              <a:t>个</a:t>
            </a:r>
            <a:r>
              <a:rPr lang="en-US" altLang="zh-CN" sz="800" dirty="0" smtClean="0"/>
              <a:t>rollback  segment</a:t>
            </a:r>
          </a:p>
          <a:p>
            <a:r>
              <a:rPr lang="zh-CN" altLang="en-US" sz="800" dirty="0" smtClean="0"/>
              <a:t>每个回滚段又包含</a:t>
            </a:r>
            <a:r>
              <a:rPr lang="en-US" altLang="zh-CN" sz="800" dirty="0" smtClean="0"/>
              <a:t>1024</a:t>
            </a:r>
          </a:p>
          <a:p>
            <a:r>
              <a:rPr lang="zh-CN" altLang="en-US" sz="800" dirty="0" smtClean="0"/>
              <a:t>个</a:t>
            </a:r>
            <a:r>
              <a:rPr lang="en-US" altLang="zh-CN" sz="800" dirty="0" smtClean="0"/>
              <a:t>undo log segment</a:t>
            </a:r>
            <a:endParaRPr lang="zh-CN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3881" y="1224192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将事务预先写入</a:t>
            </a:r>
            <a:endParaRPr lang="en-US" altLang="zh-CN" sz="800" i="1" dirty="0" smtClean="0"/>
          </a:p>
          <a:p>
            <a:r>
              <a:rPr lang="en-US" altLang="zh-CN" sz="800" dirty="0" smtClean="0"/>
              <a:t>redo</a:t>
            </a:r>
            <a:r>
              <a:rPr lang="zh-CN" altLang="en-US" sz="800" dirty="0" smtClean="0"/>
              <a:t>的高速缓冲区</a:t>
            </a:r>
            <a:endParaRPr lang="zh-CN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02353" y="2237732"/>
            <a:ext cx="1345240" cy="70788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事务在</a:t>
            </a:r>
            <a:r>
              <a:rPr lang="en-US" altLang="zh-CN" sz="800" dirty="0" smtClean="0"/>
              <a:t>undo log segment</a:t>
            </a:r>
          </a:p>
          <a:p>
            <a:r>
              <a:rPr lang="zh-CN" altLang="en-US" sz="800" dirty="0" smtClean="0"/>
              <a:t>分配页写入到</a:t>
            </a:r>
            <a:r>
              <a:rPr lang="en-US" altLang="zh-CN" sz="800" dirty="0" smtClean="0"/>
              <a:t>undo log</a:t>
            </a:r>
            <a:r>
              <a:rPr lang="zh-CN" altLang="en-US" sz="800" dirty="0" smtClean="0"/>
              <a:t>的</a:t>
            </a:r>
            <a:endParaRPr lang="en-US" altLang="zh-CN" sz="800" dirty="0" smtClean="0"/>
          </a:p>
          <a:p>
            <a:r>
              <a:rPr lang="zh-CN" altLang="en-US" sz="800" dirty="0" smtClean="0"/>
              <a:t>这个过程中，同样写入</a:t>
            </a:r>
            <a:endParaRPr lang="en-US" altLang="zh-CN" sz="800" dirty="0" smtClean="0"/>
          </a:p>
          <a:p>
            <a:r>
              <a:rPr lang="en-US" altLang="zh-CN" sz="800" dirty="0" smtClean="0"/>
              <a:t>redo</a:t>
            </a:r>
            <a:r>
              <a:rPr lang="zh-CN" altLang="en-US" sz="800" dirty="0" smtClean="0"/>
              <a:t>，因为</a:t>
            </a:r>
            <a:r>
              <a:rPr lang="en-US" altLang="zh-CN" sz="800" dirty="0" smtClean="0"/>
              <a:t>undo</a:t>
            </a:r>
            <a:r>
              <a:rPr lang="zh-CN" altLang="en-US" sz="800" dirty="0" smtClean="0"/>
              <a:t>中的数据</a:t>
            </a:r>
            <a:endParaRPr lang="en-US" altLang="zh-CN" sz="800" dirty="0" smtClean="0"/>
          </a:p>
          <a:p>
            <a:r>
              <a:rPr lang="zh-CN" altLang="en-US" sz="800" dirty="0" smtClean="0"/>
              <a:t>也需要持久化</a:t>
            </a:r>
            <a:endParaRPr lang="zh-CN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94881" y="2040633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Undo</a:t>
            </a:r>
            <a:r>
              <a:rPr lang="zh-CN" altLang="en-US" sz="800" dirty="0" smtClean="0">
                <a:solidFill>
                  <a:srgbClr val="FF0000"/>
                </a:solidFill>
              </a:rPr>
              <a:t>中的数据写入到</a:t>
            </a:r>
            <a:r>
              <a:rPr lang="en-US" altLang="zh-CN" sz="800" dirty="0" smtClean="0">
                <a:solidFill>
                  <a:srgbClr val="FF0000"/>
                </a:solidFill>
              </a:rPr>
              <a:t>redo</a:t>
            </a:r>
            <a:r>
              <a:rPr lang="zh-CN" altLang="en-US" sz="800" dirty="0" smtClean="0">
                <a:solidFill>
                  <a:srgbClr val="FF0000"/>
                </a:solidFill>
              </a:rPr>
              <a:t>中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08721" y="2237732"/>
            <a:ext cx="1564192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多个并发事务时</a:t>
            </a:r>
            <a:r>
              <a:rPr lang="en-US" altLang="zh-CN" sz="800" dirty="0" smtClean="0"/>
              <a:t>,</a:t>
            </a:r>
            <a:r>
              <a:rPr lang="zh-CN" altLang="en-US" sz="800" dirty="0" smtClean="0"/>
              <a:t>已经分配的</a:t>
            </a:r>
            <a:endParaRPr lang="en-US" altLang="zh-CN" sz="800" dirty="0" smtClean="0"/>
          </a:p>
          <a:p>
            <a:r>
              <a:rPr lang="en-US" altLang="zh-CN" sz="800" dirty="0" smtClean="0"/>
              <a:t>undo</a:t>
            </a:r>
            <a:r>
              <a:rPr lang="zh-CN" altLang="en-US" sz="800" dirty="0" smtClean="0"/>
              <a:t>页在回收前，由</a:t>
            </a:r>
            <a:r>
              <a:rPr lang="en-US" altLang="zh-CN" sz="800" dirty="0" smtClean="0"/>
              <a:t>purge</a:t>
            </a:r>
          </a:p>
          <a:p>
            <a:r>
              <a:rPr lang="zh-CN" altLang="en-US" sz="800" dirty="0" smtClean="0"/>
              <a:t>线程去判断是否可回收。</a:t>
            </a:r>
            <a:endParaRPr lang="en-US" altLang="zh-CN" sz="800" dirty="0" smtClean="0"/>
          </a:p>
          <a:p>
            <a:r>
              <a:rPr lang="zh-CN" altLang="en-US" sz="800" dirty="0" smtClean="0"/>
              <a:t>因为其他事务可能正共用一个</a:t>
            </a:r>
            <a:endParaRPr lang="en-US" altLang="zh-CN" sz="800" dirty="0" smtClean="0"/>
          </a:p>
          <a:p>
            <a:r>
              <a:rPr lang="zh-CN" altLang="en-US" sz="800" dirty="0" smtClean="0"/>
              <a:t>或多个</a:t>
            </a:r>
            <a:r>
              <a:rPr lang="en-US" altLang="zh-CN" sz="800" dirty="0" smtClean="0"/>
              <a:t>undo</a:t>
            </a:r>
            <a:r>
              <a:rPr lang="zh-CN" altLang="en-US" sz="800" dirty="0" smtClean="0"/>
              <a:t>页，不能直接删除。</a:t>
            </a:r>
            <a:endParaRPr lang="en-US" altLang="zh-CN" sz="800" dirty="0" smtClean="0"/>
          </a:p>
          <a:p>
            <a:r>
              <a:rPr lang="en-US" altLang="zh-CN" sz="800" dirty="0" smtClean="0"/>
              <a:t>puge</a:t>
            </a:r>
            <a:r>
              <a:rPr lang="zh-CN" altLang="en-US" sz="800" dirty="0" smtClean="0"/>
              <a:t>删除操作也是</a:t>
            </a:r>
            <a:r>
              <a:rPr lang="zh-CN" altLang="en-US" sz="800" dirty="0"/>
              <a:t>先</a:t>
            </a:r>
            <a:r>
              <a:rPr lang="zh-CN" altLang="en-US" sz="800" dirty="0" smtClean="0"/>
              <a:t>在内存中</a:t>
            </a:r>
            <a:endParaRPr lang="en-US" altLang="zh-CN" sz="800" dirty="0" smtClean="0"/>
          </a:p>
          <a:p>
            <a:r>
              <a:rPr lang="zh-CN" altLang="en-US" sz="800" dirty="0" smtClean="0"/>
              <a:t>完成，之后同步到磁盘</a:t>
            </a:r>
            <a:endParaRPr lang="zh-CN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2365485" y="302289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WAL</a:t>
            </a:r>
            <a:r>
              <a:rPr lang="zh-CN" altLang="en-US" sz="800" dirty="0"/>
              <a:t>机制（先写重做日志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340836" y="786780"/>
            <a:ext cx="0" cy="763967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171736" y="1882036"/>
            <a:ext cx="521169" cy="326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undo </a:t>
            </a:r>
            <a:r>
              <a:rPr lang="en-US" altLang="zh-CN" sz="800" dirty="0"/>
              <a:t>page</a:t>
            </a:r>
            <a:endParaRPr lang="zh-CN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847085" y="5777527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Undo</a:t>
            </a:r>
            <a:r>
              <a:rPr lang="zh-CN" altLang="en-US" sz="800" dirty="0" smtClean="0"/>
              <a:t>页也会读取到内存中</a:t>
            </a:r>
            <a:endParaRPr lang="en-US" altLang="zh-CN" sz="800" dirty="0" smtClean="0"/>
          </a:p>
          <a:p>
            <a:r>
              <a:rPr lang="en-US" altLang="zh-CN" sz="800" dirty="0" smtClean="0"/>
              <a:t>Undo</a:t>
            </a:r>
            <a:r>
              <a:rPr lang="zh-CN" altLang="en-US" sz="800" dirty="0" smtClean="0"/>
              <a:t>的持久化依赖于</a:t>
            </a:r>
            <a:r>
              <a:rPr lang="en-US" altLang="zh-CN" sz="800" dirty="0" smtClean="0"/>
              <a:t>redo</a:t>
            </a:r>
            <a:endParaRPr lang="zh-CN" altLang="en-US" sz="800" dirty="0"/>
          </a:p>
        </p:txBody>
      </p:sp>
      <p:cxnSp>
        <p:nvCxnSpPr>
          <p:cNvPr id="54" name="直接箭头连接符 53"/>
          <p:cNvCxnSpPr>
            <a:stCxn id="3" idx="2"/>
          </p:cNvCxnSpPr>
          <p:nvPr/>
        </p:nvCxnSpPr>
        <p:spPr>
          <a:xfrm>
            <a:off x="405427" y="2210769"/>
            <a:ext cx="0" cy="2474362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0"/>
          </p:cNvCxnSpPr>
          <p:nvPr/>
        </p:nvCxnSpPr>
        <p:spPr>
          <a:xfrm flipV="1">
            <a:off x="405427" y="547639"/>
            <a:ext cx="16491" cy="134650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7" idx="2"/>
          </p:cNvCxnSpPr>
          <p:nvPr/>
        </p:nvCxnSpPr>
        <p:spPr>
          <a:xfrm flipV="1">
            <a:off x="421918" y="529401"/>
            <a:ext cx="3360856" cy="182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8359" y="1676676"/>
            <a:ext cx="2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2" idx="1"/>
            <a:endCxn id="3" idx="3"/>
          </p:cNvCxnSpPr>
          <p:nvPr/>
        </p:nvCxnSpPr>
        <p:spPr>
          <a:xfrm flipH="1">
            <a:off x="755576" y="2045526"/>
            <a:ext cx="3416160" cy="6930"/>
          </a:xfrm>
          <a:prstGeom prst="line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944923" y="4904522"/>
            <a:ext cx="711274" cy="37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</a:t>
            </a:r>
            <a:r>
              <a:rPr lang="en-US" altLang="zh-CN" sz="800" dirty="0" smtClean="0"/>
              <a:t>ouble</a:t>
            </a:r>
          </a:p>
          <a:p>
            <a:pPr algn="ctr"/>
            <a:r>
              <a:rPr lang="en-US" altLang="zh-CN" sz="800" dirty="0" smtClean="0"/>
              <a:t>Write</a:t>
            </a:r>
          </a:p>
          <a:p>
            <a:pPr algn="ctr"/>
            <a:r>
              <a:rPr lang="en-US" altLang="zh-CN" sz="800" dirty="0"/>
              <a:t>(</a:t>
            </a:r>
            <a:r>
              <a:rPr lang="en-US" altLang="zh-CN" sz="800" dirty="0" smtClean="0"/>
              <a:t>1mb)</a:t>
            </a:r>
            <a:endParaRPr lang="zh-CN" altLang="en-US" sz="800" dirty="0"/>
          </a:p>
        </p:txBody>
      </p:sp>
      <p:sp>
        <p:nvSpPr>
          <p:cNvPr id="60" name="矩形 59"/>
          <p:cNvSpPr/>
          <p:nvPr/>
        </p:nvSpPr>
        <p:spPr>
          <a:xfrm>
            <a:off x="5658395" y="4904523"/>
            <a:ext cx="711274" cy="37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</a:t>
            </a:r>
            <a:r>
              <a:rPr lang="en-US" altLang="zh-CN" sz="800" dirty="0" smtClean="0"/>
              <a:t>ouble</a:t>
            </a:r>
          </a:p>
          <a:p>
            <a:pPr algn="ctr"/>
            <a:r>
              <a:rPr lang="en-US" altLang="zh-CN" sz="800" dirty="0" smtClean="0"/>
              <a:t>Write</a:t>
            </a:r>
          </a:p>
          <a:p>
            <a:pPr algn="ctr"/>
            <a:r>
              <a:rPr lang="en-US" altLang="zh-CN" sz="800" dirty="0" smtClean="0"/>
              <a:t>(1mb)</a:t>
            </a:r>
            <a:endParaRPr lang="zh-CN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184092" y="532751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共享表空间</a:t>
            </a:r>
            <a:endParaRPr lang="zh-CN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23596" y="1156123"/>
            <a:ext cx="1584088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Innod_write_io_thread</a:t>
            </a:r>
            <a:r>
              <a:rPr lang="zh-CN" altLang="en-US" sz="800" dirty="0" smtClean="0"/>
              <a:t>线程</a:t>
            </a:r>
            <a:r>
              <a:rPr lang="zh-CN" altLang="en-US" sz="800" dirty="0"/>
              <a:t>写入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3596" y="4484281"/>
            <a:ext cx="1539204" cy="21544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Page cleaner</a:t>
            </a:r>
            <a:r>
              <a:rPr lang="zh-CN" altLang="en-US" sz="800" dirty="0" smtClean="0"/>
              <a:t>线程负责脏页写入</a:t>
            </a:r>
            <a:endParaRPr lang="zh-CN" altLang="en-US" sz="8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4340836" y="4501031"/>
            <a:ext cx="114940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340836" y="4501031"/>
            <a:ext cx="0" cy="28571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067761" y="4501031"/>
            <a:ext cx="1273825" cy="8089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067761" y="4501031"/>
            <a:ext cx="0" cy="28571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206319" y="3341780"/>
            <a:ext cx="1969780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4171736" y="3066057"/>
            <a:ext cx="0" cy="275723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2206319" y="3341780"/>
            <a:ext cx="0" cy="1446395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3870050" y="3341780"/>
            <a:ext cx="2862" cy="1456512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5" idx="3"/>
          </p:cNvCxnSpPr>
          <p:nvPr/>
        </p:nvCxnSpPr>
        <p:spPr>
          <a:xfrm>
            <a:off x="3737251" y="1481841"/>
            <a:ext cx="434485" cy="4123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9" idx="3"/>
          </p:cNvCxnSpPr>
          <p:nvPr/>
        </p:nvCxnSpPr>
        <p:spPr>
          <a:xfrm flipV="1">
            <a:off x="3872913" y="2237732"/>
            <a:ext cx="298823" cy="47705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34412" y="2677218"/>
            <a:ext cx="1467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脏页落盘是滞后于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redo</a:t>
            </a:r>
            <a:r>
              <a:rPr lang="zh-CN" altLang="en-US" sz="1000" b="1" dirty="0" smtClean="0"/>
              <a:t>写入的，这是一个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异步的过程</a:t>
            </a:r>
            <a:endParaRPr lang="zh-CN" altLang="en-US" sz="1000" b="1" dirty="0"/>
          </a:p>
        </p:txBody>
      </p:sp>
      <p:sp>
        <p:nvSpPr>
          <p:cNvPr id="75" name="矩形 74"/>
          <p:cNvSpPr/>
          <p:nvPr/>
        </p:nvSpPr>
        <p:spPr>
          <a:xfrm>
            <a:off x="343881" y="2971486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●记录</a:t>
            </a:r>
            <a:r>
              <a:rPr lang="en-US" altLang="zh-CN" sz="800" dirty="0" smtClean="0"/>
              <a:t>LSN</a:t>
            </a:r>
            <a:r>
              <a:rPr lang="zh-CN" altLang="en-US" sz="800" dirty="0" smtClean="0"/>
              <a:t>编号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92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3060</Words>
  <Application>Microsoft Office PowerPoint</Application>
  <PresentationFormat>全屏显示(4:3)</PresentationFormat>
  <Paragraphs>536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数据库相关的文件介绍</vt:lpstr>
      <vt:lpstr>InnoDB相关重点文件介绍</vt:lpstr>
      <vt:lpstr>PowerPoint 演示文稿</vt:lpstr>
      <vt:lpstr>InnoDB的存储结构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deeplm</cp:lastModifiedBy>
  <cp:revision>1675</cp:revision>
  <dcterms:created xsi:type="dcterms:W3CDTF">2018-12-07T08:11:26Z</dcterms:created>
  <dcterms:modified xsi:type="dcterms:W3CDTF">2019-04-11T04:16:56Z</dcterms:modified>
</cp:coreProperties>
</file>