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4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19-03-20T03:01:48.40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25343ABC-A313-4EFA-8E71-9DE22229B544}" emma:medium="tactile" emma:mode="ink">
          <msink:context xmlns:msink="http://schemas.microsoft.com/ink/2010/main" type="writingRegion" rotatedBoundingBox="22639,12022 22372,15629 19352,15406 19618,11799"/>
        </emma:interpretation>
      </emma:emma>
    </inkml:annotationXML>
    <inkml:traceGroup>
      <inkml:annotationXML>
        <emma:emma xmlns:emma="http://www.w3.org/2003/04/emma" version="1.0">
          <emma:interpretation id="{E5CE72A7-4C69-48F6-A886-5692AD45AF0D}" emma:medium="tactile" emma:mode="ink">
            <msink:context xmlns:msink="http://schemas.microsoft.com/ink/2010/main" type="paragraph" rotatedBoundingBox="22639,12022 22372,15629 21833,15589 22100,119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A8F20D-340F-4F23-A459-9F674467495E}" emma:medium="tactile" emma:mode="ink">
              <msink:context xmlns:msink="http://schemas.microsoft.com/ink/2010/main" type="line" rotatedBoundingBox="22639,12022 22372,15629 21833,15589 22100,11982"/>
            </emma:interpretation>
          </emma:emma>
        </inkml:annotationXML>
        <inkml:traceGroup>
          <inkml:annotationXML>
            <emma:emma xmlns:emma="http://www.w3.org/2003/04/emma" version="1.0">
              <emma:interpretation id="{003C0F5C-F5FB-4489-BA11-B27983CFBFEA}" emma:medium="tactile" emma:mode="ink">
                <msink:context xmlns:msink="http://schemas.microsoft.com/ink/2010/main" type="inkWord" rotatedBoundingBox="22639,12022 22608,12445 22069,12405 22100,11982">
                  <msink:destinationLink direction="with" ref="{51072EC6-FCD1-40EB-89E3-96ECA84FA5E7}"/>
                  <msink:destinationLink direction="with" ref="{8A941CDD-3985-4F06-BBCF-649F1ECD7FF6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2867-1635 21 0,'0'-3'83'16,"0"2"8"-16,0 1-7 0,0-4 0 0,0 4-12 0,0-2-10 15,0-1-10-15,0 1-4 0,0 2-2 0,0-2 1 16,0 0 2-16,0 0 10 0,0 2 3 0,0 0-3 0,0-2 1 15,0 2 0-15,0-2 1 0,-3 2 2 0,3 0 5 0,0-3 9 16,0 3 12-16,0 0 7 0,0 0 12 0,-6 0 8 16,6 0 7-16,-5 3-2 0,5-3 2 0,0 2 3 0,-3 0 4 0,3 0 4 15,0 0-3-15,-6 2-4 0,3 1 37 0,3-1 9 0,-6 3-3 16,-3 1-13-16,4 3-11 0,-4-1-18 0,0 3-18 16,-3 0-25-16,9 1-20 0,-11 2-13 0,-1 0-9 0,7 1-2 15,-13 0 2-15,9 2-2 0,-2-3-6 0,-1 2-12 16,6 0-11-16,-5 0 0 0,-1-4-2 0,7 1-4 0,-1 0-4 0,-3-2-2 15,3-1 0-15,6-3-2 0,-2 0 4 0,-1-1-2 16,3-4 0-16,3 0-8 0,-6 1-15 0,0-1-20 0,6 0-13 16,-3 0-14-16,3-1-9 0,0 1-9 0,0-2-5 0,-6 0-8 15,3 2-15-15,3-1-24 0,0-2-45 0,-5 2-61 16,5-2 2-16,0 2 3 0,-6-3-19 0,6 2-29 0,0-2-19 16,0 0 17-16,0 0-6 0,0 0 0 0,-3 0-8 0,3-2 91 15,0 2 78-15</inkml:trace>
          <inkml:trace contextRef="#ctx0" brushRef="#br0" timeOffset="-486.151">2459-1557 31 0,'0'-1'103'0,"0"-1"9"0,0-1 10 0,0 1-22 16,0 2-24-16,0-3-17 0,0 2-9 0,0-2-8 15,0 1 2-15,0 2 8 0,0-2 6 0,0 1 5 0,0-1 1 16,0 2-3-16,6-3-3 0,-6 1 6 0,0 0 4 0,2 0 3 16,4 0-1-16,-6 2 3 0,9-2 0 0,-3-1 8 15,-6 1-1-15,9-1-4 0,-6 3-6 0,2-1 2 0,1 1-3 16,3-2-1-16,-3 2 14 0,-3 0 6 0,3 0-2 0,2 0-2 16,-2 2 6-16,-3-2 3 0,3 1-5 0,-3 2-6 0,3-1 6 15,-1-2 0-15,4 5-19 0,-6-3-8 0,3 0-17 0,0 0 0 16,3 3 19-16,-4-3 30 0,-5 1 31 0,9 2 13 15,-6-1-11-15,3 3-17 0,0-1-25 0,-3-1-16 0,3 2-5 16,-4 0 6-16,4 4 2 0,3-1 8 0,0 3-9 0,-3 1-18 16,2 0-14-16,4-2-9 0,-3 3-5 0,-6-5-8 15,8 5-6-15,-2-4-2 0,0 1 3 0,0 1 12 0,2-2 0 16,-8-1-4-16,6 1-5 0,-3 0-1 0,3-3-1 0,-4 0 5 16,-2-1 0-16,3 0 2 0,0-4-2 0,3 2-1 15,-6 1-3-15,3-2-1 0,-1 0 0 0,4 0 0 0,-3-1 0 16,-3 1-2-16,6 0-4 0,-4-1-4 0,1-2 1 0,3 2-2 15,-6-2 3-15,9-1-3 0,-9 3-4 0,2-3 2 0,1 0-2 16,3 0-6-16,-6 0-4 0,3 0-7 0,0 0-14 0,-3-3-14 16,2 3-24-16,-2-1-16 0,3 1-20 0,0-3-24 0,-6 2-18 15,9-2-34-15,-9-1-31 0,3 2-39 0,-3-3-32 16,5 4 2-16,1-4 28 0,-6 1-4 0,0 0-12 0,3 0-9 16,-3-1 25-16,6 2 26 0,-6-4 14 0,0 3 8 0,0-3 35 15,0 3 5-15,0 1-3 0,0-4 13 0,-6 2 44 0</inkml:trace>
        </inkml:traceGroup>
        <inkml:traceGroup>
          <inkml:annotationXML>
            <emma:emma xmlns:emma="http://www.w3.org/2003/04/emma" version="1.0">
              <emma:interpretation id="{1A1CE7D4-348C-4CA8-BD19-0D935BB35C96}" emma:medium="tactile" emma:mode="ink">
                <msink:context xmlns:msink="http://schemas.microsoft.com/ink/2010/main" type="inkWord" rotatedBoundingBox="22341,14648 22269,15622 21834,15589 21906,14616">
                  <msink:destinationLink direction="from" ref="{F3C00E6F-200A-43F0-9774-E06C78F817B3}"/>
                  <msink:destinationLink direction="to" ref="{F3C00E6F-200A-43F0-9774-E06C78F817B3}"/>
                  <msink:destinationLink direction="with" ref="{1DF4731C-9EDF-4B42-AE16-4DDDBA93BA8E}"/>
                </msink:context>
              </emma:interpretation>
              <emma:one-of disjunction-type="recognition" id="oneOf1">
                <emma:interpretation id="interp1" emma:lang="" emma:confidence="0">
                  <emma:literal>乛</emma:literal>
                </emma:interpretation>
                <emma:interpretation id="interp2" emma:lang="" emma:confidence="0">
                  <emma:literal>冖</emma:literal>
                </emma:interpretation>
                <emma:interpretation id="interp3" emma:lang="" emma:confidence="0">
                  <emma:literal>艹</emma:literal>
                </emma:interpretation>
                <emma:interpretation id="interp4" emma:lang="" emma:confidence="0">
                  <emma:literal>机</emma:literal>
                </emma:interpretation>
                <emma:interpretation id="interp5" emma:lang="" emma:confidence="0">
                  <emma:literal>「</emma:literal>
                </emma:interpretation>
              </emma:one-of>
            </emma:emma>
          </inkml:annotationXML>
          <inkml:trace contextRef="#ctx0" brushRef="#br0" timeOffset="1790.409">2269 1008 5 0,'0'0'68'0,"6"-2"8"0,-6 0-13 0,0-1-13 16,6 2-5-16,-6-2-6 0,0 3-6 0,0-2-2 0,0 0 1 16,0 0 5-16,3 0-1 0,-3 2 2 0,0-3-3 15,5 1 1-15,-5 1-2 0,0 1-1 0,0-4 2 0,0 4 7 16,0-3 7-16,3 1 6 0,-3 0 4 0,0 2 5 0,0-3 8 15,0 2 10-15,0 1 6 0,0 0-1 0,6-3-8 16,-6 3-3-16,0-1 9 0,6 1 16 0,-6 0 17 0,0 0 11 16,0 0 2-16,0 0 3 0,0 0-6 0,3 1-5 15,-3 2-4-15,0-2-7 0,6 4-8 0,-6 0 22 0,0-1 6 16,0-1 6-16,0 4 9 0,0 0-7 0,0 1-9 0,6 2-18 16,-6 4-13-16,0 0-9 0,0 4-7 0,0-4-16 0,0 3-8 15,3-1 5-15,-3-1 5 0,5 2-15 0,-5-2-13 16,3 3-14-16,-3-4-8 0,6 1-3 0,0 0-3 0,-3-5-4 15,3 4-1-15,-6-6-1 0,3-2-2 0,-3 0 1 0,5 1 0 16,1-2-2-16,-6 1 0 0,3-3-1 0,3-1 0 16,0 1-3-16,-6-1 0 0,9 0-6 0,-1-2 0 0,-2-2-1 0,3-3-2 15,6 0 0-15,-7-1 2 0,7-6-1 0,-6 1 0 0,5-1-3 16,-5-1-2-16,6 1-6 0,-12-3 4 0,11 0 2 16,-2 0 0-16,-9 2 3 0,3-2 1 0,2 3 5 0,-2 2 2 15,-3-4 1-15,3 4 2 0,-6-1-2 0,3 3 0 0,-3 1 0 16,0 2 0-16,6 0 3 0,-6-1-2 0,0-1 0 15,5 4 2-15,-5-4-8 0,0 3 6 0,0-1 5 16,0-1-4-16,0 1 4 0,3 2-2 0,-3-1 1 0,0 1 4 0,6-1 5 16,-6 0 1-16,0 1-2 0,0-1 5 0,0 2-2 15,0 0 1-15,0-1-4 0,0 0 3 0,0-1-3 0,0 4-1 16,0-3-3-16,0 1-3 0,0 0 1 0,0-1 1 0,0 2 0 16,0 1 3-16,0-3 6 0,0 3 1 0,0-1-1 15,0 1 5-15,0 0-2 0,0 1 3 0,0-1 1 0,0 3 0 0,0-2 0 16,0 2 3-16,0-1-331 0,-6 3 229 0,6-1 73 15,0-1 22-15,-3 2 6 0,3 1 0 0,0 1 0 0,0-1-8 16,0 4 1-16,0 4-2 0,-5-2 1 0,5 3 5 0,-6 2-5 16,6 0-2-16,0 2 2 0,0 2 15 0,0 0 1 0,0 4 2 15,0 3-1-15,0 2-4 0,6 2-3 0,-6 0-6 0,5-1-5 16,-5 1 2-16,3 2 4 0,3-2-5 0,-3 1-2 16,-3-1-4-16,6 0-8 0,0-2 1 0,-6-1-1 0,3-3 5 15,3 0 1-15,-6 1-4 0,5-1-4 0,-5-3 2 0,3 0-3 16,3-2-1-16,-6 0 0 0,3-2 0 0,-3-2 0 0,6 0 0 15,-6-2 0-15,0-2 0 0,6-3 0 0,-6-1 7 16,0-3 6-16,0 0 4 0,0 0 6 0,0 1 11 16,3 0 4-16,-3-3 4 0,0 0-11 0,0 2-10 0,0-2-4 15,0 1-5-15,0-3-5 0,-3 3-4 0,3-5-2 0,0 1-8 16,-6 1-1-16,6-2-9 0,-6 0-15 0,3-2-12 0,-6 1-17 16,4-4-19-16,-4 0-27 0,-3-1-16 0,9-3-28 0,-11-1-22 15,5-1 307-15,0-2-289 0,-5-1-175 0,5 1-129 0,-6-4-107 16,1 3 76-16,-1-1-6 0,6 2 10 0,-5-2 33 15,-7 4 34-15,13-1 75 0,-7 3 156 0,6 3 51 0</inkml:trace>
        </inkml:traceGroup>
      </inkml:traceGroup>
    </inkml:traceGroup>
    <inkml:traceGroup>
      <inkml:annotationXML>
        <emma:emma xmlns:emma="http://www.w3.org/2003/04/emma" version="1.0">
          <emma:interpretation id="{2309BE03-7F77-4A34-AC27-2330DD80B7B3}" emma:medium="tactile" emma:mode="ink">
            <msink:context xmlns:msink="http://schemas.microsoft.com/ink/2010/main" type="paragraph" rotatedBoundingBox="19801,12402 20566,12923 20108,13595 19343,1307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5EE26AB-FFC3-4DAF-B523-B488EDDB1B08}" emma:medium="tactile" emma:mode="ink">
              <msink:context xmlns:msink="http://schemas.microsoft.com/ink/2010/main" type="line" rotatedBoundingBox="19801,12402 20566,12923 20108,13595 19343,13074"/>
            </emma:interpretation>
          </emma:emma>
        </inkml:annotationXML>
        <inkml:traceGroup>
          <inkml:annotationXML>
            <emma:emma xmlns:emma="http://www.w3.org/2003/04/emma" version="1.0">
              <emma:interpretation id="{43CC40DC-FC9E-4249-8BD8-B3B71C9751F5}" emma:medium="tactile" emma:mode="ink">
                <msink:context xmlns:msink="http://schemas.microsoft.com/ink/2010/main" type="inkWord" rotatedBoundingBox="19801,12402 20566,12923 20108,13595 19343,13074">
                  <msink:destinationLink direction="with" ref="{8A941CDD-3985-4F06-BBCF-649F1ECD7FF6}"/>
                </msink:context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10357.81">180-982 55 0,'-3'-3'54'0,"3"-1"5"0,0 0-10 0,0 2-11 0,-6-3-8 15,3 1 0-15,3 2 0 0,-6-2 0 0,6 0 0 0,-6 1 0 16,3 2 0-16,3-2-4 0,-6 1 0 0,3 0-1 0,3-2 3 16,-5 1-2-16,5 2-4 0,-6-2 0 0,3-1-1 15,3 2 0-15,-6 0 2 0,0 0-1 0,6 0 3 0,0 2 5 16,-3-2 1-16,3-1-1 0,-6 1-2 0,4 2-1 0,2-2-5 15,-6 0 0-15,0 2 2 0,6-2-2 0,-3 2-3 16,3-2-1-16,-6 2 2 0,3 0 3 0,-3 0-1 0,6 2 0 16,-5-2-2-16,2 2-1 0,-3-2-2 0,3 2-3 0,-3 0-2 15,0 0-2-15,3 1 0 0,-8-1-2 0,11 2-2 16,-3-2-3-16,-3 3 0 0,3-4 0 0,-3 6 1 0,0-3-3 16,3-2 1-16,-3 3 2 0,4 0 1 0,-4 0-4 0,0 0 0 15,3 3-2-15,-6-2 2 0,9-2-2 0,-6 4 3 0,1-2 0 16,2 2 1-16,-3-2-2 0,0 2-1 0,3-1 0 0,3 1 3 15,-6 1-1-15,3-2-1 0,-3 0 1 0,6 0 0 0,-5 1-1 16,2 2 0-16,3-5-1 0,-6 4 0 0,6-1 0 0,-3-2 0 16,3 3 3-16,0-1 2 0,0 1 4 0,-6-1 2 15,6 3-3-15,0-3-2 0,0 1-2 0,0 2 1 0,0-3-1 16,0 3 4-16,0-4 13 0,0 2 13 0,0 2 6 0,0-1 1 16,0 1-3-16,6 2-6 0,-6 2-7 0,0 1-7 15,3-1-3-15,3 0 5 0,-6 0 12 0,8 0 2 0,-8 0-8 16,6-3-7-16,3 3-6 0,-9-2 1 0,3-1 3 0,9 2-1 15,-9-3 2-15,2 3-2 0,1-1-1 0,3-3-2 0,0 2-5 16,-3 2 3-16,2-4 4 0,-5 2 0 0,3-2-3 16,0-2-3-16,3-2 2 0,-9-2 17 0,3 3 17 0,2-1 6 15,1 0 4-15,3 1-4 0,-9-3-5 0,6 3-4 0,-3-3-3 16,3 2-6-16,2-2-2 0,-2 0 4 0,-3 1 9 16,3 1 2-16,-3-2-2 0,9 0-8 0,-10-1-8 0,7 1-4 15,-3 0-2-15,0-2-3 0,3 3-5 0,-4-5-2 0,4 4 2 16,0-1 3-16,-3 0-4 0,3-3-1 0,-6 2 0 0,8-1-3 15,-2 2-1-15,-3-3-2 0,3 2 0 0,-1-2-2 0,7 0-2 16,-12 3-4-16,8-3 2 0,-2 0 0 0,0 0 2 16,6 0 0-16,-10 0-1 0,4 0 1 0,0 0 2 0,5-3 6 15,-11 3-1-15,9 0 5 0,-3-2-2 0,0 2 2 0,-1-3 5 16,4 3-3-16,-3 0 4 0,-6-1-6 0,8-1 4 0,-2-1-4 16,0 3 2-16,0-3-3 0,2-1-1 0,-2 4-3 0,0-5-1 15,0 3 1-15,-1-1-4 0,4 2 0 0,-3-2-1 16,-6 2 0-16,8-2 3 0,-2-1 0 0,0 0 7 0,0 2 0 15,2-2 5-15,-2-1 3 0,-6 3 10 0,9-2 7 0,-4 2 3 16,-2-3 2-16,3 1-8 0,0 0-3 0,-3 0 0 16,2 0-1-16,-5 0 0 0,9-1-3 0,-9 1-3 0,3 2-4 15,-3-2-4-15,8-1-1 0,-8 3 2 0,3-2-2 0,0 2 5 16,3-2 3-16,-6 0 5 0,2-3 1 0,1 3-1 16,3 1-2-16,-6-1 3 0,-3-2-5 0,12 2 4 0,-10-3 1 15,4 3 9-15,0-2 6 0,-6 1 1 0,9 2 1 0,-6-4-3 16,3 3-9-16,-1 0-5 0,-5 0-8 0,9-1-1 0,-9 1-7 15,3-2-2-15,-3 1-4 0,12 1-1 0,-12-2 3 16,3 2-1-16,3-3-2 0,-6 3 0 0,3-3 5 0,-3 0 0 16,0 2 2-16,5-1-2 0,1 2-1 0,-6-3-6 0,0 0-4 15,3 1 2-15,3 0 2 0,-6 2-4 0,0-3 5 0,6 1 0 16,-6-1 1-16,0 2 0 0,0 0-3 0,0-1 3 16,0-1-1-16,3 0 1 0,-3 2 0 0,0-2-3 0,0-2-3 15,0 4 4-15,0-1 1 0,0-1-1 0,0-2 1 0,0 3 0 16,0-1-5-16,0-1 2 0,-3 1-3 0,3-2 5 15,0 4-4-15,-6-4 1 0,6 1 3 0,0 2-1 0,-6-3-3 16,3 3-1-16,3-2 4 0,-6 1 0 0,1-2-4 0,2 1 5 16,3 1 2-16,-6-1-4 0,3 2-2 0,-3 0 1 15,0-1 1-15,3-1-2 0,-3 1 0 0,3 1-1 0,-2 2 5 0,-4-3-2 16,3 1-2-16,3 1-7 0,-3 0 4 0,-2 0 0 0,2-1 1 16,0 1 0-16,3 1 3 0,-6 0-2 0,3 1-1 15,-2-2 0-15,-1 1-3 0,3-1 2 0,-3 1 4 0,-2 0-2 16,8 2-1-16,-6-3 0 0,-3 3 0 0,3-2 0 0,1 0 0 15,-1 2 0-15,0-2-3 0,3-1 2 0,-2 2 1 16,-4 0 0-16,9 0 0 0,-6-1 0 0,-2 0 0 0,2 2 0 16,0-2 0-16,0 2 0 0,-2-2 0 0,8 1 0 0,-6-1 0 15,-3 2-3-15,9 0 2 0,-5 0 1 0,2-2 3 0,-3 1-2 16,0 2-4-16,3-2-3 0,-2 1 4 0,-4 2-2 0,9-2 1 16,-6 0-6-16,-2 0 3 0,8 2-1 0,-3-3-1 15,-3 3 3-15,3-1 3 0,3 1-1 0,-5-3 2 0,2 3 0 16,-3 0 1-16,3-1 0 0,0 1-3 0,3 0 0 0,-5 0-6 15,2 0 0-15,0 0 1 0,3 0 2 0,-6 0 2 16,4 0-5-16,-1 0-8 0,3 0-2 0,-9 0 0 0,12 0-1 16,-3 0-3-16,-6 0-1 0,4 0 0 0,-1 0 0 0,3 0 0 15,-6 0-2-15,3 0-4 0,0 0-6 0,4 0-14 0,-4 1-15 16,3-1-21-16,-3 0-27 0,0 0-37 0,3 0-41 16,-3 0-60-16,1 0-71 0,2 0 24 0,3 0-19 0,-6 0-41 15,3 0-11-15,-3 0 18 0,0 0-8 0,3-1 25 0,-3 1 72 16,3-3 102-16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19-03-20T03:01:41.92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F3C00E6F-200A-43F0-9774-E06C78F817B3}" emma:medium="tactile" emma:mode="ink">
          <msink:context xmlns:msink="http://schemas.microsoft.com/ink/2010/main" type="inkDrawing" rotatedBoundingBox="21221,15087 21234,14696 21469,14704 21456,15095" semanticType="callout" shapeName="Other">
            <msink:sourceLink direction="from" ref="{1A1CE7D4-348C-4CA8-BD19-0D935BB35C96}"/>
            <msink:sourceLink direction="to" ref="{1A1CE7D4-348C-4CA8-BD19-0D935BB35C96}"/>
          </msink:context>
        </emma:interpretation>
      </emma:emma>
    </inkml:annotationXML>
    <inkml:trace contextRef="#ctx0" brushRef="#br0">1644 1106 107 0,'0'-7'73'0,"0"3"15"0,0-2 15 16,-5-1-11-16,5 0-13 0,0 3-13 0,-3-1-10 0,3 0-5 16,0 0 10-16,0 1 9 0,0 0 14 0,0 1 18 0,-6 0 20 15,6-1 18-15,0 1 17 0,0 2 36 0,0-1 27 16,0-1 13-16,0 1 7 0,0-1 0 0,0 3 60 0,0-1 64 15,6 1 0-15,-6 0-59 0,0 0-67 0,0 0-55 0,3 0-45 16,-3 0-38-16,5 1-24 0,-5-1-21 0,6 3-13 0,-6-1-7 16,3 1-334-16,3-1 223 0,-3-1 67 0,-3 2 20 0,12-1 6 15,-9 3 5-15,2-4 2 0,-2 3 1 0,3-2 0 0,3 5-4 16,3 0 6-16,-4-2-8 0,7 2 1 0,-6-1-4 16,-6 3 0-16,11-3-4 0,-2 1 2 0,-3-2-9 0,-6 2 3 15,2-4 1-15,1 1 1 0,3 0 0 0,-9 2 4 0,3-2-4 16,9 0 4-16,-12-1 7 0,2 1 9 0,4 2 0 15,-6-1-3-15,3 0-11 0,-3 0-4 0,0 1-1 0,0 1-8 0,0-1 1 16,-3 2-2-16,3 3 2 0,-8 3 1 0,-4-1-1 16,3 3-2-16,0-1-2 0,-5 0 0 0,5 1 0 0,-11-1 4 15,11 2-2-15,-6-4-12 0,4 2-13 0,-4-5-15 0,0 0-11 16,7-1-21-16,-7-1-30 0,6-1-50 0,-2-3 292 16,2-1-293-16,0 1-181 0,3-4-142 0,3 0-121 0,-8 0 69 15,11-4-19-15,-3 4 21 0,3-3 13 0,-6-1 69 0,3-3 192 16,3-1 81-16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19-03-20T03:01:39.33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51072EC6-FCD1-40EB-89E3-96ECA84FA5E7}" emma:medium="tactile" emma:mode="ink">
          <msink:context xmlns:msink="http://schemas.microsoft.com/ink/2010/main" type="inkDrawing" rotatedBoundingBox="21466,12067 21641,12340 21448,12465 21273,12191" semanticType="callout" shapeName="Other">
            <msink:sourceLink direction="with" ref="{003C0F5C-F5FB-4489-BA11-B27983CFBFEA}"/>
          </msink:context>
        </emma:interpretation>
      </emma:emma>
    </inkml:annotationXML>
    <inkml:trace contextRef="#ctx0" brushRef="#br0">1747-1489 69 0,'-3'-2'111'0,"-3"0"33"15,3 0 4-15,-3 0-23 0,0 0-23 0,3 2-7 0,-2-3-13 16,2 2-6-16,3-2-1 0,-6 1 16 0,0 2 24 0,3-2 21 15,3 2 19-15,0-2 25 0,-6 2 7 0,6 0-2 16,-6 0-5-16,6 0-18 0,6 0-18 0,-6 0-14 0,6 0 16 16,-6 0 15-16,3 2-4 0,3-2 3 0,0 2-6 0,-3-2 1 15,2 0 1-15,4 2-5 0,-3 1-24 0,3-3-23 16,5 4-22-16,-5-2-11 0,6 0-13 0,-7 0-17 0,7 0-12 16,-6 0-3-16,5 2-6 0,-5 0-4 0,6-1-4 0,-9 1-6 15,2-1-1-15,1-3-1 0,-3 4 3 0,-3-3 0 0,3 2-2 16,2-2 2-16,-2 2-2 0,3 1-3 0,-6-2 4 15,3 0 10-15,0 1 2 0,-4 1-7 0,4-2 1 0,0 2-2 16,-6 0-5-16,0 0 0 0,3 0-1 0,-3 3 3 0,0 0-2 16,-3 1-3-16,3 2 0 0,-6 1-1 0,6 0-1 0,-8-1 0 15,2 4 0-15,0-5 0 0,3 2 0 0,-3 0 0 16,3-1-8-16,-3-1-4 0,1-1-8 0,2 1-9 0,-3-5-7 0,3 3-14 16,3-3-14-16,-6 0-19 0,6-2-19 0,-6 2-20 15,3 0-31-15,3-1-28 0,-6 1-39 0,4 0-46 0,2-2-38 16,0 0 38-16,-6 1 20 0,0-2-2 0,3 2-13 0,-3-2-19 15,0 2 23-15,6-3 6 0,-3 2-5 0,-3-2 19 0,4 2-2 16,2-2 23-16,-12 0 72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19-03-20T03:01:41.48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1DF4731C-9EDF-4B42-AE16-4DDDBA93BA8E}" emma:medium="tactile" emma:mode="ink">
          <msink:context xmlns:msink="http://schemas.microsoft.com/ink/2010/main" type="inkDrawing" rotatedBoundingBox="20247,14199 21409,14921 21364,14993 20202,14271" semanticType="callout" shapeName="Other">
            <msink:sourceLink direction="with" ref="{1A1CE7D4-348C-4CA8-BD19-0D935BB35C96}"/>
            <msink:sourceLink direction="with" ref="{CA6D03F9-45D9-4B83-8A3B-4DC4B225CD82}"/>
          </msink:context>
        </emma:interpretation>
      </emma:emma>
    </inkml:annotationXML>
    <inkml:trace contextRef="#ctx0" brushRef="#br0">614 621 106 0,'-6'-3'63'0,"4"3"7"15,2-1 0-15,0 1-2 0,-6-2-12 0,6 2-9 0,0-3-5 16,-6 1-2-16,6 0 1 0,-3 0 5 0,3-1 3 0,0 3 13 15,-6-2 15-15,3 0 7 0,3 0 7 0,0-1 2 0,0 3 6 16,0-1 12-16,0-1 13 0,-6 2 32 0,6-2 23 16,0 2 14-16,0 0 11 0,0-3 11 0,6 3 2 0,-6-1 52 15,0 1 58-15,0 0 6 0,3 0-43 0,3 0-57 0,-6 0-47 16,3 0-38-16,3 1-32 0,0-1-24 0,-4 3-19 16,4-3-9-16,-3 2-327 0,9 0 232 0,-3-1 71 0,-1 4 13 15,7 2 1-15,0-1 1 0,-1 0-7 0,4 1-2 0,2 1-4 16,-2 1-5-16,-1-1-4 0,7 3-2 0,-4 0-8 0,3-3-5 15,1 4-5-15,-1 1 11 0,0 0 7 0,7 0-1 16,-7 1 0-16,0-3 0 0,-5 4-10 0,5-5-3 0,3 5 13 16,-8-5 6-16,5 6 0 0,1-4-8 0,-1 1-2 0,-3 2 0 15,4-3 2-15,-1 1-2 0,0 2-4 0,-5-3-8 16,2 2-6-16,4 0 1 0,-7-2-2 0,4 2-5 0,-7 1-1 16,9-3 2-16,-11 3-2 0,9-2 0 0,-7 2-1 0,4-5 0 15,-4 6 0-15,4-6 0 0,-4 0 3 0,1 1-2 0,0 0-1 16,-1 1 4-16,1-1-6 0,-4-1 5 0,1-1-2 0,3-1-5 15,-7 1 3-15,7-1 1 0,-6 0 4 0,-6 1-3 0,11-3-1 16,-2 3 0-16,-9-2-7 0,3-3-2 0,2 1 6 16,-2 0-1-16,-3-1 3 0,3 2 0 0,-3-1 1 0,-3 1 0 15,12-1-3-15,-9-2-2 0,2 2 3 0,-2-1-1 0,-3 0 2 16,12 0 0-16,-12 1 1 0,9-3-3 16,-9 2 2-16,6-2-3 0,-6 3-1 0,3-3-3 0,2 2-1 0,-5-2-4 15,0 0-11-15,3 1-11 0,3-3-10 0,-6 1-17 0,0 3-12 16,0-4-10-16,6 3-14 0,-6-3-22 0,0 0-17 15,0 2-19-15,0-2 313 0,0 0-248 0,0 0-132 0,0 0-96 16,0 0-81-16,-6-2-78 0,6 2 43 0,0 0 13 0,0-3-12 16,0 3 39-16,-6 0 22 0,3-4 35 0,3 3 28 0,0-2 88 15,-5 1 72-15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19-03-20T03:01:38.91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8A941CDD-3985-4F06-BBCF-649F1ECD7FF6}" emma:medium="tactile" emma:mode="ink">
          <msink:context xmlns:msink="http://schemas.microsoft.com/ink/2010/main" type="inkDrawing" rotatedBoundingBox="20127,12686 21512,12271 21538,12356 20153,12771" semanticType="callout" shapeName="Other">
            <msink:sourceLink direction="with" ref="{003C0F5C-F5FB-4489-BA11-B27983CFBFEA}"/>
            <msink:sourceLink direction="with" ref="{43CC40DC-FC9E-4249-8BD8-B3B71C9751F5}"/>
          </msink:context>
        </emma:interpretation>
      </emma:emma>
    </inkml:annotationXML>
    <inkml:trace contextRef="#ctx0" brushRef="#br0">591-925 76 0,'-9'0'47'0,"9"0"7"0,-6 0-6 0,6 0-10 0,-8-2-2 0,8 2 2 15,-6-3 3-15,0 3 1 0,3 0 4 0,3-2 5 16,0 2 2-16,-6-2 5 0,3 2-1 0,3 0 6 0,-6 0 10 15,6-2 3-15,-5 2 2 0,5 0-2 0,-3 0 4 0,3 0 0 16,0-3 6-16,-6 3 3 0,6 0 3 0,-3 0 8 16,3 0 6-16,0 0 1 0,-6 0-3 0,6 0-5 0,0 0-3 0,0 0 0 15,0-1 0-15,0 1 10 0,-6-2 10 0,6 2 8 16,0 0 20-16,6-3 58 0,-6 3 31 0,0 0 2 0,6-2 0 16,-6 0-31-16,9 1-46 0,-6-2-35 0,8-1-34 0,-2-2-22 15,6 1-10-15,-1-1-9 0,4-2-3 0,-4-1-3 16,10 0-9-16,-7-1-4 0,4 2-3 0,2-3-2 0,6 0 0 15,-6 1-2-15,1 1-1 0,2-1-3 0,-3 1-2 0,1-1 3 16,2 3-5-16,0-1-1 0,-2-1 1 0,-1 1-3 16,0 0-331-16,1 1 223 0,-1-2 69 0,3 1 28 0,-2 1 0 15,-1 1 0-15,0-3 0 0,1 4 6 0,-1-2-4 0,0 1-1 16,1-1 6-16,-7 3 3 0,4 0-1 0,2-4 4 0,-8 5-2 16,8-1-4-16,-8 0 5 0,2 0 2 0,3 0 8 0,-8-1 2 15,9 1-3-15,-7 0 3 0,4 2-6 0,2-3-2 16,-8 3-4-16,8-2-1 0,-5 2-1 0,2-2-6 0,-2 0 3 15,0 1 2-15,-1 2 1 0,1-2-3 0,-7 1 2 0,1 0 0 16,-3 2-2-16,3-3 1 0,0 2 2 0,-1-2 0 0,4 3 0 16,-3-2 3-16,-1 0 1 0,-2 0-5 0,3 0 0 0,0 2 1 15,5-2 3-15,-11 0-1 0,9 0-5 0,-3-1 2 0,-3 1-6 16,2 2-2-16,1-2 2 0,0 1-2 0,0-2 0 16,-4 3 2-16,4-2-5 0,3 0 1 0,-9-1 1 0,3 2 0 15,2 1 0-15,-2-3 0 0,3 2-3 0,-6-2 5 0,3 1-4 16,0 0 4-16,2 2-4 0,-5-2 1 0,-3 1-3 15,12-3 2-15,-9 4 2 0,3 0-3 0,0-1 5 0,-6 1-8 16,2-2 0-16,4 2-6 0,-3 0-8 0,3-3-6 0,-6 3-7 16,6-2-11-16,-6 2-11 0,3 0-13 0,-3-1-5 15,6 1-8-15,-6-3 333 0,0 3-221 0,3-2-88 0,-3 2-63 16,0 0-67-16,0-3-78 0,0 3-87 0,0-1-86 0,0 1 3 16,0 0 25-16,0-3-11 0,0 3 25 0,-3-2 37 0,3 0 23 15,-6 0 50-15,3 2 38 0,-3-1 70 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19-03-20T03:01:40.67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A6D03F9-45D9-4B83-8A3B-4DC4B225CD82}" emma:medium="tactile" emma:mode="ink">
          <msink:context xmlns:msink="http://schemas.microsoft.com/ink/2010/main" type="inkDrawing" rotatedBoundingBox="19563,13751 20340,13609 20459,14262 19682,14404" shapeName="Other">
            <msink:destinationLink direction="with" ref="{1DF4731C-9EDF-4B42-AE16-4DDDBA93BA8E}"/>
          </msink:context>
        </emma:interpretation>
      </emma:emma>
    </inkml:annotationXML>
    <inkml:trace contextRef="#ctx0" brushRef="#br0">217 76 102 0,'0'-2'62'0,"0"0"6"0,0 0-3 0,0 2-1 0,0-3-11 16,0 2-9-16,0-2-10 0,-2 2 0 0,2-2-3 16,0 1 5-16,0 0 2 0,0 0 3 0,0 0 1 0,-6 0 7 15,6 0 4-15,0-1 4 0,-3 3 1 0,3-2-1 0,0 0 0 16,0 0-5-16,0 0-4 0,0 2-2 0,0-2 2 0,-6 2 3 15,6-3 6-15,0 3 3 0,-6-1 6 0,6 1 5 0,-3 0 10 16,3 0 3-16,0 0-1 0,-6 0-7 0,1 1-6 0,5 2-2 16,-3-3 4-16,-3 2 6 0,3 2 2 0,3-2 2 15,-6 3 3-15,-3-1-3 0,3 2-1 0,3 0-2 0,-8 3-7 16,8 0 9-16,-9 1 18 0,9 3 3 0,-5-4 2 0,-4 5-3 16,9-2-3-16,-6 1 4 0,3 1 4 0,-2 0 10 0,2 1 7 15,-3 2 6-15,3-2-9 0,3 4-18 0,-8-2-20 16,8-1-22-16,-3 4-11 0,3-4-9 0,-3 2 2 0,0-2-4 15,3 0-6-15,3 2-2 0,0-1-4 0,-6 0-5 0,6-2-1 16,0 2-2-16,0-2-1 0,6 0 2 0,-6-1 0 0,9 1 1 16,-3 0-3-16,-3-1-3 0,3 0-7 0,-3-3-1 15,8 1-2-15,4 0-3 0,-6-1 5 0,-1 0 1 0,7-1-1 16,0-2-2-16,-4 1 0 0,1 0-3 0,5-3 3 0,-2 1-1 16,3-3-2-16,2 0 5 0,-3 0 4 0,4-1 4 15,2-2-2-15,-5-1-2 0,2 0-1 0,3 0-6 0,7-1 3 16,-7-2-4-16,0-1 4 0,1 0-331 0,-1-3 227 0,0 1 72 15,1 0 18-15,-1-1 5 0,0-2 5 0,-5 1-1 16,2 0 2-16,-2-3 2 0,2 3-3 0,-5-3 1 0,2 0-2 0,-2 3 3 16,0-2 1-16,-7-1 0 0,7 1-4 0,-12 1 10 15,9-1-5-15,-4-1 3 0,-2 2 7 0,3-2 7 0,-6 1-9 16,3 0-6-16,-1 3 2 0,-5-1-1 0,3 1 1 0,3-1 0 16,-6 2 0-16,0-3-7 0,3 0 2 0,-3 1-3 0,0-1-2 15,6-1 3-15,-6 2-2 0,0-1 0 0,6-2-1 0,-6 3 0 16,0-2 0-16,0-4 0 0,-6-2 0 0,6 1 0 15,-6-2 0-15,6 0 0 0,-3 2 0 0,3-1 0 0,-9 1 0 16,9 0 0-16,-5-1 0 0,-4 5 0 0,3-3 0 0,3 4 0 16,-3-1 0-16,-2 1 3 0,-4-1 2 0,9 3-3 15,3 1 1-15,-9 3 1 0,9-2 5 0,-6 2-6 0,-2-3 5 16,8 3-6-16,-9 0-1 0,9-3-1 0,-6 3 3 0,-3-2-2 16,3 1 7-16,1 1-3 0,2-2-3 0,-6 2-1 15,-3 0-1-15,9 0 0 0,-3 1-3 0,4-1-2 0,-10 1 0 16,3 2 1-16,6-2-5 0,-8 1-4 0,2 0-1 0,0 0 2 15,3 2 2-15,-3-2 0 0,1 2 0 0,-1 0 0 0,3 0 0 16,-3 0 0-16,-2 0 0 0,8 0 0 0,-6 0-3 16,-3 0-2-16,9 0-10 0,-5 0-3 0,2 0 326 0,-3 0-226 15,3 0-80-15,3 0-38 0,-3 0-19 0,-2 0-27 0,2 0-39 16,0 0-46-16,3 0-50 0,-6 0-55 0,4 2-57 0,-1-2-41 16,3 2 67-16,-6-2 10 0,3 0-13 0,0 2-13 0,-2-2 43 15,5 2 21-15,-3-2 11 0,-3 3 41 0,-3-2 12 0,9 2 17 16,3-3 26-16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DAAA-363F-4293-B535-3A7CF8326EB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2746-2D50-45A4-9DAB-1A2A99227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49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DAAA-363F-4293-B535-3A7CF8326EB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2746-2D50-45A4-9DAB-1A2A99227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5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DAAA-363F-4293-B535-3A7CF8326EB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2746-2D50-45A4-9DAB-1A2A99227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71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DAAA-363F-4293-B535-3A7CF8326EB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2746-2D50-45A4-9DAB-1A2A99227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2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DAAA-363F-4293-B535-3A7CF8326EB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2746-2D50-45A4-9DAB-1A2A99227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79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DAAA-363F-4293-B535-3A7CF8326EB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2746-2D50-45A4-9DAB-1A2A99227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87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DAAA-363F-4293-B535-3A7CF8326EB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2746-2D50-45A4-9DAB-1A2A99227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85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DAAA-363F-4293-B535-3A7CF8326EB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2746-2D50-45A4-9DAB-1A2A99227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16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DAAA-363F-4293-B535-3A7CF8326EB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2746-2D50-45A4-9DAB-1A2A99227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11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DAAA-363F-4293-B535-3A7CF8326EB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2746-2D50-45A4-9DAB-1A2A99227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68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DAAA-363F-4293-B535-3A7CF8326EB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2746-2D50-45A4-9DAB-1A2A99227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0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1DAAA-363F-4293-B535-3A7CF8326EB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D2746-2D50-45A4-9DAB-1A2A99227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26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customXml" Target="../ink/ink4.xml"/><Relationship Id="rId18" Type="http://schemas.openxmlformats.org/officeDocument/2006/relationships/image" Target="../media/image19.emf"/><Relationship Id="rId3" Type="http://schemas.openxmlformats.org/officeDocument/2006/relationships/image" Target="../media/image9.png"/><Relationship Id="rId7" Type="http://schemas.openxmlformats.org/officeDocument/2006/relationships/customXml" Target="../ink/ink1.xml"/><Relationship Id="rId12" Type="http://schemas.openxmlformats.org/officeDocument/2006/relationships/image" Target="../media/image16.emf"/><Relationship Id="rId17" Type="http://schemas.openxmlformats.org/officeDocument/2006/relationships/customXml" Target="../ink/ink6.xml"/><Relationship Id="rId2" Type="http://schemas.openxmlformats.org/officeDocument/2006/relationships/image" Target="../media/image10.png"/><Relationship Id="rId16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3.xml"/><Relationship Id="rId5" Type="http://schemas.openxmlformats.org/officeDocument/2006/relationships/image" Target="../media/image12.png"/><Relationship Id="rId15" Type="http://schemas.openxmlformats.org/officeDocument/2006/relationships/customXml" Target="../ink/ink5.xml"/><Relationship Id="rId10" Type="http://schemas.openxmlformats.org/officeDocument/2006/relationships/image" Target="../media/image15.emf"/><Relationship Id="rId4" Type="http://schemas.openxmlformats.org/officeDocument/2006/relationships/image" Target="../media/image11.png"/><Relationship Id="rId9" Type="http://schemas.openxmlformats.org/officeDocument/2006/relationships/customXml" Target="../ink/ink2.xml"/><Relationship Id="rId1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04007"/>
            <a:ext cx="9144000" cy="324998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ASTER : An Attentional Scene Text Recognizer</a:t>
            </a:r>
            <a:br>
              <a:rPr lang="en-US" altLang="zh-CN" dirty="0"/>
            </a:br>
            <a:r>
              <a:rPr lang="en-US" altLang="zh-CN" dirty="0"/>
              <a:t>with Flexible Rectification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541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修正网络</a:t>
            </a:r>
            <a:r>
              <a:rPr lang="en-US" altLang="zh-CN" dirty="0"/>
              <a:t>——STN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Localization Network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如图所示，假设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control points </a:t>
                </a:r>
                <a:r>
                  <a:rPr lang="zh-CN" altLang="en-US" dirty="0"/>
                  <a:t>在输入图片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和纠正图片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dirty="0"/>
                  <a:t>，它们相对应的坐标集为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。其中：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其中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835" y="75293"/>
            <a:ext cx="4666130" cy="17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2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修正网络</a:t>
            </a:r>
            <a:r>
              <a:rPr lang="en-US" altLang="zh-CN" dirty="0"/>
              <a:t>——STN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Localization Network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整个网络结构：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网络结构</a:t>
            </a:r>
            <a:r>
              <a:rPr lang="zh-CN" altLang="en-US" dirty="0"/>
              <a:t>采用一个自己设计的普通的卷积网络（</a:t>
            </a:r>
            <a:r>
              <a:rPr lang="en-US" altLang="zh-CN" dirty="0"/>
              <a:t>6</a:t>
            </a:r>
            <a:r>
              <a:rPr lang="zh-CN" altLang="en-US" dirty="0"/>
              <a:t>层卷积 </a:t>
            </a:r>
            <a:r>
              <a:rPr lang="en-US" altLang="zh-CN" dirty="0"/>
              <a:t>+ 5</a:t>
            </a:r>
            <a:r>
              <a:rPr lang="zh-CN" altLang="en-US" dirty="0"/>
              <a:t>个</a:t>
            </a:r>
            <a:r>
              <a:rPr lang="en-US" altLang="zh-CN" dirty="0"/>
              <a:t>max-pooling + 2</a:t>
            </a:r>
            <a:r>
              <a:rPr lang="zh-CN" altLang="en-US" dirty="0"/>
              <a:t>个全连接）来预测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control point</a:t>
            </a:r>
            <a:r>
              <a:rPr lang="zh-CN" altLang="en-US" dirty="0"/>
              <a:t>的位置。输出的结果进行了</a:t>
            </a:r>
            <a:r>
              <a:rPr lang="en-US" altLang="zh-CN" dirty="0"/>
              <a:t>normalization</a:t>
            </a:r>
            <a:r>
              <a:rPr lang="zh-CN" altLang="en-US" dirty="0"/>
              <a:t>，左上转化为（</a:t>
            </a:r>
            <a:r>
              <a:rPr lang="en-US" altLang="zh-CN" dirty="0"/>
              <a:t>0,0</a:t>
            </a:r>
            <a:r>
              <a:rPr lang="zh-CN" altLang="en-US" dirty="0"/>
              <a:t>），右下为（</a:t>
            </a:r>
            <a:r>
              <a:rPr lang="en-US" altLang="zh-CN" dirty="0"/>
              <a:t>1,1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835" y="75293"/>
            <a:ext cx="4666130" cy="17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94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修正网络</a:t>
            </a:r>
            <a:r>
              <a:rPr lang="en-US" altLang="zh-CN" dirty="0"/>
              <a:t>——STN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Grid Generator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网络的输入：</a:t>
            </a:r>
            <a:r>
              <a:rPr lang="en-US" altLang="zh-CN" dirty="0"/>
              <a:t>Localization Network</a:t>
            </a:r>
            <a:r>
              <a:rPr lang="zh-CN" altLang="en-US" dirty="0"/>
              <a:t>输出的</a:t>
            </a:r>
            <a:r>
              <a:rPr lang="en-US" altLang="zh-CN" dirty="0"/>
              <a:t>control points+</a:t>
            </a:r>
            <a:r>
              <a:rPr lang="zh-CN" altLang="en-US" dirty="0"/>
              <a:t>矫正后的图的点坐标。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网络的输出：矫正前（原图）的点坐标位置。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0" y="0"/>
            <a:ext cx="35433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5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修正网络</a:t>
            </a:r>
            <a:r>
              <a:rPr lang="en-US" altLang="zh-CN" dirty="0"/>
              <a:t>——STN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Grid Generator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0" y="0"/>
            <a:ext cx="3543300" cy="2266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2" y="2488406"/>
            <a:ext cx="54768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修正网络</a:t>
            </a:r>
            <a:r>
              <a:rPr lang="en-US" altLang="zh-CN" dirty="0"/>
              <a:t>——STN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Grid Generator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网格生成器可以看成是一个矩阵变换操作（类似</a:t>
            </a:r>
            <a:r>
              <a:rPr lang="en-US" altLang="zh-CN" dirty="0"/>
              <a:t>TPS</a:t>
            </a:r>
            <a:r>
              <a:rPr lang="zh-CN" altLang="en-US" dirty="0"/>
              <a:t>），实际做预测时也是计算该待测点与已知的</a:t>
            </a:r>
            <a:r>
              <a:rPr lang="en-US" altLang="zh-CN" dirty="0"/>
              <a:t>control point</a:t>
            </a:r>
            <a:r>
              <a:rPr lang="zh-CN" altLang="en-US" dirty="0"/>
              <a:t>的位置关系，通过一系列对应关系算出在原图的位置。如图，</a:t>
            </a:r>
            <a:r>
              <a:rPr lang="en-US" altLang="zh-CN" dirty="0"/>
              <a:t>p</a:t>
            </a:r>
            <a:r>
              <a:rPr lang="zh-CN" altLang="en-US" dirty="0"/>
              <a:t>为矫正后的点位置，</a:t>
            </a:r>
            <a:r>
              <a:rPr lang="en-US" altLang="zh-CN" dirty="0"/>
              <a:t>C</a:t>
            </a:r>
            <a:r>
              <a:rPr lang="zh-CN" altLang="en-US" dirty="0"/>
              <a:t>为矫正后的</a:t>
            </a:r>
            <a:r>
              <a:rPr lang="en-US" altLang="zh-CN" dirty="0"/>
              <a:t>Control point</a:t>
            </a:r>
            <a:r>
              <a:rPr lang="zh-CN" altLang="en-US" dirty="0"/>
              <a:t>的点位置，</a:t>
            </a:r>
            <a:r>
              <a:rPr lang="en-US" altLang="zh-CN" dirty="0"/>
              <a:t>p</a:t>
            </a:r>
            <a:r>
              <a:rPr lang="zh-CN" altLang="en-US" dirty="0"/>
              <a:t>’为矫正前的点位置，</a:t>
            </a:r>
            <a:r>
              <a:rPr lang="en-US" altLang="zh-CN" dirty="0"/>
              <a:t>C’</a:t>
            </a:r>
            <a:r>
              <a:rPr lang="zh-CN" altLang="en-US" dirty="0"/>
              <a:t>为</a:t>
            </a:r>
            <a:r>
              <a:rPr lang="en-US" altLang="zh-CN" dirty="0"/>
              <a:t>Control point</a:t>
            </a:r>
            <a:r>
              <a:rPr lang="zh-CN" altLang="en-US" dirty="0"/>
              <a:t>在矫正前的点位置。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516" y="226546"/>
            <a:ext cx="4047284" cy="256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23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修正网络</a:t>
            </a:r>
            <a:r>
              <a:rPr lang="en-US" altLang="zh-CN" dirty="0"/>
              <a:t>——STN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Grid Generator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Grid Generator</a:t>
                </a:r>
                <a:r>
                  <a:rPr lang="zh-CN" altLang="en-US" dirty="0"/>
                  <a:t>原理就是</a:t>
                </a:r>
                <a:r>
                  <a:rPr lang="en-US" altLang="zh-CN" dirty="0"/>
                  <a:t>TPS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/>
                  <a:t>设原图像的像素点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原图片所有像素点集合为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，修正之后的图片像素点集合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dirty="0"/>
                  <a:t>。在</a:t>
                </a:r>
                <a:r>
                  <a:rPr lang="en-US" altLang="zh-CN" dirty="0"/>
                  <a:t>2D</a:t>
                </a:r>
                <a:r>
                  <a:rPr lang="zh-CN" altLang="en-US" dirty="0"/>
                  <a:t>空间中转换时需要加入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个标量，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个向量，因为图片的旋转，缩放，或者平移只要六个参数就能满足了（这里与</a:t>
                </a:r>
                <a:r>
                  <a:rPr lang="en-US" altLang="zh-CN" dirty="0"/>
                  <a:t>TPS_NOTES</a:t>
                </a:r>
                <a:r>
                  <a:rPr lang="zh-CN" altLang="en-US" dirty="0"/>
                  <a:t>三个参数不同是因为将</a:t>
                </a:r>
                <a:r>
                  <a:rPr lang="en-US" altLang="zh-CN" dirty="0"/>
                  <a:t>X,Y</a:t>
                </a:r>
                <a:r>
                  <a:rPr lang="zh-CN" altLang="en-US" dirty="0"/>
                  <a:t>两个方向分开了）。具体</a:t>
                </a:r>
                <a:r>
                  <a:rPr lang="en-US" altLang="zh-CN" dirty="0"/>
                  <a:t>STN-notes</a:t>
                </a:r>
                <a:r>
                  <a:rPr lang="zh-CN" altLang="en-US" dirty="0"/>
                  <a:t>里给了解释。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其中                       ，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661" r="-696" b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516" y="226546"/>
            <a:ext cx="4047284" cy="25621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037" y="4434728"/>
            <a:ext cx="3209925" cy="857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820" y="5712198"/>
            <a:ext cx="1609725" cy="400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0084" y="5715771"/>
            <a:ext cx="1581150" cy="371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墨迹 20"/>
              <p14:cNvContentPartPr/>
              <p14:nvPr/>
            </p14:nvContentPartPr>
            <p14:xfrm>
              <a:off x="7034887" y="4324807"/>
              <a:ext cx="1106640" cy="1299240"/>
            </p14:xfrm>
          </p:contentPart>
        </mc:Choice>
        <mc:Fallback xmlns="">
          <p:pic>
            <p:nvPicPr>
              <p:cNvPr id="21" name="墨迹 2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30567" y="4319767"/>
                <a:ext cx="1114920" cy="13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墨迹 25"/>
              <p14:cNvContentPartPr/>
              <p14:nvPr/>
            </p14:nvContentPartPr>
            <p14:xfrm>
              <a:off x="7640407" y="5292127"/>
              <a:ext cx="87120" cy="139320"/>
            </p14:xfrm>
          </p:contentPart>
        </mc:Choice>
        <mc:Fallback xmlns="">
          <p:pic>
            <p:nvPicPr>
              <p:cNvPr id="26" name="墨迹 2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37887" y="5283127"/>
                <a:ext cx="99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墨迹 26"/>
              <p14:cNvContentPartPr/>
              <p14:nvPr/>
            </p14:nvContentPartPr>
            <p14:xfrm>
              <a:off x="7675687" y="4379527"/>
              <a:ext cx="92880" cy="104040"/>
            </p14:xfrm>
          </p:contentPart>
        </mc:Choice>
        <mc:Fallback xmlns="">
          <p:pic>
            <p:nvPicPr>
              <p:cNvPr id="27" name="墨迹 2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69927" y="4372687"/>
                <a:ext cx="1080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墨迹 27"/>
              <p14:cNvContentPartPr/>
              <p14:nvPr/>
            </p14:nvContentPartPr>
            <p14:xfrm>
              <a:off x="7275727" y="5134087"/>
              <a:ext cx="417240" cy="261720"/>
            </p14:xfrm>
          </p:contentPart>
        </mc:Choice>
        <mc:Fallback xmlns="">
          <p:pic>
            <p:nvPicPr>
              <p:cNvPr id="28" name="墨迹 2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69967" y="5125087"/>
                <a:ext cx="4327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墨迹 28"/>
              <p14:cNvContentPartPr/>
              <p14:nvPr/>
            </p14:nvContentPartPr>
            <p14:xfrm>
              <a:off x="7251247" y="4431367"/>
              <a:ext cx="498600" cy="158760"/>
            </p14:xfrm>
          </p:contentPart>
        </mc:Choice>
        <mc:Fallback xmlns="">
          <p:pic>
            <p:nvPicPr>
              <p:cNvPr id="29" name="墨迹 2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44767" y="4427047"/>
                <a:ext cx="5140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墨迹 29"/>
              <p14:cNvContentPartPr/>
              <p14:nvPr/>
            </p14:nvContentPartPr>
            <p14:xfrm>
              <a:off x="7068007" y="4923127"/>
              <a:ext cx="279720" cy="242640"/>
            </p14:xfrm>
          </p:contentPart>
        </mc:Choice>
        <mc:Fallback xmlns="">
          <p:pic>
            <p:nvPicPr>
              <p:cNvPr id="30" name="墨迹 2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59007" y="4913767"/>
                <a:ext cx="297720" cy="26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149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修正网络</a:t>
            </a:r>
            <a:r>
              <a:rPr lang="en-US" altLang="zh-CN" dirty="0"/>
              <a:t>——STN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Grid Generator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为矫正前的像素位置，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矫正后的位置。其中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516" y="226546"/>
            <a:ext cx="4047284" cy="25621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739" y="2923590"/>
            <a:ext cx="52768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85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修正网络</a:t>
            </a:r>
            <a:r>
              <a:rPr lang="en-US" altLang="zh-CN" dirty="0"/>
              <a:t>——STN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Grid Generator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为矫正前的</a:t>
                </a:r>
                <a:r>
                  <a:rPr lang="en-US" altLang="zh-CN" dirty="0"/>
                  <a:t>control points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矫正后的</a:t>
                </a:r>
                <a:r>
                  <a:rPr lang="en-US" altLang="zh-CN" dirty="0"/>
                  <a:t>control points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516" y="226546"/>
            <a:ext cx="4047284" cy="25621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288" y="2788653"/>
            <a:ext cx="51054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1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修正网络</a:t>
            </a:r>
            <a:r>
              <a:rPr lang="en-US" altLang="zh-CN" dirty="0"/>
              <a:t>——STN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Grid Generator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给</a:t>
                </a:r>
                <a:r>
                  <a:rPr lang="en-US" altLang="zh-CN" dirty="0"/>
                  <a:t>TPS</a:t>
                </a:r>
                <a:r>
                  <a:rPr lang="zh-CN" altLang="en-US" dirty="0"/>
                  <a:t>加上另外的约束条件（</a:t>
                </a:r>
                <a:r>
                  <a:rPr lang="en-US" altLang="zh-CN" dirty="0"/>
                  <a:t>TPS_NOTES</a:t>
                </a:r>
                <a:r>
                  <a:rPr lang="zh-CN" altLang="en-US" dirty="0"/>
                  <a:t>有提到）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dirty="0"/>
                  <a:t>对应于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方向，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方向的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516" y="226546"/>
            <a:ext cx="4047284" cy="25621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025" y="3429000"/>
            <a:ext cx="26479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80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修正网络</a:t>
            </a:r>
            <a:r>
              <a:rPr lang="en-US" altLang="zh-CN" dirty="0"/>
              <a:t>——STN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Grid Generator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其中                 是一个由                         组成的方阵。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516" y="226546"/>
            <a:ext cx="4047284" cy="256210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F8ED9C3-3E1D-44CD-B76C-62428E46A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906" y="2788653"/>
            <a:ext cx="5495925" cy="1495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4B703D6-C812-4FC3-8F7A-715FF3505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234" y="4376457"/>
            <a:ext cx="1571625" cy="400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D25E44-C159-4F9C-A8C0-4C84605F3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439" y="4419015"/>
            <a:ext cx="828675" cy="361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2B95E2-34E7-4112-B049-678A09E6FD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1114" y="4419015"/>
            <a:ext cx="15716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4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本论文主要解决的问题是不规则文字的识别问题，包括：多方向文字（</a:t>
            </a:r>
            <a:r>
              <a:rPr lang="en-US" altLang="zh-CN" dirty="0"/>
              <a:t>oriented text</a:t>
            </a:r>
            <a:r>
              <a:rPr lang="zh-CN" altLang="en-US" dirty="0"/>
              <a:t>）、透视形变文字（</a:t>
            </a:r>
            <a:r>
              <a:rPr lang="en-US" altLang="zh-CN" dirty="0"/>
              <a:t>perspective text</a:t>
            </a:r>
            <a:r>
              <a:rPr lang="zh-CN" altLang="en-US" dirty="0"/>
              <a:t>）、曲线文字（</a:t>
            </a:r>
            <a:r>
              <a:rPr lang="en-US" altLang="zh-CN" dirty="0"/>
              <a:t>curved text</a:t>
            </a:r>
            <a:r>
              <a:rPr lang="zh-CN" altLang="en-US" dirty="0"/>
              <a:t>）</a:t>
            </a:r>
          </a:p>
        </p:txBody>
      </p:sp>
      <p:pic>
        <p:nvPicPr>
          <p:cNvPr id="3074" name="Picture 2" descr="https://images2018.cnblogs.com/blog/1058268/201807/1058268-20180716011026690-7442623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3429000"/>
            <a:ext cx="588645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132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修正网络</a:t>
            </a:r>
            <a:r>
              <a:rPr lang="en-US" altLang="zh-CN" dirty="0"/>
              <a:t>——STN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Grid Generator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根据等式（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是预先已经定义好的</a:t>
                </a:r>
                <a:r>
                  <a:rPr lang="en-US" altLang="zh-CN" dirty="0"/>
                  <a:t>control points</a:t>
                </a:r>
                <a:r>
                  <a:rPr lang="zh-CN" altLang="en-US" dirty="0"/>
                  <a:t>，因此是常数，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都</m:t>
                    </m:r>
                  </m:oMath>
                </a14:m>
                <a:r>
                  <a:rPr lang="zh-CN" altLang="en-US" dirty="0"/>
                  <a:t>来自于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，所以都是常数，于是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可以被算出来。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通过右上角整个流程我们就可以得到矫正前（原图）的点坐标位置。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516" y="226546"/>
            <a:ext cx="4047284" cy="25621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B6A22F-BFCD-466B-B313-BC30607FD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989" y="3429000"/>
            <a:ext cx="48863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86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修正网络</a:t>
            </a:r>
            <a:r>
              <a:rPr lang="en-US" altLang="zh-CN" dirty="0"/>
              <a:t>——STN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Sample</a:t>
            </a:r>
          </a:p>
          <a:p>
            <a:pPr marL="0" indent="0">
              <a:buNone/>
            </a:pPr>
            <a:r>
              <a:rPr lang="zh-CN" altLang="en-US" dirty="0"/>
              <a:t>该</a:t>
            </a:r>
            <a:r>
              <a:rPr lang="en-US" altLang="zh-CN" dirty="0"/>
              <a:t>Sampler</a:t>
            </a:r>
            <a:r>
              <a:rPr lang="zh-CN" altLang="en-US" dirty="0"/>
              <a:t>就是给定点映射关系及原图，生成一张新的矫正后的图，用到了简单的插值，以及当超出图外时直接</a:t>
            </a:r>
            <a:r>
              <a:rPr lang="en-US" altLang="zh-CN" dirty="0"/>
              <a:t>clip</a:t>
            </a:r>
            <a:r>
              <a:rPr lang="zh-CN" altLang="en-US" dirty="0"/>
              <a:t>掉。另外，</a:t>
            </a:r>
            <a:r>
              <a:rPr lang="en-US" altLang="zh-CN" dirty="0"/>
              <a:t>Sampler</a:t>
            </a:r>
            <a:r>
              <a:rPr lang="zh-CN" altLang="en-US" dirty="0"/>
              <a:t>采用可微的采样方法，方便梯度的</a:t>
            </a:r>
            <a:r>
              <a:rPr lang="en-US" altLang="zh-CN" dirty="0"/>
              <a:t>bp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网络输入：原图 </a:t>
            </a:r>
            <a:r>
              <a:rPr lang="en-US" altLang="zh-CN" dirty="0"/>
              <a:t>+ </a:t>
            </a:r>
            <a:r>
              <a:rPr lang="zh-CN" altLang="en-US" dirty="0"/>
              <a:t>矫正后的图上的点在原图上的对应位置关系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网络输出：矫正后的图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440463-2820-45F2-8FD8-120FB29B4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117" y="135638"/>
            <a:ext cx="1757082" cy="178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18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修正网络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和</a:t>
            </a:r>
            <a:r>
              <a:rPr lang="en-US" altLang="zh-CN" dirty="0"/>
              <a:t>STN</a:t>
            </a:r>
            <a:r>
              <a:rPr lang="zh-CN" altLang="en-US" dirty="0"/>
              <a:t>以及</a:t>
            </a:r>
            <a:r>
              <a:rPr lang="en-US" altLang="zh-CN" dirty="0"/>
              <a:t>RARE</a:t>
            </a:r>
            <a:r>
              <a:rPr lang="zh-CN" altLang="en-US" dirty="0"/>
              <a:t>的对比</a:t>
            </a:r>
            <a:endParaRPr lang="en-US" altLang="zh-CN" dirty="0"/>
          </a:p>
          <a:p>
            <a:r>
              <a:rPr lang="zh-CN" altLang="en-US" dirty="0"/>
              <a:t>和</a:t>
            </a:r>
            <a:r>
              <a:rPr lang="en-US" altLang="zh-CN" dirty="0"/>
              <a:t>STN</a:t>
            </a:r>
            <a:r>
              <a:rPr lang="zh-CN" altLang="en-US" dirty="0"/>
              <a:t>的不同点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本文在输入网络前将原图</a:t>
            </a:r>
            <a:r>
              <a:rPr lang="en-US" altLang="zh-CN" dirty="0"/>
              <a:t>resize</a:t>
            </a:r>
            <a:r>
              <a:rPr lang="zh-CN" altLang="en-US" dirty="0"/>
              <a:t>成小的图，然后在该小图上预测</a:t>
            </a:r>
            <a:r>
              <a:rPr lang="en-US" altLang="zh-CN" dirty="0"/>
              <a:t>control point</a:t>
            </a:r>
            <a:r>
              <a:rPr lang="zh-CN" altLang="en-US" dirty="0"/>
              <a:t>，而输入到</a:t>
            </a:r>
            <a:r>
              <a:rPr lang="en-US" altLang="zh-CN" dirty="0"/>
              <a:t>Grid Generator</a:t>
            </a:r>
            <a:r>
              <a:rPr lang="zh-CN" altLang="en-US" dirty="0"/>
              <a:t>或</a:t>
            </a:r>
            <a:r>
              <a:rPr lang="en-US" altLang="zh-CN" dirty="0"/>
              <a:t>Sample</a:t>
            </a:r>
            <a:r>
              <a:rPr lang="zh-CN" altLang="en-US" dirty="0"/>
              <a:t>计算的时候又映射回原图大小。这样的目的是</a:t>
            </a:r>
            <a:r>
              <a:rPr lang="zh-CN" altLang="en-US" b="1" dirty="0"/>
              <a:t>为了减小网络参数，降低计算量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和</a:t>
            </a:r>
            <a:r>
              <a:rPr lang="en-US" altLang="zh-CN" dirty="0"/>
              <a:t>RARE</a:t>
            </a:r>
            <a:r>
              <a:rPr lang="zh-CN" altLang="en-US" dirty="0"/>
              <a:t>的不同点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    网络最后</a:t>
            </a:r>
            <a:r>
              <a:rPr lang="en-US" altLang="zh-CN" dirty="0"/>
              <a:t>fc</a:t>
            </a:r>
            <a:r>
              <a:rPr lang="zh-CN" altLang="en-US" dirty="0"/>
              <a:t>层的激活函数不是用</a:t>
            </a:r>
            <a:r>
              <a:rPr lang="en-US" altLang="zh-CN" dirty="0"/>
              <a:t>tanh</a:t>
            </a:r>
            <a:r>
              <a:rPr lang="zh-CN" altLang="en-US" dirty="0"/>
              <a:t>，而是直接对值进行</a:t>
            </a:r>
            <a:r>
              <a:rPr lang="en-US" altLang="zh-CN" dirty="0"/>
              <a:t>clipping</a:t>
            </a:r>
            <a:r>
              <a:rPr lang="zh-CN" altLang="en-US" dirty="0"/>
              <a:t>（具体怎么</a:t>
            </a:r>
            <a:r>
              <a:rPr lang="en-US" altLang="zh-CN" dirty="0"/>
              <a:t>clip</a:t>
            </a:r>
            <a:r>
              <a:rPr lang="zh-CN" altLang="en-US" dirty="0"/>
              <a:t>论文没说），这样做的目的是</a:t>
            </a:r>
            <a:r>
              <a:rPr lang="zh-CN" altLang="en-US" b="1" dirty="0"/>
              <a:t>为了解决采样点可能落到图外面的问题，以及加快了网络训练的收敛速度</a:t>
            </a:r>
            <a:r>
              <a:rPr lang="zh-CN" altLang="en-US" dirty="0"/>
              <a:t>，论文中对此没有解释本质原因，只是说明实验证明如此。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967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识别网络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11C40E-F33E-48F2-BE5C-CCF26DB08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536" y="1527667"/>
            <a:ext cx="4280927" cy="496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71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EB0E5-2BC4-4692-B0C1-48245E96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识别网络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11105-E3F4-4C75-8A87-E33CA34F4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Encoder</a:t>
            </a:r>
            <a:r>
              <a:rPr lang="zh-CN" altLang="en-US" dirty="0"/>
              <a:t>部分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16EFC2-E9CE-4875-926B-0037C9056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730" y="171170"/>
            <a:ext cx="3973325" cy="28296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0D26CA-C6B6-4FEF-B8AF-D5AE65EC9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965" y="2630671"/>
            <a:ext cx="4840101" cy="398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24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EB0E5-2BC4-4692-B0C1-48245E96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识别网络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11105-E3F4-4C75-8A87-E33CA34F4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Decoder</a:t>
            </a:r>
            <a:r>
              <a:rPr lang="zh-CN" altLang="en-US" dirty="0"/>
              <a:t>部分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06CB91-CE54-4F6F-9754-1BE94CD77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988" y="180134"/>
            <a:ext cx="4907615" cy="22101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0ADB2CE-EB3A-4C97-90E2-E3E70932F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150534"/>
            <a:ext cx="76390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99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EB0E5-2BC4-4692-B0C1-48245E96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识别网络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011105-E3F4-4C75-8A87-E33CA34F40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Decoder</a:t>
                </a:r>
                <a:r>
                  <a:rPr lang="zh-CN" altLang="en-US" dirty="0"/>
                  <a:t>部分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Attention</a:t>
                </a:r>
                <a:r>
                  <a:rPr lang="zh-CN" altLang="en-US" dirty="0"/>
                  <a:t>机制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是前一个</a:t>
                </a:r>
                <a:r>
                  <a:rPr lang="en-US" altLang="zh-CN" dirty="0"/>
                  <a:t>LSTM node</a:t>
                </a:r>
                <a:r>
                  <a:rPr lang="zh-CN" altLang="en-US" dirty="0"/>
                  <a:t>的内在状态，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en-US" altLang="zh-CN" dirty="0"/>
                  <a:t>encoder</a:t>
                </a:r>
                <a:r>
                  <a:rPr lang="zh-CN" altLang="en-US" dirty="0"/>
                  <a:t>输出的结果。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求出权重</a:t>
                </a:r>
                <a:r>
                  <a:rPr lang="el-GR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之后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011105-E3F4-4C75-8A87-E33CA34F40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806CB91-CE54-4F6F-9754-1BE94CD77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988" y="180134"/>
            <a:ext cx="4907615" cy="22101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D3183E-9F9E-47D4-AAD3-E5199E47E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100" y="3263200"/>
            <a:ext cx="5686425" cy="457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B946D0-98A5-499A-B90E-AF2EF30DD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650" y="4347876"/>
            <a:ext cx="4076700" cy="857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C11A60-7E4D-4FBD-90AE-1F2CA2F0E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8100" y="5615175"/>
            <a:ext cx="4495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01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EB0E5-2BC4-4692-B0C1-48245E96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识别网络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011105-E3F4-4C75-8A87-E33CA34F40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Decoder</a:t>
                </a:r>
                <a:r>
                  <a:rPr lang="zh-CN" altLang="en-US" dirty="0"/>
                  <a:t>部分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Attention</a:t>
                </a:r>
                <a:r>
                  <a:rPr lang="zh-CN" altLang="en-US" dirty="0"/>
                  <a:t>机制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是前一个</a:t>
                </a:r>
                <a:r>
                  <a:rPr lang="en-US" altLang="zh-CN" dirty="0"/>
                  <a:t>LSTM node</a:t>
                </a:r>
                <a:r>
                  <a:rPr lang="zh-CN" altLang="en-US" dirty="0"/>
                  <a:t>的内在状态，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en-US" altLang="zh-CN" dirty="0"/>
                  <a:t>encoder</a:t>
                </a:r>
                <a:r>
                  <a:rPr lang="zh-CN" altLang="en-US" dirty="0"/>
                  <a:t>输出的结果。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求出权重</a:t>
                </a:r>
                <a:r>
                  <a:rPr lang="el-GR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之后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011105-E3F4-4C75-8A87-E33CA34F40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806CB91-CE54-4F6F-9754-1BE94CD77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988" y="180134"/>
            <a:ext cx="4907615" cy="22101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D3183E-9F9E-47D4-AAD3-E5199E47E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100" y="3263200"/>
            <a:ext cx="5686425" cy="457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B946D0-98A5-499A-B90E-AF2EF30DD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650" y="4347876"/>
            <a:ext cx="4076700" cy="857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C11A60-7E4D-4FBD-90AE-1F2CA2F0E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8100" y="5615175"/>
            <a:ext cx="4495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21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EB0E5-2BC4-4692-B0C1-48245E96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识别网络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011105-E3F4-4C75-8A87-E33CA34F40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Decoder</a:t>
                </a:r>
                <a:r>
                  <a:rPr lang="zh-CN" altLang="en-US" dirty="0"/>
                  <a:t>部分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其中，              代表将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one hot embedding </a:t>
                </a:r>
                <a:r>
                  <a:rPr lang="en-US" altLang="zh-CN" dirty="0" err="1"/>
                  <a:t>concate</a:t>
                </a:r>
                <a:r>
                  <a:rPr lang="zh-CN" altLang="en-US" dirty="0"/>
                  <a:t>起来。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err="1"/>
                  <a:t>Rnn</a:t>
                </a:r>
                <a:r>
                  <a:rPr lang="zh-CN" altLang="en-US" dirty="0"/>
                  <a:t>代表循环单元的阶梯函数（</a:t>
                </a:r>
                <a:r>
                  <a:rPr lang="en-US" altLang="zh-CN" dirty="0"/>
                  <a:t>LSTM.GRU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最后 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经过一个</a:t>
                </a:r>
                <a:r>
                  <a:rPr lang="en-US" altLang="zh-CN" dirty="0" err="1"/>
                  <a:t>softmax</a:t>
                </a:r>
                <a:r>
                  <a:rPr lang="zh-CN" altLang="en-US" dirty="0"/>
                  <a:t>层输出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011105-E3F4-4C75-8A87-E33CA34F40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806CB91-CE54-4F6F-9754-1BE94CD77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988" y="180134"/>
            <a:ext cx="4907615" cy="22101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D3D2A2-23C5-4C37-9773-A5ECFB217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737" y="2666158"/>
            <a:ext cx="4200525" cy="4857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8E2B12-E106-4315-ADA0-22692BE812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617" y="3288087"/>
            <a:ext cx="1495425" cy="3714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AAC5FB7-9252-4A5E-8DED-E69C503B9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0463" y="4476191"/>
            <a:ext cx="53530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64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EB0E5-2BC4-4692-B0C1-48245E96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识别网络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11105-E3F4-4C75-8A87-E33CA34F4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Decoder</a:t>
            </a:r>
            <a:r>
              <a:rPr lang="zh-CN" altLang="en-US" dirty="0"/>
              <a:t>部分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由于</a:t>
            </a:r>
            <a:r>
              <a:rPr lang="en-US" altLang="zh-CN" dirty="0"/>
              <a:t>left-to-right</a:t>
            </a:r>
            <a:r>
              <a:rPr lang="zh-CN" altLang="en-US" dirty="0"/>
              <a:t>的</a:t>
            </a:r>
            <a:r>
              <a:rPr lang="en-US" altLang="zh-CN" dirty="0"/>
              <a:t>decoder</a:t>
            </a:r>
            <a:r>
              <a:rPr lang="zh-CN" altLang="en-US" dirty="0"/>
              <a:t>很难识别首字母的字体，而且</a:t>
            </a:r>
            <a:r>
              <a:rPr lang="en-US" altLang="zh-CN" dirty="0"/>
              <a:t>decoder</a:t>
            </a:r>
            <a:r>
              <a:rPr lang="zh-CN" altLang="en-US" dirty="0"/>
              <a:t>对已经解码的字体没有记忆，作者加上了</a:t>
            </a:r>
            <a:r>
              <a:rPr lang="en-US" altLang="zh-CN" dirty="0"/>
              <a:t>right-to-left decoder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如右上的图片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B18F72-D58F-4893-839F-EDEC1E57C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345" y="147077"/>
            <a:ext cx="64198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4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82869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修正网络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Thin-Plate-Splines</a:t>
            </a:r>
            <a:r>
              <a:rPr lang="zh-CN" altLang="en-US" dirty="0"/>
              <a:t>（</a:t>
            </a:r>
            <a:r>
              <a:rPr lang="en-US" altLang="zh-CN" dirty="0"/>
              <a:t>TPS</a:t>
            </a:r>
            <a:r>
              <a:rPr lang="zh-CN" altLang="en-US" dirty="0"/>
              <a:t>）</a:t>
            </a:r>
            <a:r>
              <a:rPr lang="en-US" altLang="zh-CN" dirty="0"/>
              <a:t> +Spatial Transformer Networks</a:t>
            </a:r>
            <a:r>
              <a:rPr lang="zh-CN" altLang="en-US" dirty="0"/>
              <a:t>（</a:t>
            </a:r>
            <a:r>
              <a:rPr lang="en-US" altLang="zh-CN" dirty="0"/>
              <a:t>STN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识别网络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sequence-to-sequence </a:t>
            </a:r>
            <a:r>
              <a:rPr lang="zh-CN" altLang="en-US" dirty="0"/>
              <a:t>（</a:t>
            </a:r>
            <a:r>
              <a:rPr lang="en-US" altLang="zh-CN" dirty="0"/>
              <a:t>encoder/decoder</a:t>
            </a:r>
            <a:r>
              <a:rPr lang="zh-CN" altLang="en-US" dirty="0"/>
              <a:t>框架）</a:t>
            </a:r>
            <a:r>
              <a:rPr lang="en-US" altLang="zh-CN" dirty="0"/>
              <a:t>+ attention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369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A2C7D-C80A-4832-B6EC-0123CA40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9112E-27FB-4813-B963-05C4092C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模型训练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损失函数如下，需要计算</a:t>
            </a:r>
            <a:r>
              <a:rPr lang="en-US" altLang="zh-CN" dirty="0"/>
              <a:t>left-to-right</a:t>
            </a:r>
            <a:r>
              <a:rPr lang="zh-CN" altLang="en-US" dirty="0"/>
              <a:t>的</a:t>
            </a:r>
            <a:r>
              <a:rPr lang="en-US" altLang="zh-CN" dirty="0"/>
              <a:t>decoder</a:t>
            </a:r>
            <a:r>
              <a:rPr lang="zh-CN" altLang="en-US" dirty="0"/>
              <a:t>以及</a:t>
            </a:r>
            <a:r>
              <a:rPr lang="en-US" altLang="zh-CN" dirty="0"/>
              <a:t>right-to-left</a:t>
            </a:r>
            <a:r>
              <a:rPr lang="zh-CN" altLang="en-US" dirty="0"/>
              <a:t>的</a:t>
            </a:r>
            <a:r>
              <a:rPr lang="en-US" altLang="zh-CN" dirty="0"/>
              <a:t>decoder</a:t>
            </a:r>
            <a:r>
              <a:rPr lang="zh-CN" altLang="en-US" dirty="0"/>
              <a:t>损失。除</a:t>
            </a:r>
            <a:r>
              <a:rPr lang="en-US" altLang="zh-CN" dirty="0"/>
              <a:t>Location Network</a:t>
            </a:r>
            <a:r>
              <a:rPr lang="zh-CN" altLang="en-US" dirty="0"/>
              <a:t>的</a:t>
            </a:r>
            <a:r>
              <a:rPr lang="en-US" altLang="zh-CN" dirty="0"/>
              <a:t>FC</a:t>
            </a:r>
            <a:r>
              <a:rPr lang="zh-CN" altLang="en-US" dirty="0"/>
              <a:t>层权重初始化为</a:t>
            </a:r>
            <a:r>
              <a:rPr lang="en-US" altLang="zh-CN" dirty="0"/>
              <a:t>0</a:t>
            </a:r>
            <a:r>
              <a:rPr lang="zh-CN" altLang="en-US" dirty="0"/>
              <a:t>（防止矫正后的图</a:t>
            </a:r>
            <a:r>
              <a:rPr lang="en-US" altLang="zh-CN" dirty="0"/>
              <a:t>distort</a:t>
            </a:r>
            <a:r>
              <a:rPr lang="zh-CN" altLang="en-US" dirty="0"/>
              <a:t>非常厉害），其余所有网络层都采用随机初始化。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73CC01-53AF-4242-B1AA-D6B974AB4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71" y="2957512"/>
            <a:ext cx="60483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0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A2C7D-C80A-4832-B6EC-0123CA40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9112E-27FB-4813-B963-05C4092C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实现细节</a:t>
            </a:r>
          </a:p>
          <a:p>
            <a:r>
              <a:rPr lang="zh-CN" altLang="en-US" dirty="0"/>
              <a:t>环境：</a:t>
            </a:r>
            <a:r>
              <a:rPr lang="en-US" altLang="zh-CN" dirty="0"/>
              <a:t>tensorflow1.4</a:t>
            </a:r>
            <a:r>
              <a:rPr lang="zh-CN" altLang="en-US" dirty="0"/>
              <a:t>， </a:t>
            </a:r>
            <a:r>
              <a:rPr lang="en-US" altLang="zh-CN" dirty="0"/>
              <a:t>TITAN </a:t>
            </a:r>
            <a:r>
              <a:rPr lang="en-US" altLang="zh-CN" dirty="0" err="1"/>
              <a:t>Xp</a:t>
            </a:r>
            <a:r>
              <a:rPr lang="zh-CN" altLang="en-US" dirty="0"/>
              <a:t>，</a:t>
            </a:r>
            <a:r>
              <a:rPr lang="en-US" altLang="zh-CN" dirty="0"/>
              <a:t>12GB </a:t>
            </a:r>
            <a:r>
              <a:rPr lang="zh-CN" altLang="en-US" dirty="0"/>
              <a:t>内存</a:t>
            </a:r>
          </a:p>
          <a:p>
            <a:r>
              <a:rPr lang="zh-CN" altLang="en-US" dirty="0"/>
              <a:t>速度：训练</a:t>
            </a:r>
            <a:r>
              <a:rPr lang="en-US" altLang="zh-CN" dirty="0"/>
              <a:t>6.5iter/s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天训练，测试</a:t>
            </a:r>
            <a:r>
              <a:rPr lang="en-US" altLang="zh-CN" dirty="0"/>
              <a:t>inference 20ms</a:t>
            </a:r>
          </a:p>
          <a:p>
            <a:r>
              <a:rPr lang="zh-CN" altLang="en-US" dirty="0"/>
              <a:t>优化：</a:t>
            </a:r>
            <a:r>
              <a:rPr lang="en-US" altLang="zh-CN" dirty="0"/>
              <a:t>ADADELTA</a:t>
            </a:r>
            <a:r>
              <a:rPr lang="zh-CN" altLang="en-US" dirty="0"/>
              <a:t>（比</a:t>
            </a:r>
            <a:r>
              <a:rPr lang="en-US" altLang="zh-CN" dirty="0"/>
              <a:t>SGD</a:t>
            </a:r>
            <a:r>
              <a:rPr lang="zh-CN" altLang="en-US" dirty="0"/>
              <a:t>更好一些），在</a:t>
            </a:r>
            <a:r>
              <a:rPr lang="en-US" altLang="zh-CN" dirty="0"/>
              <a:t>Synth90k</a:t>
            </a:r>
            <a:r>
              <a:rPr lang="zh-CN" altLang="en-US" dirty="0"/>
              <a:t>预训练，学习率</a:t>
            </a:r>
            <a:r>
              <a:rPr lang="en-US" altLang="zh-CN" dirty="0"/>
              <a:t>1.0</a:t>
            </a:r>
            <a:r>
              <a:rPr lang="zh-CN" altLang="en-US" dirty="0"/>
              <a:t>，</a:t>
            </a:r>
            <a:r>
              <a:rPr lang="en-US" altLang="zh-CN" dirty="0"/>
              <a:t>0.1(0.6M)</a:t>
            </a:r>
            <a:r>
              <a:rPr lang="zh-CN" altLang="en-US" dirty="0"/>
              <a:t>， </a:t>
            </a:r>
            <a:r>
              <a:rPr lang="en-US" altLang="zh-CN" dirty="0"/>
              <a:t>0.01(0.8M)</a:t>
            </a:r>
          </a:p>
        </p:txBody>
      </p:sp>
    </p:spTree>
    <p:extLst>
      <p:ext uri="{BB962C8B-B14F-4D97-AF65-F5344CB8AC3E}">
        <p14:creationId xmlns:p14="http://schemas.microsoft.com/office/powerpoint/2010/main" val="340467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A2C7D-C80A-4832-B6EC-0123CA40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9112E-27FB-4813-B963-05C4092C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验证矫正网络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结论：</a:t>
            </a:r>
            <a:r>
              <a:rPr lang="zh-CN" altLang="en-US" dirty="0"/>
              <a:t> 矫正对一般水平样本（</a:t>
            </a:r>
            <a:r>
              <a:rPr lang="en-US" altLang="zh-CN" dirty="0"/>
              <a:t>IIIT5k</a:t>
            </a:r>
            <a:r>
              <a:rPr lang="zh-CN" altLang="en-US" dirty="0"/>
              <a:t>，</a:t>
            </a:r>
            <a:r>
              <a:rPr lang="en-US" altLang="zh-CN" dirty="0"/>
              <a:t>IC03</a:t>
            </a:r>
            <a:r>
              <a:rPr lang="zh-CN" altLang="en-US" dirty="0"/>
              <a:t>，</a:t>
            </a:r>
            <a:r>
              <a:rPr lang="en-US" altLang="zh-CN" dirty="0"/>
              <a:t>IC13</a:t>
            </a:r>
            <a:r>
              <a:rPr lang="zh-CN" altLang="en-US" dirty="0"/>
              <a:t>）略有提高，对形变比较大的不规则样本（</a:t>
            </a:r>
            <a:r>
              <a:rPr lang="en-US" altLang="zh-CN" dirty="0"/>
              <a:t>SVT</a:t>
            </a:r>
            <a:r>
              <a:rPr lang="zh-CN" altLang="en-US" dirty="0"/>
              <a:t>，</a:t>
            </a:r>
            <a:r>
              <a:rPr lang="en-US" altLang="zh-CN" dirty="0"/>
              <a:t>SVTP</a:t>
            </a:r>
            <a:r>
              <a:rPr lang="zh-CN" altLang="en-US" dirty="0"/>
              <a:t>，</a:t>
            </a:r>
            <a:r>
              <a:rPr lang="en-US" altLang="zh-CN" dirty="0"/>
              <a:t>CUTE</a:t>
            </a:r>
            <a:r>
              <a:rPr lang="zh-CN" altLang="en-US" dirty="0"/>
              <a:t>）提高</a:t>
            </a:r>
            <a:r>
              <a:rPr lang="en-US" altLang="zh-CN" dirty="0"/>
              <a:t>3~4</a:t>
            </a:r>
            <a:r>
              <a:rPr lang="zh-CN" altLang="en-US" dirty="0"/>
              <a:t>个点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6771ED-2419-4B7B-BAE4-F40C44246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2348193"/>
            <a:ext cx="66579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57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A2C7D-C80A-4832-B6EC-0123CA40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9112E-27FB-4813-B963-05C4092C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的分析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结论</a:t>
            </a:r>
            <a:r>
              <a:rPr lang="zh-CN" altLang="en-US" dirty="0"/>
              <a:t>： </a:t>
            </a:r>
            <a:r>
              <a:rPr lang="en-US" altLang="zh-CN" dirty="0"/>
              <a:t>attention</a:t>
            </a:r>
            <a:r>
              <a:rPr lang="zh-CN" altLang="en-US" dirty="0"/>
              <a:t>对字符的位置有隐性的定位功能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FEF593-104A-4756-9363-1EBEB72BF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288" y="2229410"/>
            <a:ext cx="6913424" cy="23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45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A2C7D-C80A-4832-B6EC-0123CA40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9112E-27FB-4813-B963-05C4092C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双向</a:t>
            </a:r>
            <a:r>
              <a:rPr lang="en-US" altLang="zh-CN" dirty="0"/>
              <a:t>LSTM</a:t>
            </a:r>
            <a:r>
              <a:rPr lang="zh-CN" altLang="en-US" dirty="0"/>
              <a:t>的作用</a:t>
            </a:r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结论</a:t>
            </a:r>
            <a:r>
              <a:rPr lang="zh-CN" altLang="en-US" dirty="0"/>
              <a:t>：两个方向的</a:t>
            </a:r>
            <a:r>
              <a:rPr lang="en-US" altLang="zh-CN" dirty="0"/>
              <a:t>LSTM</a:t>
            </a:r>
            <a:r>
              <a:rPr lang="zh-CN" altLang="en-US" dirty="0"/>
              <a:t>有一定互补作用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41FFD7-5153-49B4-8560-0275237B0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641" y="2595002"/>
            <a:ext cx="7754718" cy="166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75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A2C7D-C80A-4832-B6EC-0123CA40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9112E-27FB-4813-B963-05C4092C0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272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字符长度的影响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结论</a:t>
            </a:r>
            <a:r>
              <a:rPr lang="zh-CN" altLang="en-US" dirty="0"/>
              <a:t>：字符小于</a:t>
            </a:r>
            <a:r>
              <a:rPr lang="en-US" altLang="zh-CN" dirty="0"/>
              <a:t>11</a:t>
            </a:r>
            <a:r>
              <a:rPr lang="zh-CN" altLang="en-US" dirty="0"/>
              <a:t>时，识别精度差不多，大于</a:t>
            </a:r>
            <a:r>
              <a:rPr lang="en-US" altLang="zh-CN" dirty="0"/>
              <a:t>11</a:t>
            </a:r>
            <a:r>
              <a:rPr lang="zh-CN" altLang="en-US" dirty="0"/>
              <a:t>后精度有所下降，因为长文字本身更难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66658C-4E4C-4852-BB12-BC4B050F5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215" y="1825625"/>
            <a:ext cx="4703950" cy="378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87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A2C7D-C80A-4832-B6EC-0123CA40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9112E-27FB-4813-B963-05C4092C0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2728"/>
          </a:xfrm>
        </p:spPr>
        <p:txBody>
          <a:bodyPr>
            <a:normAutofit/>
          </a:bodyPr>
          <a:lstStyle/>
          <a:p>
            <a:r>
              <a:rPr lang="zh-CN" altLang="en-US" b="1" dirty="0"/>
              <a:t>识别结果对比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1778C1-0495-4E22-93D7-652AB7490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089" y="1690688"/>
            <a:ext cx="85629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67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A2C7D-C80A-4832-B6EC-0123CA40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9112E-27FB-4813-B963-05C4092C0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2728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验证对检测的影响（端到端）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对检测结果可以微调，可以让检测结果更好，这里提高原因有两个，</a:t>
            </a:r>
            <a:r>
              <a:rPr lang="en-US" altLang="zh-CN" dirty="0"/>
              <a:t>1</a:t>
            </a:r>
            <a:r>
              <a:rPr lang="zh-CN" altLang="en-US" dirty="0"/>
              <a:t>是因为通过识别把噪声过滤掉了， </a:t>
            </a:r>
            <a:r>
              <a:rPr lang="en-US" altLang="zh-CN" dirty="0"/>
              <a:t>2</a:t>
            </a:r>
            <a:r>
              <a:rPr lang="zh-CN" altLang="en-US"/>
              <a:t>是位置更准确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DCCC7A-0218-45F7-9C3B-EF6266067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9"/>
          <a:stretch/>
        </p:blipFill>
        <p:spPr>
          <a:xfrm>
            <a:off x="3643312" y="2402541"/>
            <a:ext cx="4905375" cy="16679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61AC59-92CF-420A-86BD-65A350814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87" y="4296989"/>
            <a:ext cx="46196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0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模型组成</a:t>
            </a:r>
          </a:p>
        </p:txBody>
      </p:sp>
      <p:pic>
        <p:nvPicPr>
          <p:cNvPr id="2050" name="Picture 2" descr="https://images2018.cnblogs.com/blog/1058268/201807/1058268-20180716010955237-86407419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2409825"/>
            <a:ext cx="98488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30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修正网络</a:t>
            </a:r>
            <a:r>
              <a:rPr lang="en-US" altLang="zh-CN" dirty="0"/>
              <a:t>—— Thin-Plate-Splines</a:t>
            </a:r>
            <a:r>
              <a:rPr lang="zh-CN" altLang="en-US" dirty="0"/>
              <a:t>（</a:t>
            </a:r>
            <a:r>
              <a:rPr lang="en-US" altLang="zh-CN" dirty="0"/>
              <a:t>TPS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TPS(</a:t>
            </a:r>
            <a:r>
              <a:rPr lang="zh-CN" altLang="en-US" dirty="0"/>
              <a:t>薄板样条函数</a:t>
            </a:r>
            <a:r>
              <a:rPr lang="en-US" altLang="zh-CN" dirty="0"/>
              <a:t>)</a:t>
            </a:r>
            <a:r>
              <a:rPr lang="zh-CN" altLang="en-US" dirty="0"/>
              <a:t>可以对形变图像（仿射、透视、曲线排列等）进行校正，通过对</a:t>
            </a:r>
            <a:r>
              <a:rPr lang="en-US" altLang="zh-CN" dirty="0"/>
              <a:t>control point</a:t>
            </a:r>
            <a:r>
              <a:rPr lang="zh-CN" altLang="en-US" dirty="0"/>
              <a:t>进行定位和映射，来得到校正后的图像，方便后续进行识别。</a:t>
            </a:r>
          </a:p>
        </p:txBody>
      </p:sp>
    </p:spTree>
    <p:extLst>
      <p:ext uri="{BB962C8B-B14F-4D97-AF65-F5344CB8AC3E}">
        <p14:creationId xmlns:p14="http://schemas.microsoft.com/office/powerpoint/2010/main" val="317028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修正网络</a:t>
            </a:r>
            <a:r>
              <a:rPr lang="en-US" altLang="zh-CN" dirty="0"/>
              <a:t>—— TPS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TPS</a:t>
            </a:r>
            <a:r>
              <a:rPr lang="zh-CN" altLang="en-US" dirty="0"/>
              <a:t>原理</a:t>
            </a:r>
            <a:r>
              <a:rPr lang="en-US" altLang="zh-CN" dirty="0"/>
              <a:t>——</a:t>
            </a:r>
            <a:r>
              <a:rPr lang="zh-CN" altLang="en-US" dirty="0"/>
              <a:t>详见</a:t>
            </a:r>
            <a:r>
              <a:rPr lang="en-US" altLang="zh-CN" dirty="0"/>
              <a:t>word</a:t>
            </a:r>
            <a:r>
              <a:rPr lang="zh-CN" altLang="en-US" dirty="0"/>
              <a:t>文档</a:t>
            </a:r>
          </a:p>
        </p:txBody>
      </p:sp>
      <p:pic>
        <p:nvPicPr>
          <p:cNvPr id="5122" name="Picture 2" descr="https://images2018.cnblogs.com/blog/1058268/201807/1058268-20180716011044475-17773529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7" y="2582022"/>
            <a:ext cx="37433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8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修正网络</a:t>
            </a:r>
            <a:r>
              <a:rPr lang="en-US" altLang="zh-CN" dirty="0"/>
              <a:t>——STN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矫正网络框架图如下图，基本上是用</a:t>
            </a:r>
            <a:r>
              <a:rPr lang="en-US" altLang="zh-CN" dirty="0"/>
              <a:t>STN</a:t>
            </a:r>
            <a:r>
              <a:rPr lang="zh-CN" altLang="en-US" dirty="0"/>
              <a:t>的框架，包含三个部分，</a:t>
            </a:r>
            <a:r>
              <a:rPr lang="en-US" altLang="zh-CN" dirty="0"/>
              <a:t>Localization Network</a:t>
            </a:r>
            <a:r>
              <a:rPr lang="zh-CN" altLang="en-US" dirty="0"/>
              <a:t>，</a:t>
            </a:r>
            <a:r>
              <a:rPr lang="en-US" altLang="zh-CN" dirty="0"/>
              <a:t>Grid Generator</a:t>
            </a:r>
            <a:r>
              <a:rPr lang="zh-CN" altLang="en-US" dirty="0"/>
              <a:t>，以及</a:t>
            </a:r>
            <a:r>
              <a:rPr lang="en-US" altLang="zh-CN" dirty="0"/>
              <a:t>Sampler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lvl="1" latinLnBrk="1"/>
            <a:r>
              <a:rPr lang="en-US" altLang="zh-CN" dirty="0"/>
              <a:t>Localization Network</a:t>
            </a:r>
            <a:r>
              <a:rPr lang="zh-CN" altLang="en-US" dirty="0"/>
              <a:t>用来检测图中的那些</a:t>
            </a:r>
            <a:r>
              <a:rPr lang="en-US" altLang="zh-CN" dirty="0"/>
              <a:t>Control Points</a:t>
            </a:r>
            <a:r>
              <a:rPr lang="zh-CN" altLang="en-US" dirty="0"/>
              <a:t>；</a:t>
            </a:r>
          </a:p>
          <a:p>
            <a:pPr lvl="1" latinLnBrk="1"/>
            <a:r>
              <a:rPr lang="en-US" altLang="zh-CN" dirty="0"/>
              <a:t>Grid Generator</a:t>
            </a:r>
            <a:r>
              <a:rPr lang="zh-CN" altLang="en-US" dirty="0"/>
              <a:t>通过这些</a:t>
            </a:r>
            <a:r>
              <a:rPr lang="en-US" altLang="zh-CN" dirty="0"/>
              <a:t>Control Point</a:t>
            </a:r>
            <a:r>
              <a:rPr lang="zh-CN" altLang="en-US" dirty="0"/>
              <a:t>来计算要生成的新图中每个点在原图中的点位置的映射关系；</a:t>
            </a:r>
          </a:p>
          <a:p>
            <a:pPr lvl="1" latinLnBrk="1"/>
            <a:r>
              <a:rPr lang="en-US" altLang="zh-CN" dirty="0"/>
              <a:t>Sampler</a:t>
            </a:r>
            <a:r>
              <a:rPr lang="zh-CN" altLang="en-US" dirty="0"/>
              <a:t>在原图上采样那些</a:t>
            </a:r>
            <a:r>
              <a:rPr lang="en-US" altLang="zh-CN" dirty="0"/>
              <a:t>Grid Generator</a:t>
            </a:r>
            <a:r>
              <a:rPr lang="zh-CN" altLang="en-US" dirty="0"/>
              <a:t>计算出的点位置，生成校正后的图。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86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修正网络</a:t>
            </a:r>
            <a:r>
              <a:rPr lang="en-US" altLang="zh-CN" dirty="0"/>
              <a:t>——STN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矫正网络框架图如下图，基本上是用</a:t>
            </a:r>
            <a:r>
              <a:rPr lang="en-US" altLang="zh-CN" dirty="0"/>
              <a:t>STN</a:t>
            </a:r>
            <a:r>
              <a:rPr lang="zh-CN" altLang="en-US" dirty="0"/>
              <a:t>的框架，包含三个部分，</a:t>
            </a:r>
            <a:r>
              <a:rPr lang="en-US" altLang="zh-CN" dirty="0"/>
              <a:t>Localization Network</a:t>
            </a:r>
            <a:r>
              <a:rPr lang="zh-CN" altLang="en-US" dirty="0"/>
              <a:t>，</a:t>
            </a:r>
            <a:r>
              <a:rPr lang="en-US" altLang="zh-CN" dirty="0"/>
              <a:t>Grid Generator</a:t>
            </a:r>
            <a:r>
              <a:rPr lang="zh-CN" altLang="en-US" dirty="0"/>
              <a:t>，以及</a:t>
            </a:r>
            <a:r>
              <a:rPr lang="en-US" altLang="zh-CN" dirty="0"/>
              <a:t>Sampler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795" y="2871974"/>
            <a:ext cx="7714409" cy="330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5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修正网络</a:t>
            </a:r>
            <a:r>
              <a:rPr lang="en-US" altLang="zh-CN" dirty="0"/>
              <a:t>——STN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Localization Network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在数据进入</a:t>
            </a:r>
            <a:r>
              <a:rPr lang="en-US" altLang="zh-CN" dirty="0"/>
              <a:t>localization Network</a:t>
            </a:r>
            <a:r>
              <a:rPr lang="zh-CN" altLang="en-US" dirty="0"/>
              <a:t>之前作者先</a:t>
            </a:r>
            <a:r>
              <a:rPr lang="en-US" altLang="zh-CN" dirty="0"/>
              <a:t>Resize</a:t>
            </a:r>
            <a:r>
              <a:rPr lang="zh-CN" altLang="en-US" dirty="0"/>
              <a:t>了一下输入图片，这样做的目的是为了</a:t>
            </a:r>
            <a:r>
              <a:rPr lang="zh-CN" altLang="en-US" b="1" dirty="0"/>
              <a:t>为了减小网络参数，降低计算量。</a:t>
            </a:r>
            <a:r>
              <a:rPr lang="en-US" altLang="zh-CN" b="1" dirty="0"/>
              <a:t>(</a:t>
            </a:r>
            <a:r>
              <a:rPr lang="zh-CN" altLang="en-US" b="1" dirty="0"/>
              <a:t>与</a:t>
            </a:r>
            <a:r>
              <a:rPr lang="en-US" altLang="zh-CN" b="1" dirty="0"/>
              <a:t>STN</a:t>
            </a:r>
            <a:r>
              <a:rPr lang="zh-CN" altLang="en-US" b="1" dirty="0"/>
              <a:t>原论文不同处）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网络的输入：</a:t>
            </a:r>
            <a:r>
              <a:rPr lang="en-US" altLang="zh-CN" dirty="0"/>
              <a:t>Resize</a:t>
            </a:r>
            <a:r>
              <a:rPr lang="zh-CN" altLang="en-US" dirty="0"/>
              <a:t>之后的图片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网络的输出：</a:t>
            </a:r>
            <a:r>
              <a:rPr lang="en-US" altLang="zh-CN" dirty="0"/>
              <a:t>control points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090" y="87686"/>
            <a:ext cx="29813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9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1286</Words>
  <Application>Microsoft Office PowerPoint</Application>
  <PresentationFormat>宽屏</PresentationFormat>
  <Paragraphs>232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等线</vt:lpstr>
      <vt:lpstr>等线 Light</vt:lpstr>
      <vt:lpstr>Arial</vt:lpstr>
      <vt:lpstr>Cambria Math</vt:lpstr>
      <vt:lpstr>Office 主题​​</vt:lpstr>
      <vt:lpstr>ASTER : An Attentional Scene Text Recognizer with Flexible Rectification  </vt:lpstr>
      <vt:lpstr>背景</vt:lpstr>
      <vt:lpstr>模型组成</vt:lpstr>
      <vt:lpstr>模型组成</vt:lpstr>
      <vt:lpstr>修正网络—— Thin-Plate-Splines（TPS）</vt:lpstr>
      <vt:lpstr>修正网络—— TPS</vt:lpstr>
      <vt:lpstr>修正网络——STN</vt:lpstr>
      <vt:lpstr>修正网络——STN</vt:lpstr>
      <vt:lpstr>修正网络——STN</vt:lpstr>
      <vt:lpstr>修正网络——STN</vt:lpstr>
      <vt:lpstr>修正网络——STN</vt:lpstr>
      <vt:lpstr>修正网络——STN</vt:lpstr>
      <vt:lpstr>修正网络——STN</vt:lpstr>
      <vt:lpstr>修正网络——STN</vt:lpstr>
      <vt:lpstr>修正网络——STN</vt:lpstr>
      <vt:lpstr>修正网络——STN</vt:lpstr>
      <vt:lpstr>修正网络——STN</vt:lpstr>
      <vt:lpstr>修正网络——STN</vt:lpstr>
      <vt:lpstr>修正网络——STN</vt:lpstr>
      <vt:lpstr>修正网络——STN</vt:lpstr>
      <vt:lpstr>修正网络——STN</vt:lpstr>
      <vt:lpstr>修正网络</vt:lpstr>
      <vt:lpstr>识别网络</vt:lpstr>
      <vt:lpstr>识别网络</vt:lpstr>
      <vt:lpstr>识别网络</vt:lpstr>
      <vt:lpstr>识别网络</vt:lpstr>
      <vt:lpstr>识别网络</vt:lpstr>
      <vt:lpstr>识别网络</vt:lpstr>
      <vt:lpstr>识别网络</vt:lpstr>
      <vt:lpstr>网络训练</vt:lpstr>
      <vt:lpstr>实验结果</vt:lpstr>
      <vt:lpstr>实验结果</vt:lpstr>
      <vt:lpstr>实验结果</vt:lpstr>
      <vt:lpstr>实验结果</vt:lpstr>
      <vt:lpstr>实验结果</vt:lpstr>
      <vt:lpstr>实验结果</vt:lpstr>
      <vt:lpstr>实验结果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 : An Attentional Scene Text Recognizer with Flexible Rectification  </dc:title>
  <dc:creator>1</dc:creator>
  <cp:lastModifiedBy>1</cp:lastModifiedBy>
  <cp:revision>50</cp:revision>
  <dcterms:created xsi:type="dcterms:W3CDTF">2019-03-19T06:40:19Z</dcterms:created>
  <dcterms:modified xsi:type="dcterms:W3CDTF">2019-03-21T02:31:48Z</dcterms:modified>
</cp:coreProperties>
</file>