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2" r:id="rId6"/>
    <p:sldId id="257"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7" autoAdjust="0"/>
    <p:restoredTop sz="94660"/>
  </p:normalViewPr>
  <p:slideViewPr>
    <p:cSldViewPr snapToGrid="0">
      <p:cViewPr varScale="1">
        <p:scale>
          <a:sx n="70" d="100"/>
          <a:sy n="70" d="100"/>
        </p:scale>
        <p:origin x="90"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3514-0150-1903-8263-2EFFF9152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37837-DCBE-96FF-6093-112D032B6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CDD22-5610-7443-38DF-BB6497C7D4EB}"/>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EAC0748C-885D-6EC0-EE0B-21B640ECE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D7B21-FADA-95A2-C94F-9C595EF221E2}"/>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387576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4420-99D4-797D-F0BA-BF5715637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DB5CBF-E107-65B0-4865-CC8EF397B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DDC59-FE5D-E04F-56AF-8F03728E519B}"/>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15308A22-F303-FA29-371E-11728C9D5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0DC0F-0B36-0754-C3FE-18E048D87737}"/>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343725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E0F0-179A-8BC2-82D5-F3C9FDFF6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243A1-D181-CBA0-A75D-70FECB177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7B1A2-D999-559C-04AC-BA11EC1145B4}"/>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D0EA7860-9182-1658-182E-0C42969AF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D4245-47CF-A76F-E887-F7443BE87CA4}"/>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296889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2AFE-DE5C-F84C-300E-EFA4E0260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AA076-1B30-F00F-CF0C-A29FEB6487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BB26C-2FAE-5606-3604-BBFA13A40BB3}"/>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D95034C6-3FA7-F78F-63E9-BC75522BBF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30E7F-05CB-F861-5D8B-3CDAF149EC80}"/>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350166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D59D-0F98-E920-C524-5019F22033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82427-24EA-D1AA-370A-84218161F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168BE-4A94-B64C-5929-C3F2B2AB5941}"/>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980C07A1-EF1B-A279-4E36-4E509D1A2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6F594-63AE-5CC1-3CB8-3D7C4B2A1CC4}"/>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334857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96E5-35F3-60C1-FE42-EA9E22101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015D3-0AAB-733F-70BD-0A87917F7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9B0F7-3C50-12EA-AF8A-DBD4EEE3D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02588-C65F-BEB8-D65D-BB2002038B77}"/>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6" name="Footer Placeholder 5">
            <a:extLst>
              <a:ext uri="{FF2B5EF4-FFF2-40B4-BE49-F238E27FC236}">
                <a16:creationId xmlns:a16="http://schemas.microsoft.com/office/drawing/2014/main" id="{6B8EA4E0-2FDC-919F-1A64-4F3D67878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F875D-4212-0659-C59C-58B4AF1502B4}"/>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298799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0ED6-3C7F-9943-A1D7-1696042FA9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2D90E0-0CEF-96F0-A41C-F5C64B653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7E5F0-8354-3846-E290-01D0970F01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326823-0BE0-93D3-427B-95236C702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81606-6946-41C3-EAFE-281308082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E7D51-068F-0844-12C1-5B3792B78376}"/>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8" name="Footer Placeholder 7">
            <a:extLst>
              <a:ext uri="{FF2B5EF4-FFF2-40B4-BE49-F238E27FC236}">
                <a16:creationId xmlns:a16="http://schemas.microsoft.com/office/drawing/2014/main" id="{1FD52A8F-AC6C-16B5-3895-6573A31FEB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57524-1EFA-A180-AB41-9F25010C5909}"/>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145517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D4F8-AB4C-9B4A-BDAA-A1AB216967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081850-5348-1F7E-FCB2-063A60009E09}"/>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4" name="Footer Placeholder 3">
            <a:extLst>
              <a:ext uri="{FF2B5EF4-FFF2-40B4-BE49-F238E27FC236}">
                <a16:creationId xmlns:a16="http://schemas.microsoft.com/office/drawing/2014/main" id="{CA111E73-6A85-70A0-A04F-C74EF0F06E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A3C310-F8EF-FFEF-F48D-D16B91F8AD4F}"/>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405198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C562D8-973D-5506-CE6E-BADFCEDAFE7B}"/>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3" name="Footer Placeholder 2">
            <a:extLst>
              <a:ext uri="{FF2B5EF4-FFF2-40B4-BE49-F238E27FC236}">
                <a16:creationId xmlns:a16="http://schemas.microsoft.com/office/drawing/2014/main" id="{0B589E2D-701D-01D6-4459-979BFC8FA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734ED3-159E-F2FD-CE82-ABBEA75CE5A4}"/>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89446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5C51-6539-9722-ED77-2BB044D5D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15E108-E009-BE18-6F61-5BF56CDBA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8EDE0F-27D6-263B-DAB3-73DF06A69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6125D-71A3-3054-7104-12D6487ED92F}"/>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6" name="Footer Placeholder 5">
            <a:extLst>
              <a:ext uri="{FF2B5EF4-FFF2-40B4-BE49-F238E27FC236}">
                <a16:creationId xmlns:a16="http://schemas.microsoft.com/office/drawing/2014/main" id="{B4567A4D-2D48-B87E-C0C9-166DCCDF6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C327B-68C9-3B3A-0F66-A8D9B959CD13}"/>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20119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BA50-1A14-DDE5-A33B-9DB8326C8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26B4AE-9E11-0169-7A8A-168E3EA1B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F5B3FA-3B8A-9C51-873D-B56CC4CD9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9B6CF-36F4-2B17-5675-1A9570EC5C65}"/>
              </a:ext>
            </a:extLst>
          </p:cNvPr>
          <p:cNvSpPr>
            <a:spLocks noGrp="1"/>
          </p:cNvSpPr>
          <p:nvPr>
            <p:ph type="dt" sz="half" idx="10"/>
          </p:nvPr>
        </p:nvSpPr>
        <p:spPr/>
        <p:txBody>
          <a:bodyPr/>
          <a:lstStyle/>
          <a:p>
            <a:fld id="{06B1A879-3203-4D22-AB77-1B32B29ED380}" type="datetimeFigureOut">
              <a:rPr lang="en-US" smtClean="0"/>
              <a:t>5/6/2024</a:t>
            </a:fld>
            <a:endParaRPr lang="en-US"/>
          </a:p>
        </p:txBody>
      </p:sp>
      <p:sp>
        <p:nvSpPr>
          <p:cNvPr id="6" name="Footer Placeholder 5">
            <a:extLst>
              <a:ext uri="{FF2B5EF4-FFF2-40B4-BE49-F238E27FC236}">
                <a16:creationId xmlns:a16="http://schemas.microsoft.com/office/drawing/2014/main" id="{31DC9ABA-727D-F6DC-90BC-298300DAE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E48C0-AE09-440C-837A-B31C5215A10E}"/>
              </a:ext>
            </a:extLst>
          </p:cNvPr>
          <p:cNvSpPr>
            <a:spLocks noGrp="1"/>
          </p:cNvSpPr>
          <p:nvPr>
            <p:ph type="sldNum" sz="quarter" idx="12"/>
          </p:nvPr>
        </p:nvSpPr>
        <p:spPr/>
        <p:txBody>
          <a:bodyPr/>
          <a:lstStyle/>
          <a:p>
            <a:fld id="{753B1BA3-56E8-4930-B4C1-18AB6C4C545F}" type="slidenum">
              <a:rPr lang="en-US" smtClean="0"/>
              <a:t>‹#›</a:t>
            </a:fld>
            <a:endParaRPr lang="en-US"/>
          </a:p>
        </p:txBody>
      </p:sp>
    </p:spTree>
    <p:extLst>
      <p:ext uri="{BB962C8B-B14F-4D97-AF65-F5344CB8AC3E}">
        <p14:creationId xmlns:p14="http://schemas.microsoft.com/office/powerpoint/2010/main" val="156453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F46D99-B331-E697-38E0-E9C77F99B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F1DDC0-F04F-4D60-2DAE-BBEF8AF26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7C209-BE68-A768-899A-AE948EC54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1A879-3203-4D22-AB77-1B32B29ED380}" type="datetimeFigureOut">
              <a:rPr lang="en-US" smtClean="0"/>
              <a:t>5/6/2024</a:t>
            </a:fld>
            <a:endParaRPr lang="en-US"/>
          </a:p>
        </p:txBody>
      </p:sp>
      <p:sp>
        <p:nvSpPr>
          <p:cNvPr id="5" name="Footer Placeholder 4">
            <a:extLst>
              <a:ext uri="{FF2B5EF4-FFF2-40B4-BE49-F238E27FC236}">
                <a16:creationId xmlns:a16="http://schemas.microsoft.com/office/drawing/2014/main" id="{0FC6C40D-004A-C873-F700-DF41056E5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E1E6BC-3EB7-E66A-E09B-3C82388D0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B1BA3-56E8-4930-B4C1-18AB6C4C545F}" type="slidenum">
              <a:rPr lang="en-US" smtClean="0"/>
              <a:t>‹#›</a:t>
            </a:fld>
            <a:endParaRPr lang="en-US"/>
          </a:p>
        </p:txBody>
      </p:sp>
    </p:spTree>
    <p:extLst>
      <p:ext uri="{BB962C8B-B14F-4D97-AF65-F5344CB8AC3E}">
        <p14:creationId xmlns:p14="http://schemas.microsoft.com/office/powerpoint/2010/main" val="531290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Problem Identification</a:t>
            </a:r>
          </a:p>
        </p:txBody>
      </p:sp>
      <p:sp>
        <p:nvSpPr>
          <p:cNvPr id="5" name="Content Placeholder 4">
            <a:extLst>
              <a:ext uri="{FF2B5EF4-FFF2-40B4-BE49-F238E27FC236}">
                <a16:creationId xmlns:a16="http://schemas.microsoft.com/office/drawing/2014/main" id="{51A49EC6-AC71-AF40-F5E2-41EEE15A306D}"/>
              </a:ext>
            </a:extLst>
          </p:cNvPr>
          <p:cNvSpPr>
            <a:spLocks noGrp="1"/>
          </p:cNvSpPr>
          <p:nvPr>
            <p:ph idx="1"/>
          </p:nvPr>
        </p:nvSpPr>
        <p:spPr>
          <a:xfrm>
            <a:off x="838200" y="1360176"/>
            <a:ext cx="10515600" cy="5075867"/>
          </a:xfrm>
        </p:spPr>
        <p:txBody>
          <a:bodyPr>
            <a:normAutofit/>
          </a:bodyPr>
          <a:lstStyle/>
          <a:p>
            <a:pPr marL="0" indent="0" algn="ctr">
              <a:buNone/>
            </a:pPr>
            <a:r>
              <a:rPr lang="en-US" sz="3200" dirty="0">
                <a:effectLst/>
                <a:latin typeface="Calibri" panose="020F0502020204030204" pitchFamily="34" charset="0"/>
                <a:ea typeface="DengXian" panose="02010600030101010101" pitchFamily="2" charset="-122"/>
                <a:cs typeface="Times New Roman" panose="02020603050405020304" pitchFamily="18" charset="0"/>
              </a:rPr>
              <a:t>How can we </a:t>
            </a:r>
            <a:r>
              <a:rPr lang="en-US" sz="3200" b="1"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rPr>
              <a:t>optimize ticket values </a:t>
            </a:r>
            <a:r>
              <a:rPr lang="en-US" sz="3200" dirty="0">
                <a:effectLst/>
                <a:latin typeface="Calibri" panose="020F0502020204030204" pitchFamily="34" charset="0"/>
                <a:ea typeface="DengXian" panose="02010600030101010101" pitchFamily="2" charset="-122"/>
                <a:cs typeface="Times New Roman" panose="02020603050405020304" pitchFamily="18" charset="0"/>
              </a:rPr>
              <a:t>and facilities so that our </a:t>
            </a:r>
            <a:r>
              <a:rPr lang="en-US" sz="3200" b="1" dirty="0">
                <a:effectLst/>
                <a:latin typeface="Calibri" panose="020F0502020204030204" pitchFamily="34" charset="0"/>
                <a:ea typeface="DengXian" panose="02010600030101010101" pitchFamily="2" charset="-122"/>
                <a:cs typeface="Times New Roman" panose="02020603050405020304" pitchFamily="18" charset="0"/>
              </a:rPr>
              <a:t>profit </a:t>
            </a:r>
            <a:r>
              <a:rPr lang="en-US" sz="3200" b="1"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rPr>
              <a:t>margin increases</a:t>
            </a:r>
            <a:r>
              <a:rPr lang="en-US" sz="3200" dirty="0">
                <a:effectLst/>
                <a:latin typeface="Calibri" panose="020F0502020204030204" pitchFamily="34" charset="0"/>
                <a:ea typeface="DengXian" panose="02010600030101010101" pitchFamily="2" charset="-122"/>
                <a:cs typeface="Times New Roman" panose="02020603050405020304" pitchFamily="18" charset="0"/>
              </a:rPr>
              <a:t>, despite the </a:t>
            </a:r>
            <a:r>
              <a:rPr lang="en-US" sz="3200" b="1" dirty="0">
                <a:solidFill>
                  <a:schemeClr val="accent6"/>
                </a:solidFill>
                <a:effectLst/>
                <a:latin typeface="Calibri" panose="020F0502020204030204" pitchFamily="34" charset="0"/>
                <a:ea typeface="DengXian" panose="02010600030101010101" pitchFamily="2" charset="-122"/>
                <a:cs typeface="Times New Roman" panose="02020603050405020304" pitchFamily="18" charset="0"/>
              </a:rPr>
              <a:t>steep increase in operating costs </a:t>
            </a:r>
            <a:r>
              <a:rPr lang="en-US" sz="3200" dirty="0">
                <a:effectLst/>
                <a:latin typeface="Calibri" panose="020F0502020204030204" pitchFamily="34" charset="0"/>
                <a:ea typeface="DengXian" panose="02010600030101010101" pitchFamily="2" charset="-122"/>
                <a:cs typeface="Times New Roman" panose="02020603050405020304" pitchFamily="18" charset="0"/>
              </a:rPr>
              <a:t>this season?</a:t>
            </a:r>
          </a:p>
          <a:p>
            <a:pPr marL="0" indent="0" algn="ctr">
              <a:buNone/>
            </a:pPr>
            <a:endParaRPr lang="en-US" sz="32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2000" b="1" dirty="0">
                <a:effectLst/>
                <a:latin typeface="Calibri" panose="020F0502020204030204" pitchFamily="34" charset="0"/>
                <a:ea typeface="DengXian" panose="02010600030101010101" pitchFamily="2" charset="-122"/>
                <a:cs typeface="Times New Roman" panose="02020603050405020304" pitchFamily="18" charset="0"/>
              </a:rPr>
              <a:t>We are seeking to understand:</a:t>
            </a:r>
          </a:p>
          <a:p>
            <a:r>
              <a:rPr lang="en-US" sz="1800" dirty="0">
                <a:latin typeface="Calibri" panose="020F0502020204030204" pitchFamily="34" charset="0"/>
                <a:ea typeface="DengXian" panose="02010600030101010101" pitchFamily="2" charset="-122"/>
                <a:cs typeface="Times New Roman" panose="02020603050405020304" pitchFamily="18" charset="0"/>
              </a:rPr>
              <a:t>W</a:t>
            </a:r>
            <a:r>
              <a:rPr lang="en-US" sz="1800" dirty="0">
                <a:effectLst/>
                <a:latin typeface="Calibri" panose="020F0502020204030204" pitchFamily="34" charset="0"/>
                <a:ea typeface="DengXian" panose="02010600030101010101" pitchFamily="2" charset="-122"/>
                <a:cs typeface="Times New Roman" panose="02020603050405020304" pitchFamily="18" charset="0"/>
              </a:rPr>
              <a:t>hich facilities our customers prioritize </a:t>
            </a:r>
          </a:p>
          <a:p>
            <a:r>
              <a:rPr lang="en-US" sz="1800" dirty="0">
                <a:latin typeface="Calibri" panose="020F0502020204030204" pitchFamily="34" charset="0"/>
                <a:ea typeface="DengXian" panose="02010600030101010101" pitchFamily="2" charset="-122"/>
                <a:cs typeface="Times New Roman" panose="02020603050405020304" pitchFamily="18" charset="0"/>
              </a:rPr>
              <a:t>H</a:t>
            </a:r>
            <a:r>
              <a:rPr lang="en-US" sz="1800" dirty="0">
                <a:effectLst/>
                <a:latin typeface="Calibri" panose="020F0502020204030204" pitchFamily="34" charset="0"/>
                <a:ea typeface="DengXian" panose="02010600030101010101" pitchFamily="2" charset="-122"/>
                <a:cs typeface="Times New Roman" panose="02020603050405020304" pitchFamily="18" charset="0"/>
              </a:rPr>
              <a:t>ow we can use market data around ski resort ticket prices in the nation and in our region to optimize ticket prices </a:t>
            </a:r>
          </a:p>
          <a:p>
            <a:r>
              <a:rPr lang="en-US" sz="1800" dirty="0">
                <a:latin typeface="Calibri" panose="020F0502020204030204" pitchFamily="34" charset="0"/>
                <a:ea typeface="DengXian" panose="02010600030101010101" pitchFamily="2" charset="-122"/>
                <a:cs typeface="Times New Roman" panose="02020603050405020304" pitchFamily="18" charset="0"/>
              </a:rPr>
              <a:t>How to offset our </a:t>
            </a:r>
            <a:r>
              <a:rPr lang="en-US" sz="1800" dirty="0">
                <a:effectLst/>
                <a:latin typeface="Calibri" panose="020F0502020204030204" pitchFamily="34" charset="0"/>
                <a:ea typeface="DengXian" panose="02010600030101010101" pitchFamily="2" charset="-122"/>
                <a:cs typeface="Times New Roman" panose="02020603050405020304" pitchFamily="18" charset="0"/>
              </a:rPr>
              <a:t>increase in operating costs and hopefully increase our profit margins as well</a:t>
            </a:r>
          </a:p>
          <a:p>
            <a:pPr marL="0" indent="0" algn="ctr">
              <a:buNone/>
            </a:pPr>
            <a:endParaRPr lang="en-US" sz="4400" dirty="0"/>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6E123807-B344-0507-A7A3-D796139E7227}"/>
              </a:ext>
            </a:extLst>
          </p:cNvPr>
          <p:cNvSpPr txBox="1"/>
          <p:nvPr/>
        </p:nvSpPr>
        <p:spPr>
          <a:xfrm>
            <a:off x="0" y="771632"/>
            <a:ext cx="1280160" cy="2215991"/>
          </a:xfrm>
          <a:prstGeom prst="rect">
            <a:avLst/>
          </a:prstGeom>
          <a:noFill/>
        </p:spPr>
        <p:txBody>
          <a:bodyPr wrap="square" rtlCol="0">
            <a:spAutoFit/>
          </a:bodyPr>
          <a:lstStyle/>
          <a:p>
            <a:pPr algn="ctr"/>
            <a:r>
              <a:rPr lang="en-US" sz="13800" dirty="0">
                <a:solidFill>
                  <a:srgbClr val="00B050"/>
                </a:solidFill>
              </a:rPr>
              <a:t>[</a:t>
            </a:r>
          </a:p>
        </p:txBody>
      </p:sp>
      <p:sp>
        <p:nvSpPr>
          <p:cNvPr id="10" name="TextBox 9">
            <a:extLst>
              <a:ext uri="{FF2B5EF4-FFF2-40B4-BE49-F238E27FC236}">
                <a16:creationId xmlns:a16="http://schemas.microsoft.com/office/drawing/2014/main" id="{514FF067-C04A-C8A3-9C06-45FF22180E54}"/>
              </a:ext>
            </a:extLst>
          </p:cNvPr>
          <p:cNvSpPr txBox="1"/>
          <p:nvPr/>
        </p:nvSpPr>
        <p:spPr>
          <a:xfrm>
            <a:off x="10911840" y="771632"/>
            <a:ext cx="1280160" cy="2215991"/>
          </a:xfrm>
          <a:prstGeom prst="rect">
            <a:avLst/>
          </a:prstGeom>
          <a:noFill/>
        </p:spPr>
        <p:txBody>
          <a:bodyPr wrap="square" rtlCol="0">
            <a:spAutoFit/>
          </a:bodyPr>
          <a:lstStyle/>
          <a:p>
            <a:pPr algn="ctr"/>
            <a:r>
              <a:rPr lang="en-US" sz="13800" dirty="0">
                <a:solidFill>
                  <a:srgbClr val="00B050"/>
                </a:solidFill>
              </a:rPr>
              <a:t>]</a:t>
            </a:r>
          </a:p>
        </p:txBody>
      </p:sp>
    </p:spTree>
    <p:extLst>
      <p:ext uri="{BB962C8B-B14F-4D97-AF65-F5344CB8AC3E}">
        <p14:creationId xmlns:p14="http://schemas.microsoft.com/office/powerpoint/2010/main" val="204283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Key Findings</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8" name="TextBox 7">
            <a:extLst>
              <a:ext uri="{FF2B5EF4-FFF2-40B4-BE49-F238E27FC236}">
                <a16:creationId xmlns:a16="http://schemas.microsoft.com/office/drawing/2014/main" id="{FCDE36B5-06AB-E499-5142-F74781C3F553}"/>
              </a:ext>
            </a:extLst>
          </p:cNvPr>
          <p:cNvSpPr txBox="1"/>
          <p:nvPr/>
        </p:nvSpPr>
        <p:spPr>
          <a:xfrm>
            <a:off x="412843" y="1415795"/>
            <a:ext cx="11051275" cy="1264642"/>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Conducted market research and collected data on ski resorts (consisting of a count and measure of their amenities as well as prices) across the nation </a:t>
            </a:r>
          </a:p>
          <a:p>
            <a:pPr marL="342900" marR="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DengXian" panose="02010600030101010101" pitchFamily="2" charset="-122"/>
                <a:cs typeface="Times New Roman" panose="02020603050405020304" pitchFamily="18" charset="0"/>
              </a:rPr>
              <a:t>Based on the information gathered, we decided to focus on the price of Adult Weekend ticket prices, though it can be noted that several resorts had different tiers and prices for different types of tickets. </a:t>
            </a:r>
          </a:p>
        </p:txBody>
      </p:sp>
      <p:sp>
        <p:nvSpPr>
          <p:cNvPr id="9" name="Title 3">
            <a:extLst>
              <a:ext uri="{FF2B5EF4-FFF2-40B4-BE49-F238E27FC236}">
                <a16:creationId xmlns:a16="http://schemas.microsoft.com/office/drawing/2014/main" id="{911C9ADA-33D5-6DE2-0B77-3BABA7A6073E}"/>
              </a:ext>
            </a:extLst>
          </p:cNvPr>
          <p:cNvSpPr txBox="1">
            <a:spLocks/>
          </p:cNvSpPr>
          <p:nvPr/>
        </p:nvSpPr>
        <p:spPr>
          <a:xfrm>
            <a:off x="412843" y="974095"/>
            <a:ext cx="10515600" cy="44169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75000"/>
                  </a:schemeClr>
                </a:solidFill>
              </a:rPr>
              <a:t>Data Callouts</a:t>
            </a:r>
          </a:p>
        </p:txBody>
      </p:sp>
      <p:pic>
        <p:nvPicPr>
          <p:cNvPr id="11" name="Picture 10">
            <a:extLst>
              <a:ext uri="{FF2B5EF4-FFF2-40B4-BE49-F238E27FC236}">
                <a16:creationId xmlns:a16="http://schemas.microsoft.com/office/drawing/2014/main" id="{BD65B705-0990-BC7E-60FB-99372C5168C6}"/>
              </a:ext>
            </a:extLst>
          </p:cNvPr>
          <p:cNvPicPr>
            <a:picLocks noChangeAspect="1"/>
          </p:cNvPicPr>
          <p:nvPr/>
        </p:nvPicPr>
        <p:blipFill>
          <a:blip r:embed="rId2"/>
          <a:stretch>
            <a:fillRect/>
          </a:stretch>
        </p:blipFill>
        <p:spPr>
          <a:xfrm>
            <a:off x="245138" y="3788019"/>
            <a:ext cx="10883571" cy="2704856"/>
          </a:xfrm>
          <a:prstGeom prst="rect">
            <a:avLst/>
          </a:prstGeom>
        </p:spPr>
      </p:pic>
      <p:sp>
        <p:nvSpPr>
          <p:cNvPr id="12" name="TextBox 11">
            <a:extLst>
              <a:ext uri="{FF2B5EF4-FFF2-40B4-BE49-F238E27FC236}">
                <a16:creationId xmlns:a16="http://schemas.microsoft.com/office/drawing/2014/main" id="{9A1954F4-4D10-9DB7-398A-8D70A1CDB19B}"/>
              </a:ext>
            </a:extLst>
          </p:cNvPr>
          <p:cNvSpPr txBox="1"/>
          <p:nvPr/>
        </p:nvSpPr>
        <p:spPr>
          <a:xfrm>
            <a:off x="570362" y="3241224"/>
            <a:ext cx="11051275" cy="375552"/>
          </a:xfrm>
          <a:prstGeom prst="rect">
            <a:avLst/>
          </a:prstGeom>
          <a:noFill/>
        </p:spPr>
        <p:txBody>
          <a:bodyPr wrap="square">
            <a:spAutoFit/>
          </a:bodyPr>
          <a:lstStyle/>
          <a:p>
            <a:pPr marR="0">
              <a:lnSpc>
                <a:spcPct val="107000"/>
              </a:lnSpc>
              <a:spcBef>
                <a:spcPts val="0"/>
              </a:spcBef>
              <a:spcAft>
                <a:spcPts val="0"/>
              </a:spcAft>
            </a:pPr>
            <a:r>
              <a:rPr lang="en-US" sz="1800" dirty="0">
                <a:solidFill>
                  <a:schemeClr val="accent6">
                    <a:lumMod val="75000"/>
                  </a:schemeClr>
                </a:solidFill>
                <a:effectLst/>
                <a:latin typeface="Calibri" panose="020F0502020204030204" pitchFamily="34" charset="0"/>
                <a:ea typeface="DengXian" panose="02010600030101010101" pitchFamily="2" charset="-122"/>
                <a:cs typeface="Times New Roman" panose="02020603050405020304" pitchFamily="18" charset="0"/>
              </a:rPr>
              <a:t>Data snippet </a:t>
            </a:r>
            <a:r>
              <a:rPr lang="en-US" dirty="0">
                <a:solidFill>
                  <a:schemeClr val="accent6">
                    <a:lumMod val="75000"/>
                  </a:schemeClr>
                </a:solidFill>
                <a:latin typeface="Calibri" panose="020F0502020204030204" pitchFamily="34" charset="0"/>
                <a:ea typeface="DengXian" panose="02010600030101010101" pitchFamily="2" charset="-122"/>
                <a:cs typeface="Times New Roman" panose="02020603050405020304" pitchFamily="18" charset="0"/>
              </a:rPr>
              <a:t>b</a:t>
            </a:r>
            <a:r>
              <a:rPr lang="en-US" sz="1800" dirty="0">
                <a:solidFill>
                  <a:schemeClr val="accent6">
                    <a:lumMod val="75000"/>
                  </a:schemeClr>
                </a:solidFill>
                <a:effectLst/>
                <a:latin typeface="Calibri" panose="020F0502020204030204" pitchFamily="34" charset="0"/>
                <a:ea typeface="DengXian" panose="02010600030101010101" pitchFamily="2" charset="-122"/>
                <a:cs typeface="Times New Roman" panose="02020603050405020304" pitchFamily="18" charset="0"/>
              </a:rPr>
              <a:t>elow: </a:t>
            </a:r>
          </a:p>
        </p:txBody>
      </p:sp>
    </p:spTree>
    <p:extLst>
      <p:ext uri="{BB962C8B-B14F-4D97-AF65-F5344CB8AC3E}">
        <p14:creationId xmlns:p14="http://schemas.microsoft.com/office/powerpoint/2010/main" val="129377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Key Findings</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pic>
        <p:nvPicPr>
          <p:cNvPr id="2" name="Picture 1">
            <a:extLst>
              <a:ext uri="{FF2B5EF4-FFF2-40B4-BE49-F238E27FC236}">
                <a16:creationId xmlns:a16="http://schemas.microsoft.com/office/drawing/2014/main" id="{B154FDEB-9F7D-6252-D723-7418A0221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510" y="918021"/>
            <a:ext cx="5853490" cy="4383542"/>
          </a:xfrm>
          <a:prstGeom prst="rect">
            <a:avLst/>
          </a:prstGeom>
        </p:spPr>
      </p:pic>
      <p:pic>
        <p:nvPicPr>
          <p:cNvPr id="3" name="Picture 2">
            <a:extLst>
              <a:ext uri="{FF2B5EF4-FFF2-40B4-BE49-F238E27FC236}">
                <a16:creationId xmlns:a16="http://schemas.microsoft.com/office/drawing/2014/main" id="{FC5BDC01-3264-041A-2925-95B71D2321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6900" y="918022"/>
            <a:ext cx="6227927" cy="4896493"/>
          </a:xfrm>
          <a:prstGeom prst="rect">
            <a:avLst/>
          </a:prstGeom>
        </p:spPr>
      </p:pic>
      <p:sp>
        <p:nvSpPr>
          <p:cNvPr id="6" name="TextBox 5">
            <a:extLst>
              <a:ext uri="{FF2B5EF4-FFF2-40B4-BE49-F238E27FC236}">
                <a16:creationId xmlns:a16="http://schemas.microsoft.com/office/drawing/2014/main" id="{3CFDE6E4-F5A2-F26C-0EEA-FB0F63B57417}"/>
              </a:ext>
            </a:extLst>
          </p:cNvPr>
          <p:cNvSpPr txBox="1"/>
          <p:nvPr/>
        </p:nvSpPr>
        <p:spPr>
          <a:xfrm>
            <a:off x="520501" y="5427027"/>
            <a:ext cx="5373807" cy="923330"/>
          </a:xfrm>
          <a:prstGeom prst="rect">
            <a:avLst/>
          </a:prstGeom>
          <a:solidFill>
            <a:schemeClr val="accent6">
              <a:lumMod val="20000"/>
              <a:lumOff val="80000"/>
            </a:schemeClr>
          </a:solidFill>
        </p:spPr>
        <p:txBody>
          <a:bodyPr wrap="square">
            <a:spAutoFit/>
          </a:bodyPr>
          <a:lstStyle/>
          <a:p>
            <a:pPr algn="ctr"/>
            <a:r>
              <a:rPr lang="en-US" sz="1800" dirty="0">
                <a:effectLst/>
                <a:latin typeface="Calibri" panose="020F0502020204030204" pitchFamily="34" charset="0"/>
                <a:ea typeface="DengXian" panose="02010600030101010101" pitchFamily="2" charset="-122"/>
                <a:cs typeface="Times New Roman" panose="02020603050405020304" pitchFamily="18" charset="0"/>
              </a:rPr>
              <a:t>There is no specific distribution or pattern in the mean adult weekend ticket prices by state that we could see based on the count of ticket prices </a:t>
            </a:r>
            <a:endParaRPr lang="en-US" dirty="0"/>
          </a:p>
        </p:txBody>
      </p:sp>
      <p:sp>
        <p:nvSpPr>
          <p:cNvPr id="8" name="TextBox 7">
            <a:extLst>
              <a:ext uri="{FF2B5EF4-FFF2-40B4-BE49-F238E27FC236}">
                <a16:creationId xmlns:a16="http://schemas.microsoft.com/office/drawing/2014/main" id="{56CA7094-AE78-42EC-ED88-FD543DA99FEE}"/>
              </a:ext>
            </a:extLst>
          </p:cNvPr>
          <p:cNvSpPr txBox="1"/>
          <p:nvPr/>
        </p:nvSpPr>
        <p:spPr>
          <a:xfrm>
            <a:off x="6297694" y="5704026"/>
            <a:ext cx="5373807" cy="646331"/>
          </a:xfrm>
          <a:prstGeom prst="rect">
            <a:avLst/>
          </a:prstGeom>
          <a:solidFill>
            <a:schemeClr val="accent6">
              <a:lumMod val="20000"/>
              <a:lumOff val="80000"/>
            </a:schemeClr>
          </a:solidFill>
        </p:spPr>
        <p:txBody>
          <a:bodyPr wrap="square">
            <a:spAutoFit/>
          </a:bodyPr>
          <a:lstStyle/>
          <a:p>
            <a:pPr algn="ctr"/>
            <a:r>
              <a:rPr lang="en-US" sz="1800" dirty="0">
                <a:effectLst/>
                <a:latin typeface="Calibri" panose="020F0502020204030204" pitchFamily="34" charset="0"/>
                <a:ea typeface="DengXian" panose="02010600030101010101" pitchFamily="2" charset="-122"/>
                <a:cs typeface="Times New Roman" panose="02020603050405020304" pitchFamily="18" charset="0"/>
              </a:rPr>
              <a:t>In general, there did not seem to be a pattern of any sort when we looked at mean ticket prices by state </a:t>
            </a:r>
            <a:endParaRPr lang="en-US" dirty="0"/>
          </a:p>
        </p:txBody>
      </p:sp>
    </p:spTree>
    <p:extLst>
      <p:ext uri="{BB962C8B-B14F-4D97-AF65-F5344CB8AC3E}">
        <p14:creationId xmlns:p14="http://schemas.microsoft.com/office/powerpoint/2010/main" val="364025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Model Analysis</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2" name="Title 3">
            <a:extLst>
              <a:ext uri="{FF2B5EF4-FFF2-40B4-BE49-F238E27FC236}">
                <a16:creationId xmlns:a16="http://schemas.microsoft.com/office/drawing/2014/main" id="{B98F6F1B-9853-8E9E-E2D8-C2B919CFD351}"/>
              </a:ext>
            </a:extLst>
          </p:cNvPr>
          <p:cNvSpPr txBox="1">
            <a:spLocks/>
          </p:cNvSpPr>
          <p:nvPr/>
        </p:nvSpPr>
        <p:spPr>
          <a:xfrm>
            <a:off x="412843" y="974095"/>
            <a:ext cx="10515600" cy="44169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75000"/>
                  </a:schemeClr>
                </a:solidFill>
              </a:rPr>
              <a:t>Model Process</a:t>
            </a:r>
          </a:p>
        </p:txBody>
      </p:sp>
      <p:sp>
        <p:nvSpPr>
          <p:cNvPr id="6" name="TextBox 5">
            <a:extLst>
              <a:ext uri="{FF2B5EF4-FFF2-40B4-BE49-F238E27FC236}">
                <a16:creationId xmlns:a16="http://schemas.microsoft.com/office/drawing/2014/main" id="{AC15E02A-B95C-628E-3948-BDD0F8993A0C}"/>
              </a:ext>
            </a:extLst>
          </p:cNvPr>
          <p:cNvSpPr txBox="1"/>
          <p:nvPr/>
        </p:nvSpPr>
        <p:spPr>
          <a:xfrm>
            <a:off x="412843" y="1280878"/>
            <a:ext cx="11542596" cy="1938992"/>
          </a:xfrm>
          <a:prstGeom prst="rect">
            <a:avLst/>
          </a:prstGeom>
          <a:noFill/>
        </p:spPr>
        <p:txBody>
          <a:bodyPr wrap="square">
            <a:spAutoFit/>
          </a:bodyPr>
          <a:lstStyle/>
          <a:p>
            <a:pPr marL="285750" indent="-285750">
              <a:buFont typeface="Arial" panose="020B0604020202020204" pitchFamily="34" charset="0"/>
              <a:buChar char="•"/>
            </a:pPr>
            <a:r>
              <a:rPr lang="en-US" sz="2000" b="1" dirty="0">
                <a:effectLst/>
                <a:latin typeface="Calibri" panose="020F0502020204030204" pitchFamily="34" charset="0"/>
                <a:ea typeface="DengXian" panose="02010600030101010101" pitchFamily="2" charset="-122"/>
                <a:cs typeface="Times New Roman" panose="02020603050405020304" pitchFamily="18" charset="0"/>
              </a:rPr>
              <a:t>We created two models</a:t>
            </a:r>
            <a:r>
              <a:rPr lang="en-US" sz="2000" dirty="0">
                <a:effectLst/>
                <a:latin typeface="Calibri" panose="020F0502020204030204" pitchFamily="34" charset="0"/>
                <a:ea typeface="DengXian" panose="02010600030101010101" pitchFamily="2" charset="-122"/>
                <a:cs typeface="Times New Roman" panose="02020603050405020304" pitchFamily="18" charset="0"/>
              </a:rPr>
              <a:t>—a linear regression and a random forest model—to predict a ticket price based on specific amenities</a:t>
            </a:r>
          </a:p>
          <a:p>
            <a:pPr marL="285750" indent="-285750">
              <a:buFont typeface="Arial" panose="020B0604020202020204" pitchFamily="34" charset="0"/>
              <a:buChar char="•"/>
            </a:pPr>
            <a:r>
              <a:rPr lang="en-US" sz="2000" dirty="0">
                <a:effectLst/>
                <a:latin typeface="Calibri" panose="020F0502020204030204" pitchFamily="34" charset="0"/>
                <a:ea typeface="DengXian" panose="02010600030101010101" pitchFamily="2" charset="-122"/>
                <a:cs typeface="Times New Roman" panose="02020603050405020304" pitchFamily="18" charset="0"/>
              </a:rPr>
              <a:t>We </a:t>
            </a:r>
            <a:r>
              <a:rPr lang="en-US" sz="2000" b="1" dirty="0">
                <a:effectLst/>
                <a:latin typeface="Calibri" panose="020F0502020204030204" pitchFamily="34" charset="0"/>
                <a:ea typeface="DengXian" panose="02010600030101010101" pitchFamily="2" charset="-122"/>
                <a:cs typeface="Times New Roman" panose="02020603050405020304" pitchFamily="18" charset="0"/>
              </a:rPr>
              <a:t>trained and tested the model </a:t>
            </a:r>
            <a:r>
              <a:rPr lang="en-US" sz="2000" dirty="0">
                <a:effectLst/>
                <a:latin typeface="Calibri" panose="020F0502020204030204" pitchFamily="34" charset="0"/>
                <a:ea typeface="DengXian" panose="02010600030101010101" pitchFamily="2" charset="-122"/>
                <a:cs typeface="Times New Roman" panose="02020603050405020304" pitchFamily="18" charset="0"/>
              </a:rPr>
              <a:t>on the data we had previously collected on other resorts, excluding Big Mountain’s data</a:t>
            </a:r>
          </a:p>
          <a:p>
            <a:pPr marL="285750" indent="-285750">
              <a:buFont typeface="Arial" panose="020B0604020202020204" pitchFamily="34" charset="0"/>
              <a:buChar char="•"/>
            </a:pPr>
            <a:r>
              <a:rPr lang="en-US" sz="2000" dirty="0">
                <a:effectLst/>
                <a:latin typeface="Calibri" panose="020F0502020204030204" pitchFamily="34" charset="0"/>
                <a:ea typeface="DengXian" panose="02010600030101010101" pitchFamily="2" charset="-122"/>
                <a:cs typeface="Times New Roman" panose="02020603050405020304" pitchFamily="18" charset="0"/>
              </a:rPr>
              <a:t>After assessing both models, the </a:t>
            </a:r>
            <a:r>
              <a:rPr lang="en-US" sz="2000" b="1" dirty="0">
                <a:effectLst/>
                <a:latin typeface="Calibri" panose="020F0502020204030204" pitchFamily="34" charset="0"/>
                <a:ea typeface="DengXian" panose="02010600030101010101" pitchFamily="2" charset="-122"/>
                <a:cs typeface="Times New Roman" panose="02020603050405020304" pitchFamily="18" charset="0"/>
              </a:rPr>
              <a:t>Random Forest Model </a:t>
            </a:r>
            <a:r>
              <a:rPr lang="en-US" sz="2000" dirty="0">
                <a:latin typeface="Calibri" panose="020F0502020204030204" pitchFamily="34" charset="0"/>
                <a:ea typeface="DengXian" panose="02010600030101010101" pitchFamily="2" charset="-122"/>
                <a:cs typeface="Times New Roman" panose="02020603050405020304" pitchFamily="18" charset="0"/>
              </a:rPr>
              <a:t>was more accurate and precise, with </a:t>
            </a:r>
            <a:r>
              <a:rPr lang="en-US" sz="2000" dirty="0">
                <a:effectLst/>
                <a:latin typeface="Calibri" panose="020F0502020204030204" pitchFamily="34" charset="0"/>
                <a:ea typeface="DengXian" panose="02010600030101010101" pitchFamily="2" charset="-122"/>
                <a:cs typeface="Times New Roman" panose="02020603050405020304" pitchFamily="18" charset="0"/>
              </a:rPr>
              <a:t>a smaller error range</a:t>
            </a:r>
            <a:r>
              <a:rPr lang="en-US" sz="2000" dirty="0">
                <a:latin typeface="Calibri" panose="020F0502020204030204" pitchFamily="34" charset="0"/>
                <a:ea typeface="DengXian" panose="02010600030101010101" pitchFamily="2" charset="-122"/>
                <a:cs typeface="Times New Roman" panose="02020603050405020304" pitchFamily="18" charset="0"/>
              </a:rPr>
              <a:t> and </a:t>
            </a:r>
            <a:r>
              <a:rPr lang="en-US" sz="2000" dirty="0">
                <a:effectLst/>
                <a:latin typeface="Calibri" panose="020F0502020204030204" pitchFamily="34" charset="0"/>
                <a:ea typeface="DengXian" panose="02010600030101010101" pitchFamily="2" charset="-122"/>
                <a:cs typeface="Times New Roman" panose="02020603050405020304" pitchFamily="18" charset="0"/>
              </a:rPr>
              <a:t>less variability</a:t>
            </a:r>
            <a:endParaRPr lang="en-US" sz="2000" dirty="0"/>
          </a:p>
        </p:txBody>
      </p:sp>
      <p:sp>
        <p:nvSpPr>
          <p:cNvPr id="8" name="Rectangle 7">
            <a:extLst>
              <a:ext uri="{FF2B5EF4-FFF2-40B4-BE49-F238E27FC236}">
                <a16:creationId xmlns:a16="http://schemas.microsoft.com/office/drawing/2014/main" id="{45ECA608-735C-057A-D317-96FBF05D2B6A}"/>
              </a:ext>
            </a:extLst>
          </p:cNvPr>
          <p:cNvSpPr/>
          <p:nvPr/>
        </p:nvSpPr>
        <p:spPr>
          <a:xfrm>
            <a:off x="699446" y="3638131"/>
            <a:ext cx="10778321" cy="2245774"/>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000" b="1" dirty="0">
                <a:solidFill>
                  <a:schemeClr val="accent6">
                    <a:lumMod val="75000"/>
                  </a:schemeClr>
                </a:solidFill>
              </a:rPr>
              <a:t>Dominant Four Features</a:t>
            </a:r>
          </a:p>
          <a:p>
            <a:endParaRPr lang="en-US" sz="2000" b="1" dirty="0">
              <a:solidFill>
                <a:schemeClr val="accent6">
                  <a:lumMod val="75000"/>
                </a:schemeClr>
              </a:solidFill>
            </a:endParaRPr>
          </a:p>
          <a:p>
            <a:pPr marL="342900" indent="-342900">
              <a:buFont typeface="+mj-lt"/>
              <a:buAutoNum type="arabicPeriod"/>
            </a:pPr>
            <a:r>
              <a:rPr lang="en-US" b="1" dirty="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fastQuads</a:t>
            </a:r>
            <a:r>
              <a:rPr lang="en-US"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t>
            </a:r>
            <a:r>
              <a:rPr lang="en-US"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Number of fast four person chairs </a:t>
            </a:r>
          </a:p>
          <a:p>
            <a:pPr marL="342900" indent="-342900">
              <a:buFont typeface="+mj-lt"/>
              <a:buAutoNum type="arabicPeriod"/>
            </a:pPr>
            <a:r>
              <a:rPr lang="en-US" b="1" dirty="0">
                <a:solidFill>
                  <a:schemeClr val="tx1"/>
                </a:solidFill>
                <a:latin typeface="Calibri" panose="020F0502020204030204" pitchFamily="34" charset="0"/>
                <a:ea typeface="DengXian" panose="02010600030101010101" pitchFamily="2" charset="-122"/>
                <a:cs typeface="Times New Roman" panose="02020603050405020304" pitchFamily="18" charset="0"/>
              </a:rPr>
              <a:t>Runs:</a:t>
            </a:r>
            <a:r>
              <a:rPr lang="en-US" dirty="0">
                <a:solidFill>
                  <a:schemeClr val="tx1"/>
                </a:solidFill>
                <a:latin typeface="Calibri" panose="020F0502020204030204" pitchFamily="34" charset="0"/>
                <a:ea typeface="DengXian" panose="02010600030101010101" pitchFamily="2" charset="-122"/>
                <a:cs typeface="Times New Roman" panose="02020603050405020304" pitchFamily="18" charset="0"/>
              </a:rPr>
              <a:t> </a:t>
            </a:r>
            <a:r>
              <a:rPr lang="en-US"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Count of number of runs on the resort </a:t>
            </a:r>
          </a:p>
          <a:p>
            <a:pPr marL="342900" indent="-342900">
              <a:buFont typeface="+mj-lt"/>
              <a:buAutoNum type="arabicPeriod"/>
            </a:pPr>
            <a:r>
              <a:rPr lang="en-US" b="1" dirty="0">
                <a:solidFill>
                  <a:schemeClr val="tx1"/>
                </a:solidFill>
                <a:latin typeface="Calibri" panose="020F0502020204030204" pitchFamily="34" charset="0"/>
                <a:ea typeface="DengXian" panose="02010600030101010101" pitchFamily="2" charset="-122"/>
                <a:cs typeface="Times New Roman" panose="02020603050405020304" pitchFamily="18" charset="0"/>
              </a:rPr>
              <a:t>S</a:t>
            </a:r>
            <a:r>
              <a:rPr lang="en-US"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now </a:t>
            </a:r>
            <a:r>
              <a:rPr lang="en-US" b="1" dirty="0" err="1">
                <a:solidFill>
                  <a:schemeClr val="tx1"/>
                </a:solidFill>
                <a:latin typeface="Calibri" panose="020F0502020204030204" pitchFamily="34" charset="0"/>
                <a:ea typeface="DengXian" panose="02010600030101010101" pitchFamily="2" charset="-122"/>
                <a:cs typeface="Times New Roman" panose="02020603050405020304" pitchFamily="18" charset="0"/>
              </a:rPr>
              <a:t>M</a:t>
            </a:r>
            <a:r>
              <a:rPr lang="en-US" b="1" dirty="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aking_ac</a:t>
            </a:r>
            <a:r>
              <a:rPr lang="en-US" dirty="0">
                <a:solidFill>
                  <a:schemeClr val="tx1"/>
                </a:solidFill>
                <a:latin typeface="Calibri" panose="020F0502020204030204" pitchFamily="34" charset="0"/>
                <a:ea typeface="DengXian" panose="02010600030101010101" pitchFamily="2" charset="-122"/>
                <a:cs typeface="Times New Roman" panose="02020603050405020304" pitchFamily="18" charset="0"/>
              </a:rPr>
              <a:t>: </a:t>
            </a:r>
            <a:r>
              <a:rPr lang="en-US"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Total area covered by snow making machines in acres </a:t>
            </a:r>
          </a:p>
          <a:p>
            <a:pPr marL="342900" indent="-342900">
              <a:buFont typeface="+mj-lt"/>
              <a:buAutoNum type="arabicPeriod"/>
            </a:pPr>
            <a:r>
              <a:rPr lang="en-US" b="1" dirty="0" err="1">
                <a:solidFill>
                  <a:schemeClr val="tx1"/>
                </a:solidFill>
                <a:latin typeface="Calibri" panose="020F0502020204030204" pitchFamily="34" charset="0"/>
                <a:ea typeface="DengXian" panose="02010600030101010101" pitchFamily="2" charset="-122"/>
                <a:cs typeface="Times New Roman" panose="02020603050405020304" pitchFamily="18" charset="0"/>
              </a:rPr>
              <a:t>v</a:t>
            </a:r>
            <a:r>
              <a:rPr lang="en-US" b="1" dirty="0" err="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ertical_drop</a:t>
            </a:r>
            <a:r>
              <a:rPr lang="en-US"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t>
            </a:r>
            <a:r>
              <a:rPr lang="en-US"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Vertical change in elevation from summit to base in feet</a:t>
            </a:r>
            <a:endParaRPr lang="en-US" b="1" dirty="0">
              <a:solidFill>
                <a:schemeClr val="tx1"/>
              </a:solidFill>
            </a:endParaRPr>
          </a:p>
        </p:txBody>
      </p:sp>
    </p:spTree>
    <p:extLst>
      <p:ext uri="{BB962C8B-B14F-4D97-AF65-F5344CB8AC3E}">
        <p14:creationId xmlns:p14="http://schemas.microsoft.com/office/powerpoint/2010/main" val="374154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3138879-93F0-A102-91C4-8A7CA209734B}"/>
              </a:ext>
            </a:extLst>
          </p:cNvPr>
          <p:cNvPicPr>
            <a:picLocks noChangeAspect="1"/>
          </p:cNvPicPr>
          <p:nvPr/>
        </p:nvPicPr>
        <p:blipFill>
          <a:blip r:embed="rId2"/>
          <a:stretch>
            <a:fillRect/>
          </a:stretch>
        </p:blipFill>
        <p:spPr>
          <a:xfrm>
            <a:off x="412843" y="3870630"/>
            <a:ext cx="5611948" cy="2987370"/>
          </a:xfrm>
          <a:prstGeom prst="rect">
            <a:avLst/>
          </a:prstGeom>
        </p:spPr>
      </p:pic>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Ticket Price Analysis</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pic>
        <p:nvPicPr>
          <p:cNvPr id="9" name="Picture 8">
            <a:extLst>
              <a:ext uri="{FF2B5EF4-FFF2-40B4-BE49-F238E27FC236}">
                <a16:creationId xmlns:a16="http://schemas.microsoft.com/office/drawing/2014/main" id="{4B1A537D-68DA-696D-C726-712460FA6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843" y="963638"/>
            <a:ext cx="5611948" cy="3028260"/>
          </a:xfrm>
          <a:prstGeom prst="rect">
            <a:avLst/>
          </a:prstGeom>
        </p:spPr>
      </p:pic>
      <p:sp>
        <p:nvSpPr>
          <p:cNvPr id="11" name="TextBox 10">
            <a:extLst>
              <a:ext uri="{FF2B5EF4-FFF2-40B4-BE49-F238E27FC236}">
                <a16:creationId xmlns:a16="http://schemas.microsoft.com/office/drawing/2014/main" id="{0BF01FC8-1E79-ADEC-6D5F-82FA61C9FC15}"/>
              </a:ext>
            </a:extLst>
          </p:cNvPr>
          <p:cNvSpPr txBox="1"/>
          <p:nvPr/>
        </p:nvSpPr>
        <p:spPr>
          <a:xfrm>
            <a:off x="6167211" y="1091821"/>
            <a:ext cx="6574811" cy="923330"/>
          </a:xfrm>
          <a:prstGeom prst="rect">
            <a:avLst/>
          </a:prstGeom>
          <a:noFill/>
        </p:spPr>
        <p:txBody>
          <a:bodyPr wrap="square" rtlCol="0">
            <a:spAutoFit/>
          </a:bodyPr>
          <a:lstStyle/>
          <a:p>
            <a:r>
              <a:rPr lang="en-US" b="1" dirty="0">
                <a:solidFill>
                  <a:schemeClr val="accent6"/>
                </a:solidFill>
              </a:rPr>
              <a:t>Current Ticket Price: </a:t>
            </a:r>
            <a:r>
              <a:rPr lang="en-US" dirty="0"/>
              <a:t>$81</a:t>
            </a:r>
          </a:p>
          <a:p>
            <a:r>
              <a:rPr lang="en-US" b="1" dirty="0">
                <a:solidFill>
                  <a:schemeClr val="accent6"/>
                </a:solidFill>
              </a:rPr>
              <a:t>Modeled Ticket Price: </a:t>
            </a:r>
            <a:r>
              <a:rPr lang="en-US" dirty="0"/>
              <a:t>$95.87</a:t>
            </a:r>
          </a:p>
          <a:p>
            <a:r>
              <a:rPr lang="en-US" b="1" dirty="0">
                <a:solidFill>
                  <a:schemeClr val="accent6"/>
                </a:solidFill>
              </a:rPr>
              <a:t>Error Range: </a:t>
            </a:r>
            <a:r>
              <a:rPr lang="en-US" dirty="0"/>
              <a:t>$85 - $106</a:t>
            </a:r>
          </a:p>
        </p:txBody>
      </p:sp>
      <p:sp>
        <p:nvSpPr>
          <p:cNvPr id="5" name="TextBox 4">
            <a:extLst>
              <a:ext uri="{FF2B5EF4-FFF2-40B4-BE49-F238E27FC236}">
                <a16:creationId xmlns:a16="http://schemas.microsoft.com/office/drawing/2014/main" id="{48A3EDF1-BE2B-54EB-0E19-74586712C211}"/>
              </a:ext>
            </a:extLst>
          </p:cNvPr>
          <p:cNvSpPr txBox="1"/>
          <p:nvPr/>
        </p:nvSpPr>
        <p:spPr>
          <a:xfrm>
            <a:off x="6861854" y="4242685"/>
            <a:ext cx="4770588" cy="1200329"/>
          </a:xfrm>
          <a:prstGeom prst="borderCallout1">
            <a:avLst>
              <a:gd name="adj1" fmla="val 50586"/>
              <a:gd name="adj2" fmla="val -37"/>
              <a:gd name="adj3" fmla="val -19392"/>
              <a:gd name="adj4" fmla="val -13444"/>
            </a:avLst>
          </a:prstGeom>
          <a:solidFill>
            <a:schemeClr val="accent6">
              <a:lumMod val="20000"/>
              <a:lumOff val="80000"/>
            </a:schemeClr>
          </a:solidFill>
          <a:ln w="57150">
            <a:solidFill>
              <a:schemeClr val="accent6"/>
            </a:solidFill>
          </a:ln>
        </p:spPr>
        <p:txBody>
          <a:bodyPr wrap="square">
            <a:spAutoFit/>
          </a:bodyPr>
          <a:lstStyle/>
          <a:p>
            <a:pPr marL="0" marR="0">
              <a:spcBef>
                <a:spcPts val="0"/>
              </a:spcBef>
              <a:spcAft>
                <a:spcPts val="1200"/>
              </a:spcAft>
            </a:pPr>
            <a:r>
              <a:rPr lang="en-US" dirty="0">
                <a:solidFill>
                  <a:srgbClr val="000000"/>
                </a:solidFill>
                <a:latin typeface="Segoe UI" panose="020B0502040204020203" pitchFamily="34" charset="0"/>
                <a:ea typeface="Times New Roman" panose="02020603050405020304" pitchFamily="18" charset="0"/>
              </a:rPr>
              <a:t>W</a:t>
            </a:r>
            <a:r>
              <a:rPr lang="en-US" sz="1800" dirty="0">
                <a:solidFill>
                  <a:srgbClr val="000000"/>
                </a:solidFill>
                <a:effectLst/>
                <a:latin typeface="Segoe UI" panose="020B0502040204020203" pitchFamily="34" charset="0"/>
                <a:ea typeface="Times New Roman" panose="02020603050405020304" pitchFamily="18" charset="0"/>
              </a:rPr>
              <a:t>e can see that Big Mountain is on the higher end of price tickets in the nation and at the very highest end for Montana ski resorts</a:t>
            </a:r>
            <a:endParaRPr lang="en-US" sz="24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5EE53FAD-A04C-C745-DA6E-6DC52913AF3C}"/>
              </a:ext>
            </a:extLst>
          </p:cNvPr>
          <p:cNvSpPr txBox="1"/>
          <p:nvPr/>
        </p:nvSpPr>
        <p:spPr>
          <a:xfrm>
            <a:off x="5581694" y="3330178"/>
            <a:ext cx="1280160" cy="1323439"/>
          </a:xfrm>
          <a:prstGeom prst="rect">
            <a:avLst/>
          </a:prstGeom>
          <a:noFill/>
        </p:spPr>
        <p:txBody>
          <a:bodyPr wrap="square" rtlCol="0">
            <a:spAutoFit/>
          </a:bodyPr>
          <a:lstStyle/>
          <a:p>
            <a:pPr algn="ctr"/>
            <a:r>
              <a:rPr lang="en-US" sz="8000" dirty="0">
                <a:solidFill>
                  <a:schemeClr val="accent6"/>
                </a:solidFill>
              </a:rPr>
              <a:t>]</a:t>
            </a:r>
          </a:p>
        </p:txBody>
      </p:sp>
    </p:spTree>
    <p:extLst>
      <p:ext uri="{BB962C8B-B14F-4D97-AF65-F5344CB8AC3E}">
        <p14:creationId xmlns:p14="http://schemas.microsoft.com/office/powerpoint/2010/main" val="824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Conclusion </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6" name="Rectangle 5">
            <a:extLst>
              <a:ext uri="{FF2B5EF4-FFF2-40B4-BE49-F238E27FC236}">
                <a16:creationId xmlns:a16="http://schemas.microsoft.com/office/drawing/2014/main" id="{4DAB6078-7408-8875-F917-9B9B13BE58F5}"/>
              </a:ext>
            </a:extLst>
          </p:cNvPr>
          <p:cNvSpPr/>
          <p:nvPr/>
        </p:nvSpPr>
        <p:spPr>
          <a:xfrm>
            <a:off x="327546" y="1132764"/>
            <a:ext cx="11353800" cy="1542197"/>
          </a:xfrm>
          <a:prstGeom prst="rect">
            <a:avLst/>
          </a:prstGeom>
          <a:solidFill>
            <a:schemeClr val="accent6">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800" b="1" dirty="0">
                <a:solidFill>
                  <a:schemeClr val="accent6"/>
                </a:solidFill>
              </a:rPr>
              <a:t>Recommendation</a:t>
            </a:r>
            <a:endParaRPr lang="en-US" dirty="0">
              <a:solidFill>
                <a:schemeClr val="tx1"/>
              </a:solidFill>
            </a:endParaRPr>
          </a:p>
          <a:p>
            <a:r>
              <a:rPr lang="en-US" b="1" dirty="0">
                <a:solidFill>
                  <a:schemeClr val="tx1"/>
                </a:solidFill>
                <a:ea typeface="DengXian" panose="02010600030101010101" pitchFamily="2" charset="-122"/>
              </a:rPr>
              <a:t>I</a:t>
            </a:r>
            <a:r>
              <a:rPr lang="en-US" sz="1800" b="1" dirty="0">
                <a:solidFill>
                  <a:schemeClr val="tx1"/>
                </a:solidFill>
                <a:effectLst/>
                <a:ea typeface="DengXian" panose="02010600030101010101" pitchFamily="2" charset="-122"/>
              </a:rPr>
              <a:t>ncrease ticket prices by an additional $.88 </a:t>
            </a:r>
            <a:r>
              <a:rPr lang="en-US" sz="1800" dirty="0">
                <a:solidFill>
                  <a:schemeClr val="tx1"/>
                </a:solidFill>
                <a:effectLst/>
                <a:ea typeface="DengXian" panose="02010600030101010101" pitchFamily="2" charset="-122"/>
              </a:rPr>
              <a:t>to cover the operating cost of the new lift </a:t>
            </a:r>
          </a:p>
          <a:p>
            <a:r>
              <a:rPr lang="en-US" sz="1800" dirty="0">
                <a:solidFill>
                  <a:schemeClr val="tx1"/>
                </a:solidFill>
                <a:effectLst/>
                <a:ea typeface="DengXian" panose="02010600030101010101" pitchFamily="2" charset="-122"/>
              </a:rPr>
              <a:t>						or </a:t>
            </a:r>
          </a:p>
          <a:p>
            <a:r>
              <a:rPr lang="en-US" b="1" dirty="0">
                <a:solidFill>
                  <a:schemeClr val="tx1"/>
                </a:solidFill>
                <a:ea typeface="DengXian" panose="02010600030101010101" pitchFamily="2" charset="-122"/>
              </a:rPr>
              <a:t>							</a:t>
            </a:r>
            <a:r>
              <a:rPr lang="en-US" dirty="0">
                <a:solidFill>
                  <a:schemeClr val="tx1"/>
                </a:solidFill>
                <a:ea typeface="DengXian" panose="02010600030101010101" pitchFamily="2" charset="-122"/>
              </a:rPr>
              <a:t>F</a:t>
            </a:r>
            <a:r>
              <a:rPr lang="en-US" sz="1800" dirty="0">
                <a:solidFill>
                  <a:schemeClr val="tx1"/>
                </a:solidFill>
                <a:effectLst/>
                <a:ea typeface="DengXian" panose="02010600030101010101" pitchFamily="2" charset="-122"/>
              </a:rPr>
              <a:t>ind ways to </a:t>
            </a:r>
            <a:r>
              <a:rPr lang="en-US" sz="1800" b="1" dirty="0">
                <a:solidFill>
                  <a:schemeClr val="tx1"/>
                </a:solidFill>
                <a:effectLst/>
                <a:ea typeface="DengXian" panose="02010600030101010101" pitchFamily="2" charset="-122"/>
              </a:rPr>
              <a:t>further decrease operating costs</a:t>
            </a:r>
            <a:endParaRPr lang="en-US" dirty="0">
              <a:solidFill>
                <a:schemeClr val="tx1"/>
              </a:solidFill>
            </a:endParaRPr>
          </a:p>
        </p:txBody>
      </p:sp>
      <p:sp>
        <p:nvSpPr>
          <p:cNvPr id="8" name="Rectangle 7">
            <a:extLst>
              <a:ext uri="{FF2B5EF4-FFF2-40B4-BE49-F238E27FC236}">
                <a16:creationId xmlns:a16="http://schemas.microsoft.com/office/drawing/2014/main" id="{2198222A-FAE6-0FD1-7FE9-687B6DA8272E}"/>
              </a:ext>
            </a:extLst>
          </p:cNvPr>
          <p:cNvSpPr/>
          <p:nvPr/>
        </p:nvSpPr>
        <p:spPr>
          <a:xfrm>
            <a:off x="327546" y="3000900"/>
            <a:ext cx="11353800" cy="3491975"/>
          </a:xfrm>
          <a:prstGeom prst="rect">
            <a:avLst/>
          </a:prstGeom>
          <a:noFill/>
          <a:ln w="3810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800" b="1" dirty="0">
                <a:solidFill>
                  <a:schemeClr val="accent6"/>
                </a:solidFill>
              </a:rPr>
              <a:t>Risks</a:t>
            </a:r>
          </a:p>
          <a:p>
            <a:pPr marL="285750" indent="-285750">
              <a:buFont typeface="Arial" panose="020B0604020202020204" pitchFamily="34" charset="0"/>
              <a:buChar char="•"/>
            </a:pPr>
            <a:r>
              <a:rPr lang="en-US" dirty="0">
                <a:solidFill>
                  <a:schemeClr val="tx1"/>
                </a:solidFill>
              </a:rPr>
              <a:t>Our model is missing key pieces of data that would better help us understand not only revenue, but also profit. These missing pieces of data include, but are not limited to:</a:t>
            </a:r>
          </a:p>
          <a:p>
            <a:pPr marL="742950" lvl="1" indent="-285750">
              <a:buFont typeface="Arial" panose="020B0604020202020204" pitchFamily="34" charset="0"/>
              <a:buChar char="•"/>
            </a:pPr>
            <a:r>
              <a:rPr lang="en-US" dirty="0">
                <a:solidFill>
                  <a:schemeClr val="tx1"/>
                </a:solidFill>
              </a:rPr>
              <a:t>Operating costs/Profit margins</a:t>
            </a:r>
          </a:p>
          <a:p>
            <a:pPr marL="742950" lvl="1" indent="-285750">
              <a:buFont typeface="Arial" panose="020B0604020202020204" pitchFamily="34" charset="0"/>
              <a:buChar char="•"/>
            </a:pPr>
            <a:r>
              <a:rPr lang="en-US" dirty="0">
                <a:solidFill>
                  <a:schemeClr val="tx1"/>
                </a:solidFill>
              </a:rPr>
              <a:t>Utilization per amenity</a:t>
            </a:r>
          </a:p>
          <a:p>
            <a:pPr marL="742950" lvl="1" indent="-285750">
              <a:buFont typeface="Arial" panose="020B0604020202020204" pitchFamily="34" charset="0"/>
              <a:buChar char="•"/>
            </a:pPr>
            <a:r>
              <a:rPr lang="en-US" dirty="0">
                <a:solidFill>
                  <a:schemeClr val="tx1"/>
                </a:solidFill>
              </a:rPr>
              <a:t>Competitors’ visitor/customer numbers</a:t>
            </a:r>
            <a:endParaRPr lang="en-US" sz="2400" dirty="0">
              <a:solidFill>
                <a:schemeClr val="tx1"/>
              </a:solidFill>
            </a:endParaRPr>
          </a:p>
          <a:p>
            <a:pPr marL="285750" indent="-285750">
              <a:buFont typeface="Arial" panose="020B0604020202020204" pitchFamily="34" charset="0"/>
              <a:buChar char="•"/>
            </a:pPr>
            <a:r>
              <a:rPr lang="en-US" dirty="0">
                <a:solidFill>
                  <a:schemeClr val="tx1"/>
                </a:solidFill>
              </a:rPr>
              <a:t>The modeled price was higher than our current price, which could be due to several reasons we should consider:</a:t>
            </a:r>
          </a:p>
          <a:p>
            <a:pPr marL="742950" lvl="1" indent="-285750">
              <a:buFont typeface="Arial" panose="020B0604020202020204" pitchFamily="34" charset="0"/>
              <a:buChar char="•"/>
            </a:pPr>
            <a:r>
              <a:rPr lang="en-US" dirty="0">
                <a:solidFill>
                  <a:schemeClr val="tx1"/>
                </a:solidFill>
              </a:rPr>
              <a:t>Market demand—customers may not be willing to pay much higher for a ski resort ticket</a:t>
            </a:r>
          </a:p>
          <a:p>
            <a:pPr marL="742950" lvl="1" indent="-285750">
              <a:buFont typeface="Arial" panose="020B0604020202020204" pitchFamily="34" charset="0"/>
              <a:buChar char="•"/>
            </a:pPr>
            <a:r>
              <a:rPr lang="en-US" dirty="0">
                <a:solidFill>
                  <a:schemeClr val="tx1"/>
                </a:solidFill>
              </a:rPr>
              <a:t>Competitors could be severely underpricing or overpricing their tickets</a:t>
            </a:r>
          </a:p>
          <a:p>
            <a:pPr marL="742950" lvl="1" indent="-285750">
              <a:buFont typeface="Arial" panose="020B0604020202020204" pitchFamily="34" charset="0"/>
              <a:buChar char="•"/>
            </a:pPr>
            <a:r>
              <a:rPr lang="en-US" dirty="0">
                <a:solidFill>
                  <a:schemeClr val="tx1"/>
                </a:solidFill>
              </a:rPr>
              <a:t>Our # of amenities does not provide insight on the quality of our amenities</a:t>
            </a:r>
          </a:p>
          <a:p>
            <a:pPr marL="285750" indent="-285750">
              <a:buFont typeface="Arial" panose="020B0604020202020204" pitchFamily="34" charset="0"/>
              <a:buChar char="•"/>
            </a:pPr>
            <a:r>
              <a:rPr lang="en-US" dirty="0">
                <a:solidFill>
                  <a:schemeClr val="tx1"/>
                </a:solidFill>
              </a:rPr>
              <a:t>Our ticket prices are already at the higher end of the range of ticket prices, both in Montana and nationally</a:t>
            </a:r>
          </a:p>
        </p:txBody>
      </p:sp>
    </p:spTree>
    <p:extLst>
      <p:ext uri="{BB962C8B-B14F-4D97-AF65-F5344CB8AC3E}">
        <p14:creationId xmlns:p14="http://schemas.microsoft.com/office/powerpoint/2010/main" val="213830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EF779-9B98-EFAC-4136-1F43C23D30F5}"/>
              </a:ext>
            </a:extLst>
          </p:cNvPr>
          <p:cNvSpPr>
            <a:spLocks noGrp="1"/>
          </p:cNvSpPr>
          <p:nvPr>
            <p:ph type="title"/>
          </p:nvPr>
        </p:nvSpPr>
        <p:spPr>
          <a:xfrm>
            <a:off x="838200" y="365125"/>
            <a:ext cx="10515600" cy="441699"/>
          </a:xfrm>
        </p:spPr>
        <p:txBody>
          <a:bodyPr>
            <a:normAutofit fontScale="90000"/>
          </a:bodyPr>
          <a:lstStyle/>
          <a:p>
            <a:r>
              <a:rPr lang="en-US" b="1" dirty="0"/>
              <a:t>Next Steps</a:t>
            </a:r>
          </a:p>
        </p:txBody>
      </p:sp>
      <p:cxnSp>
        <p:nvCxnSpPr>
          <p:cNvPr id="7" name="Straight Connector 6">
            <a:extLst>
              <a:ext uri="{FF2B5EF4-FFF2-40B4-BE49-F238E27FC236}">
                <a16:creationId xmlns:a16="http://schemas.microsoft.com/office/drawing/2014/main" id="{1E03461A-F3B8-23C4-5CD8-EF5EBD19CCAD}"/>
              </a:ext>
            </a:extLst>
          </p:cNvPr>
          <p:cNvCxnSpPr/>
          <p:nvPr/>
        </p:nvCxnSpPr>
        <p:spPr>
          <a:xfrm>
            <a:off x="0" y="806824"/>
            <a:ext cx="11353800" cy="0"/>
          </a:xfrm>
          <a:prstGeom prst="line">
            <a:avLst/>
          </a:prstGeom>
          <a:ln w="57150"/>
        </p:spPr>
        <p:style>
          <a:lnRef idx="3">
            <a:schemeClr val="accent6"/>
          </a:lnRef>
          <a:fillRef idx="0">
            <a:schemeClr val="accent6"/>
          </a:fillRef>
          <a:effectRef idx="2">
            <a:schemeClr val="accent6"/>
          </a:effectRef>
          <a:fontRef idx="minor">
            <a:schemeClr val="tx1"/>
          </a:fontRef>
        </p:style>
      </p:cxnSp>
      <p:sp>
        <p:nvSpPr>
          <p:cNvPr id="2" name="Rectangle 1">
            <a:extLst>
              <a:ext uri="{FF2B5EF4-FFF2-40B4-BE49-F238E27FC236}">
                <a16:creationId xmlns:a16="http://schemas.microsoft.com/office/drawing/2014/main" id="{583964CB-9A4E-1CAA-D8B1-F3C56A6BD251}"/>
              </a:ext>
            </a:extLst>
          </p:cNvPr>
          <p:cNvSpPr/>
          <p:nvPr/>
        </p:nvSpPr>
        <p:spPr>
          <a:xfrm>
            <a:off x="202443" y="1248521"/>
            <a:ext cx="2688609" cy="470004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6">
                    <a:lumMod val="75000"/>
                  </a:schemeClr>
                </a:solidFill>
              </a:rPr>
              <a:t>Collect Missing Data</a:t>
            </a:r>
          </a:p>
        </p:txBody>
      </p:sp>
      <p:sp>
        <p:nvSpPr>
          <p:cNvPr id="3" name="Rectangle 2">
            <a:extLst>
              <a:ext uri="{FF2B5EF4-FFF2-40B4-BE49-F238E27FC236}">
                <a16:creationId xmlns:a16="http://schemas.microsoft.com/office/drawing/2014/main" id="{45440ECF-5293-3D49-C186-1EADFC403CB0}"/>
              </a:ext>
            </a:extLst>
          </p:cNvPr>
          <p:cNvSpPr/>
          <p:nvPr/>
        </p:nvSpPr>
        <p:spPr>
          <a:xfrm>
            <a:off x="3235278" y="1248524"/>
            <a:ext cx="2688609" cy="470004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6">
                    <a:lumMod val="75000"/>
                  </a:schemeClr>
                </a:solidFill>
              </a:rPr>
              <a:t>Build Out a Profit Optimization Model</a:t>
            </a:r>
          </a:p>
          <a:p>
            <a:pPr algn="ctr"/>
            <a:endParaRPr lang="en-US" sz="2000" b="1" dirty="0">
              <a:solidFill>
                <a:schemeClr val="accent6">
                  <a:lumMod val="75000"/>
                </a:schemeClr>
              </a:solidFill>
            </a:endParaRPr>
          </a:p>
        </p:txBody>
      </p:sp>
      <p:sp>
        <p:nvSpPr>
          <p:cNvPr id="5" name="Rectangle 4">
            <a:extLst>
              <a:ext uri="{FF2B5EF4-FFF2-40B4-BE49-F238E27FC236}">
                <a16:creationId xmlns:a16="http://schemas.microsoft.com/office/drawing/2014/main" id="{AE66C7B3-601E-B406-5F5B-C5B594A0BF9E}"/>
              </a:ext>
            </a:extLst>
          </p:cNvPr>
          <p:cNvSpPr/>
          <p:nvPr/>
        </p:nvSpPr>
        <p:spPr>
          <a:xfrm>
            <a:off x="6268113" y="1248523"/>
            <a:ext cx="2688609" cy="470004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6">
                    <a:lumMod val="75000"/>
                  </a:schemeClr>
                </a:solidFill>
              </a:rPr>
              <a:t>Identify Amenities to Shut Down or Improve</a:t>
            </a:r>
          </a:p>
          <a:p>
            <a:pPr algn="ctr"/>
            <a:endParaRPr lang="en-US" sz="2000" b="1" dirty="0">
              <a:solidFill>
                <a:schemeClr val="accent6">
                  <a:lumMod val="75000"/>
                </a:schemeClr>
              </a:solidFill>
            </a:endParaRPr>
          </a:p>
        </p:txBody>
      </p:sp>
      <p:sp>
        <p:nvSpPr>
          <p:cNvPr id="9" name="Rectangle 8">
            <a:extLst>
              <a:ext uri="{FF2B5EF4-FFF2-40B4-BE49-F238E27FC236}">
                <a16:creationId xmlns:a16="http://schemas.microsoft.com/office/drawing/2014/main" id="{551FE615-FD8F-40F7-EDB1-7048AA239577}"/>
              </a:ext>
            </a:extLst>
          </p:cNvPr>
          <p:cNvSpPr/>
          <p:nvPr/>
        </p:nvSpPr>
        <p:spPr>
          <a:xfrm>
            <a:off x="9300948" y="1248522"/>
            <a:ext cx="2688609" cy="470004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6">
                    <a:lumMod val="75000"/>
                  </a:schemeClr>
                </a:solidFill>
              </a:rPr>
              <a:t>Begin Rollout Strategizing</a:t>
            </a:r>
          </a:p>
          <a:p>
            <a:pPr algn="ctr"/>
            <a:endParaRPr lang="en-US" sz="2000" b="1" dirty="0">
              <a:solidFill>
                <a:schemeClr val="accent6">
                  <a:lumMod val="75000"/>
                </a:schemeClr>
              </a:solidFill>
            </a:endParaRPr>
          </a:p>
        </p:txBody>
      </p:sp>
      <p:sp>
        <p:nvSpPr>
          <p:cNvPr id="11" name="TextBox 10">
            <a:extLst>
              <a:ext uri="{FF2B5EF4-FFF2-40B4-BE49-F238E27FC236}">
                <a16:creationId xmlns:a16="http://schemas.microsoft.com/office/drawing/2014/main" id="{7599553F-B771-F801-A8CB-55917DC5590A}"/>
              </a:ext>
            </a:extLst>
          </p:cNvPr>
          <p:cNvSpPr txBox="1"/>
          <p:nvPr/>
        </p:nvSpPr>
        <p:spPr>
          <a:xfrm>
            <a:off x="258170" y="2151378"/>
            <a:ext cx="2577153" cy="1077218"/>
          </a:xfrm>
          <a:prstGeom prst="rect">
            <a:avLst/>
          </a:prstGeom>
          <a:noFill/>
        </p:spPr>
        <p:txBody>
          <a:bodyPr wrap="square" rtlCol="0">
            <a:spAutoFit/>
          </a:bodyPr>
          <a:lstStyle/>
          <a:p>
            <a:r>
              <a:rPr lang="en-US" sz="1600" dirty="0"/>
              <a:t>Collect missing data (as specified in conclusion slide) and conduct data cleaning and data analysis</a:t>
            </a:r>
          </a:p>
        </p:txBody>
      </p:sp>
      <p:sp>
        <p:nvSpPr>
          <p:cNvPr id="12" name="TextBox 11">
            <a:extLst>
              <a:ext uri="{FF2B5EF4-FFF2-40B4-BE49-F238E27FC236}">
                <a16:creationId xmlns:a16="http://schemas.microsoft.com/office/drawing/2014/main" id="{99228B88-04C1-CA4F-7C52-C1D7757853D3}"/>
              </a:ext>
            </a:extLst>
          </p:cNvPr>
          <p:cNvSpPr txBox="1"/>
          <p:nvPr/>
        </p:nvSpPr>
        <p:spPr>
          <a:xfrm>
            <a:off x="3291006" y="2151378"/>
            <a:ext cx="2577153" cy="2308324"/>
          </a:xfrm>
          <a:prstGeom prst="rect">
            <a:avLst/>
          </a:prstGeom>
          <a:noFill/>
        </p:spPr>
        <p:txBody>
          <a:bodyPr wrap="square" rtlCol="0">
            <a:spAutoFit/>
          </a:bodyPr>
          <a:lstStyle/>
          <a:p>
            <a:r>
              <a:rPr lang="en-US" sz="1600" dirty="0"/>
              <a:t>Use new data to improve our current ticket prediction model and incorporate this model into a profit optimization model that will predict the best ticket price to improve profit margins when operating costs are taken into account</a:t>
            </a:r>
          </a:p>
        </p:txBody>
      </p:sp>
      <p:sp>
        <p:nvSpPr>
          <p:cNvPr id="13" name="TextBox 12">
            <a:extLst>
              <a:ext uri="{FF2B5EF4-FFF2-40B4-BE49-F238E27FC236}">
                <a16:creationId xmlns:a16="http://schemas.microsoft.com/office/drawing/2014/main" id="{BD25A662-5BBA-61C8-7454-5576DB2FEF2D}"/>
              </a:ext>
            </a:extLst>
          </p:cNvPr>
          <p:cNvSpPr txBox="1"/>
          <p:nvPr/>
        </p:nvSpPr>
        <p:spPr>
          <a:xfrm>
            <a:off x="6323840" y="2151378"/>
            <a:ext cx="2577153" cy="1815882"/>
          </a:xfrm>
          <a:prstGeom prst="rect">
            <a:avLst/>
          </a:prstGeom>
          <a:noFill/>
        </p:spPr>
        <p:txBody>
          <a:bodyPr wrap="square" rtlCol="0">
            <a:spAutoFit/>
          </a:bodyPr>
          <a:lstStyle/>
          <a:p>
            <a:r>
              <a:rPr lang="en-US" sz="1600" dirty="0"/>
              <a:t>Run various scenarios in our model to see which amenities are most beneficial to improve and build upon and which we could shut down to decrease operating costs</a:t>
            </a:r>
          </a:p>
        </p:txBody>
      </p:sp>
      <p:sp>
        <p:nvSpPr>
          <p:cNvPr id="14" name="TextBox 13">
            <a:extLst>
              <a:ext uri="{FF2B5EF4-FFF2-40B4-BE49-F238E27FC236}">
                <a16:creationId xmlns:a16="http://schemas.microsoft.com/office/drawing/2014/main" id="{4B9ADC0A-F116-B4FF-5184-2AD7C9D84203}"/>
              </a:ext>
            </a:extLst>
          </p:cNvPr>
          <p:cNvSpPr txBox="1"/>
          <p:nvPr/>
        </p:nvSpPr>
        <p:spPr>
          <a:xfrm>
            <a:off x="9300948" y="2151378"/>
            <a:ext cx="2577153" cy="830997"/>
          </a:xfrm>
          <a:prstGeom prst="rect">
            <a:avLst/>
          </a:prstGeom>
          <a:noFill/>
        </p:spPr>
        <p:txBody>
          <a:bodyPr wrap="square" rtlCol="0">
            <a:spAutoFit/>
          </a:bodyPr>
          <a:lstStyle/>
          <a:p>
            <a:r>
              <a:rPr lang="en-US" sz="1600" dirty="0"/>
              <a:t>Begin considering how to strategize and implement the rollout of changes </a:t>
            </a:r>
          </a:p>
        </p:txBody>
      </p:sp>
    </p:spTree>
    <p:extLst>
      <p:ext uri="{BB962C8B-B14F-4D97-AF65-F5344CB8AC3E}">
        <p14:creationId xmlns:p14="http://schemas.microsoft.com/office/powerpoint/2010/main" val="272982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660</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DengXian</vt:lpstr>
      <vt:lpstr>Arial</vt:lpstr>
      <vt:lpstr>Calibri</vt:lpstr>
      <vt:lpstr>Calibri Light</vt:lpstr>
      <vt:lpstr>Segoe UI</vt:lpstr>
      <vt:lpstr>Times New Roman</vt:lpstr>
      <vt:lpstr>Office Theme</vt:lpstr>
      <vt:lpstr>Problem Identification</vt:lpstr>
      <vt:lpstr>Key Findings</vt:lpstr>
      <vt:lpstr>Key Findings</vt:lpstr>
      <vt:lpstr>Model Analysis</vt:lpstr>
      <vt:lpstr>Ticket Price Analysis</vt:lpstr>
      <vt:lpstr>Conclusion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dc:title>
  <dc:creator>Nicole Wang</dc:creator>
  <cp:lastModifiedBy>Nicole Wang</cp:lastModifiedBy>
  <cp:revision>1</cp:revision>
  <dcterms:created xsi:type="dcterms:W3CDTF">2024-05-07T01:00:02Z</dcterms:created>
  <dcterms:modified xsi:type="dcterms:W3CDTF">2024-05-07T02:00:59Z</dcterms:modified>
</cp:coreProperties>
</file>