
<file path=[Content_Types].xml><?xml version="1.0" encoding="utf-8"?>
<Types xmlns="http://schemas.openxmlformats.org/package/2006/content-types">
  <Default Extension="jpeg" ContentType="image/jpeg"/>
  <Default Extension="jp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66" r:id="rId3"/>
    <p:sldId id="281" r:id="rId4"/>
    <p:sldId id="257" r:id="rId5"/>
    <p:sldId id="282" r:id="rId6"/>
    <p:sldId id="259" r:id="rId7"/>
    <p:sldId id="267" r:id="rId8"/>
    <p:sldId id="268" r:id="rId9"/>
    <p:sldId id="272" r:id="rId10"/>
    <p:sldId id="273" r:id="rId11"/>
    <p:sldId id="271" r:id="rId12"/>
    <p:sldId id="274" r:id="rId13"/>
    <p:sldId id="275" r:id="rId14"/>
    <p:sldId id="276" r:id="rId15"/>
    <p:sldId id="260" r:id="rId16"/>
    <p:sldId id="277" r:id="rId17"/>
    <p:sldId id="297" r:id="rId18"/>
    <p:sldId id="264" r:id="rId19"/>
    <p:sldId id="283" r:id="rId20"/>
    <p:sldId id="284" r:id="rId21"/>
    <p:sldId id="278" r:id="rId22"/>
    <p:sldId id="288" r:id="rId23"/>
    <p:sldId id="289" r:id="rId24"/>
    <p:sldId id="291" r:id="rId25"/>
    <p:sldId id="290" r:id="rId26"/>
    <p:sldId id="261" r:id="rId27"/>
    <p:sldId id="292" r:id="rId28"/>
    <p:sldId id="262" r:id="rId29"/>
    <p:sldId id="293" r:id="rId30"/>
    <p:sldId id="285" r:id="rId31"/>
    <p:sldId id="296" r:id="rId32"/>
    <p:sldId id="29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CA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24159B1-3841-42D1-ABC1-3A796B032A7C}" type="datetimeFigureOut">
              <a:rPr lang="zh-CN" altLang="en-US" smtClean="0"/>
              <a:t>2019/1/18</a:t>
            </a:fld>
            <a:endParaRPr lang="zh-CN"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98B334AF-9BFF-4143-A499-1A847E8D6D3D}" type="slidenum">
              <a:rPr lang="zh-CN" altLang="en-US" smtClean="0"/>
              <a:t>‹#›</a:t>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46008280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24159B1-3841-42D1-ABC1-3A796B032A7C}" type="datetimeFigureOut">
              <a:rPr lang="zh-CN" altLang="en-US" smtClean="0"/>
              <a:t>2019/1/18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B334AF-9BFF-4143-A499-1A847E8D6D3D}" type="slidenum">
              <a:rPr lang="zh-CN" altLang="en-US" smtClean="0"/>
              <a:t>‹#›</a:t>
            </a:fld>
            <a:endParaRPr lang="zh-CN" altLang="en-US"/>
          </a:p>
        </p:txBody>
      </p:sp>
    </p:spTree>
    <p:extLst>
      <p:ext uri="{BB962C8B-B14F-4D97-AF65-F5344CB8AC3E}">
        <p14:creationId xmlns:p14="http://schemas.microsoft.com/office/powerpoint/2010/main" val="3123790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24159B1-3841-42D1-ABC1-3A796B032A7C}" type="datetimeFigureOut">
              <a:rPr lang="zh-CN" altLang="en-US" smtClean="0"/>
              <a:t>2019/1/18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B334AF-9BFF-4143-A499-1A847E8D6D3D}" type="slidenum">
              <a:rPr lang="zh-CN" altLang="en-US" smtClean="0"/>
              <a:t>‹#›</a:t>
            </a:fld>
            <a:endParaRPr lang="zh-CN" altLang="en-US"/>
          </a:p>
        </p:txBody>
      </p:sp>
    </p:spTree>
    <p:extLst>
      <p:ext uri="{BB962C8B-B14F-4D97-AF65-F5344CB8AC3E}">
        <p14:creationId xmlns:p14="http://schemas.microsoft.com/office/powerpoint/2010/main" val="2663039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24159B1-3841-42D1-ABC1-3A796B032A7C}" type="datetimeFigureOut">
              <a:rPr lang="zh-CN" altLang="en-US" smtClean="0"/>
              <a:t>2019/1/18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B334AF-9BFF-4143-A499-1A847E8D6D3D}" type="slidenum">
              <a:rPr lang="zh-CN" altLang="en-US" smtClean="0"/>
              <a:t>‹#›</a:t>
            </a:fld>
            <a:endParaRPr lang="zh-CN" altLang="en-US"/>
          </a:p>
        </p:txBody>
      </p:sp>
    </p:spTree>
    <p:extLst>
      <p:ext uri="{BB962C8B-B14F-4D97-AF65-F5344CB8AC3E}">
        <p14:creationId xmlns:p14="http://schemas.microsoft.com/office/powerpoint/2010/main" val="61052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24159B1-3841-42D1-ABC1-3A796B032A7C}" type="datetimeFigureOut">
              <a:rPr lang="zh-CN" altLang="en-US" smtClean="0"/>
              <a:t>2019/1/18</a:t>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98B334AF-9BFF-4143-A499-1A847E8D6D3D}" type="slidenum">
              <a:rPr lang="zh-CN" altLang="en-US" smtClean="0"/>
              <a:t>‹#›</a:t>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1719174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24159B1-3841-42D1-ABC1-3A796B032A7C}" type="datetimeFigureOut">
              <a:rPr lang="zh-CN" altLang="en-US" smtClean="0"/>
              <a:t>2019/1/18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8B334AF-9BFF-4143-A499-1A847E8D6D3D}" type="slidenum">
              <a:rPr lang="zh-CN" altLang="en-US" smtClean="0"/>
              <a:t>‹#›</a:t>
            </a:fld>
            <a:endParaRPr lang="zh-CN" altLang="en-US"/>
          </a:p>
        </p:txBody>
      </p:sp>
    </p:spTree>
    <p:extLst>
      <p:ext uri="{BB962C8B-B14F-4D97-AF65-F5344CB8AC3E}">
        <p14:creationId xmlns:p14="http://schemas.microsoft.com/office/powerpoint/2010/main" val="456686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24159B1-3841-42D1-ABC1-3A796B032A7C}" type="datetimeFigureOut">
              <a:rPr lang="zh-CN" altLang="en-US" smtClean="0"/>
              <a:t>2019/1/18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8B334AF-9BFF-4143-A499-1A847E8D6D3D}" type="slidenum">
              <a:rPr lang="zh-CN" altLang="en-US" smtClean="0"/>
              <a:t>‹#›</a:t>
            </a:fld>
            <a:endParaRPr lang="zh-CN" altLang="en-US"/>
          </a:p>
        </p:txBody>
      </p:sp>
    </p:spTree>
    <p:extLst>
      <p:ext uri="{BB962C8B-B14F-4D97-AF65-F5344CB8AC3E}">
        <p14:creationId xmlns:p14="http://schemas.microsoft.com/office/powerpoint/2010/main" val="3857384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24159B1-3841-42D1-ABC1-3A796B032A7C}" type="datetimeFigureOut">
              <a:rPr lang="zh-CN" altLang="en-US" smtClean="0"/>
              <a:t>2019/1/18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8B334AF-9BFF-4143-A499-1A847E8D6D3D}" type="slidenum">
              <a:rPr lang="zh-CN" altLang="en-US" smtClean="0"/>
              <a:t>‹#›</a:t>
            </a:fld>
            <a:endParaRPr lang="zh-CN" altLang="en-US"/>
          </a:p>
        </p:txBody>
      </p:sp>
    </p:spTree>
    <p:extLst>
      <p:ext uri="{BB962C8B-B14F-4D97-AF65-F5344CB8AC3E}">
        <p14:creationId xmlns:p14="http://schemas.microsoft.com/office/powerpoint/2010/main" val="2431273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159B1-3841-42D1-ABC1-3A796B032A7C}" type="datetimeFigureOut">
              <a:rPr lang="zh-CN" altLang="en-US" smtClean="0"/>
              <a:t>2019/1/18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8B334AF-9BFF-4143-A499-1A847E8D6D3D}" type="slidenum">
              <a:rPr lang="zh-CN" altLang="en-US" smtClean="0"/>
              <a:t>‹#›</a:t>
            </a:fld>
            <a:endParaRPr lang="zh-CN" altLang="en-US"/>
          </a:p>
        </p:txBody>
      </p:sp>
    </p:spTree>
    <p:extLst>
      <p:ext uri="{BB962C8B-B14F-4D97-AF65-F5344CB8AC3E}">
        <p14:creationId xmlns:p14="http://schemas.microsoft.com/office/powerpoint/2010/main" val="2347839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24159B1-3841-42D1-ABC1-3A796B032A7C}" type="datetimeFigureOut">
              <a:rPr lang="zh-CN" altLang="en-US" smtClean="0"/>
              <a:t>2019/1/18</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8B334AF-9BFF-4143-A499-1A847E8D6D3D}"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82082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24159B1-3841-42D1-ABC1-3A796B032A7C}" type="datetimeFigureOut">
              <a:rPr lang="zh-CN" altLang="en-US" smtClean="0"/>
              <a:t>2019/1/18</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8B334AF-9BFF-4143-A499-1A847E8D6D3D}"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25091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24159B1-3841-42D1-ABC1-3A796B032A7C}" type="datetimeFigureOut">
              <a:rPr lang="zh-CN" altLang="en-US" smtClean="0"/>
              <a:t>2019/1/18</a:t>
            </a:fld>
            <a:endParaRPr lang="zh-CN"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CN"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98B334AF-9BFF-4143-A499-1A847E8D6D3D}" type="slidenum">
              <a:rPr lang="zh-CN" altLang="en-US" smtClean="0"/>
              <a:t>‹#›</a:t>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25950819"/>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FD5DC9-B3B0-4139-8A36-41B7E88F5BD0}"/>
              </a:ext>
            </a:extLst>
          </p:cNvPr>
          <p:cNvSpPr>
            <a:spLocks noGrp="1"/>
          </p:cNvSpPr>
          <p:nvPr>
            <p:ph type="ctrTitle"/>
          </p:nvPr>
        </p:nvSpPr>
        <p:spPr/>
        <p:txBody>
          <a:bodyPr/>
          <a:lstStyle/>
          <a:p>
            <a:r>
              <a:rPr lang="zh-CN" altLang="en-US" sz="6000" dirty="0"/>
              <a:t>项目管理流程指导方案</a:t>
            </a:r>
          </a:p>
        </p:txBody>
      </p:sp>
    </p:spTree>
    <p:extLst>
      <p:ext uri="{BB962C8B-B14F-4D97-AF65-F5344CB8AC3E}">
        <p14:creationId xmlns:p14="http://schemas.microsoft.com/office/powerpoint/2010/main" val="3080980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0A6F60F9-3E70-4C12-A92A-BB179620B510}"/>
              </a:ext>
            </a:extLst>
          </p:cNvPr>
          <p:cNvSpPr txBox="1"/>
          <p:nvPr/>
        </p:nvSpPr>
        <p:spPr>
          <a:xfrm>
            <a:off x="10938986" y="0"/>
            <a:ext cx="738664" cy="6858000"/>
          </a:xfrm>
          <a:prstGeom prst="rect">
            <a:avLst/>
          </a:prstGeom>
          <a:noFill/>
        </p:spPr>
        <p:txBody>
          <a:bodyPr vert="eaVert" wrap="square" rtlCol="0">
            <a:spAutoFit/>
          </a:bodyPr>
          <a:lstStyle/>
          <a:p>
            <a:pPr algn="ctr"/>
            <a:r>
              <a:rPr lang="zh-CN" altLang="en-US" sz="3600" dirty="0"/>
              <a:t>风险列表</a:t>
            </a:r>
          </a:p>
        </p:txBody>
      </p:sp>
      <p:graphicFrame>
        <p:nvGraphicFramePr>
          <p:cNvPr id="3" name="表格 2">
            <a:extLst>
              <a:ext uri="{FF2B5EF4-FFF2-40B4-BE49-F238E27FC236}">
                <a16:creationId xmlns:a16="http://schemas.microsoft.com/office/drawing/2014/main" id="{27AB2A9F-A2AF-443C-BE41-99554FFC199D}"/>
              </a:ext>
            </a:extLst>
          </p:cNvPr>
          <p:cNvGraphicFramePr>
            <a:graphicFrameLocks noGrp="1"/>
          </p:cNvGraphicFramePr>
          <p:nvPr>
            <p:extLst>
              <p:ext uri="{D42A27DB-BD31-4B8C-83A1-F6EECF244321}">
                <p14:modId xmlns:p14="http://schemas.microsoft.com/office/powerpoint/2010/main" val="1181597337"/>
              </p:ext>
            </p:extLst>
          </p:nvPr>
        </p:nvGraphicFramePr>
        <p:xfrm>
          <a:off x="706732" y="0"/>
          <a:ext cx="9796167" cy="6857999"/>
        </p:xfrm>
        <a:graphic>
          <a:graphicData uri="http://schemas.openxmlformats.org/drawingml/2006/table">
            <a:tbl>
              <a:tblPr firstRow="1" bandRow="1">
                <a:tableStyleId>{35758FB7-9AC5-4552-8A53-C91805E547FA}</a:tableStyleId>
              </a:tblPr>
              <a:tblGrid>
                <a:gridCol w="687785">
                  <a:extLst>
                    <a:ext uri="{9D8B030D-6E8A-4147-A177-3AD203B41FA5}">
                      <a16:colId xmlns:a16="http://schemas.microsoft.com/office/drawing/2014/main" val="2595392495"/>
                    </a:ext>
                  </a:extLst>
                </a:gridCol>
                <a:gridCol w="4239103">
                  <a:extLst>
                    <a:ext uri="{9D8B030D-6E8A-4147-A177-3AD203B41FA5}">
                      <a16:colId xmlns:a16="http://schemas.microsoft.com/office/drawing/2014/main" val="3277737262"/>
                    </a:ext>
                  </a:extLst>
                </a:gridCol>
                <a:gridCol w="693186">
                  <a:extLst>
                    <a:ext uri="{9D8B030D-6E8A-4147-A177-3AD203B41FA5}">
                      <a16:colId xmlns:a16="http://schemas.microsoft.com/office/drawing/2014/main" val="407562048"/>
                    </a:ext>
                  </a:extLst>
                </a:gridCol>
                <a:gridCol w="4176093">
                  <a:extLst>
                    <a:ext uri="{9D8B030D-6E8A-4147-A177-3AD203B41FA5}">
                      <a16:colId xmlns:a16="http://schemas.microsoft.com/office/drawing/2014/main" val="4076730600"/>
                    </a:ext>
                  </a:extLst>
                </a:gridCol>
              </a:tblGrid>
              <a:tr h="669860">
                <a:tc>
                  <a:txBody>
                    <a:bodyPr/>
                    <a:lstStyle/>
                    <a:p>
                      <a:r>
                        <a:rPr lang="zh-CN" altLang="en-US" dirty="0"/>
                        <a:t>类型</a:t>
                      </a:r>
                    </a:p>
                  </a:txBody>
                  <a:tcPr anchor="ctr"/>
                </a:tc>
                <a:tc>
                  <a:txBody>
                    <a:bodyPr/>
                    <a:lstStyle/>
                    <a:p>
                      <a:r>
                        <a:rPr lang="zh-CN" altLang="en-US" dirty="0"/>
                        <a:t>风险描述</a:t>
                      </a:r>
                    </a:p>
                  </a:txBody>
                  <a:tcPr anchor="ctr"/>
                </a:tc>
                <a:tc>
                  <a:txBody>
                    <a:bodyPr/>
                    <a:lstStyle/>
                    <a:p>
                      <a:r>
                        <a:rPr lang="zh-CN" altLang="en-US" dirty="0"/>
                        <a:t>类型</a:t>
                      </a:r>
                    </a:p>
                  </a:txBody>
                  <a:tcPr anchor="ctr"/>
                </a:tc>
                <a:tc>
                  <a:txBody>
                    <a:bodyPr/>
                    <a:lstStyle/>
                    <a:p>
                      <a:r>
                        <a:rPr lang="zh-CN" altLang="en-US" dirty="0"/>
                        <a:t>风险描述</a:t>
                      </a:r>
                    </a:p>
                  </a:txBody>
                  <a:tcPr anchor="ctr"/>
                </a:tc>
                <a:extLst>
                  <a:ext uri="{0D108BD9-81ED-4DB2-BD59-A6C34878D82A}">
                    <a16:rowId xmlns:a16="http://schemas.microsoft.com/office/drawing/2014/main" val="2488174633"/>
                  </a:ext>
                </a:extLst>
              </a:tr>
              <a:tr h="687571">
                <a:tc>
                  <a:txBody>
                    <a:bodyPr/>
                    <a:lstStyle/>
                    <a:p>
                      <a:pPr algn="l"/>
                      <a:r>
                        <a:rPr lang="zh-CN" altLang="en-US" dirty="0"/>
                        <a:t>流程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缺少必要规范，增加了工作失误与重复工作</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流程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项目组成员离职或长期休假</a:t>
                      </a:r>
                    </a:p>
                  </a:txBody>
                  <a:tcPr anchor="ctr"/>
                </a:tc>
                <a:extLst>
                  <a:ext uri="{0D108BD9-81ED-4DB2-BD59-A6C34878D82A}">
                    <a16:rowId xmlns:a16="http://schemas.microsoft.com/office/drawing/2014/main" val="2279904196"/>
                  </a:ext>
                </a:extLst>
              </a:tr>
              <a:tr h="6875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流程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进程跟踪不准确，导致无法预知项目是否落后于计划</a:t>
                      </a:r>
                      <a:endParaRPr lang="en-US" altLang="zh-CN"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沟通</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沟通不足，有质量问题和重做工作</a:t>
                      </a:r>
                    </a:p>
                  </a:txBody>
                  <a:tcPr anchor="ctr"/>
                </a:tc>
                <a:extLst>
                  <a:ext uri="{0D108BD9-81ED-4DB2-BD59-A6C34878D82A}">
                    <a16:rowId xmlns:a16="http://schemas.microsoft.com/office/drawing/2014/main" val="2779856072"/>
                  </a:ext>
                </a:extLst>
              </a:tr>
              <a:tr h="687571">
                <a:tc>
                  <a:txBody>
                    <a:bodyPr/>
                    <a:lstStyle/>
                    <a:p>
                      <a:pPr algn="l"/>
                      <a:r>
                        <a:rPr lang="zh-CN" altLang="en-US" dirty="0"/>
                        <a:t>流程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质量跟踪不准确，导致无法得知影响进度的质量问题</a:t>
                      </a:r>
                      <a:endParaRPr lang="en-US" altLang="zh-CN"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沟通</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新加入人员额外的沟通成本造成进度滞后</a:t>
                      </a:r>
                    </a:p>
                  </a:txBody>
                  <a:tcPr anchor="ctr"/>
                </a:tc>
                <a:extLst>
                  <a:ext uri="{0D108BD9-81ED-4DB2-BD59-A6C34878D82A}">
                    <a16:rowId xmlns:a16="http://schemas.microsoft.com/office/drawing/2014/main" val="2047772918"/>
                  </a:ext>
                </a:extLst>
              </a:tr>
              <a:tr h="687571">
                <a:tc>
                  <a:txBody>
                    <a:bodyPr/>
                    <a:lstStyle/>
                    <a:p>
                      <a:pPr algn="l"/>
                      <a:r>
                        <a:rPr lang="zh-CN" altLang="en-US" dirty="0"/>
                        <a:t>流程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向管理层报告进程占用开发人员的时间比预期高</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沟通</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项目组内信息传递方式不明确</a:t>
                      </a:r>
                    </a:p>
                  </a:txBody>
                  <a:tcPr anchor="ctr"/>
                </a:tc>
                <a:extLst>
                  <a:ext uri="{0D108BD9-81ED-4DB2-BD59-A6C34878D82A}">
                    <a16:rowId xmlns:a16="http://schemas.microsoft.com/office/drawing/2014/main" val="1958406491"/>
                  </a:ext>
                </a:extLst>
              </a:tr>
              <a:tr h="687571">
                <a:tc>
                  <a:txBody>
                    <a:bodyPr/>
                    <a:lstStyle/>
                    <a:p>
                      <a:pPr algn="l"/>
                      <a:r>
                        <a:rPr lang="zh-CN" altLang="en-US" dirty="0"/>
                        <a:t>流程</a:t>
                      </a:r>
                    </a:p>
                  </a:txBody>
                  <a:tcPr anchor="ctr"/>
                </a:tc>
                <a:tc>
                  <a:txBody>
                    <a:bodyPr/>
                    <a:lstStyle/>
                    <a:p>
                      <a:r>
                        <a:rPr lang="zh-CN" altLang="en-US" dirty="0"/>
                        <a:t>新人学习时间未进行考虑</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沟通</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项目组士气低下导致进展缓慢</a:t>
                      </a:r>
                    </a:p>
                  </a:txBody>
                  <a:tcPr anchor="ctr"/>
                </a:tc>
                <a:extLst>
                  <a:ext uri="{0D108BD9-81ED-4DB2-BD59-A6C34878D82A}">
                    <a16:rowId xmlns:a16="http://schemas.microsoft.com/office/drawing/2014/main" val="1298027882"/>
                  </a:ext>
                </a:extLst>
              </a:tr>
              <a:tr h="6875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流程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有问题成员未及时纠正或调离项目组，损害其他成员积极性</a:t>
                      </a:r>
                    </a:p>
                  </a:txBody>
                  <a:tcPr anchor="ctr"/>
                </a:tc>
                <a:tc>
                  <a:txBody>
                    <a:bodyPr/>
                    <a:lstStyle/>
                    <a:p>
                      <a:endParaRPr lang="zh-CN" altLang="en-US" dirty="0"/>
                    </a:p>
                  </a:txBody>
                  <a:tcPr anchor="ctr"/>
                </a:tc>
                <a:tc>
                  <a:txBody>
                    <a:bodyPr/>
                    <a:lstStyle/>
                    <a:p>
                      <a:endParaRPr lang="zh-CN" altLang="en-US" dirty="0"/>
                    </a:p>
                  </a:txBody>
                  <a:tcPr anchor="ctr"/>
                </a:tc>
                <a:extLst>
                  <a:ext uri="{0D108BD9-81ED-4DB2-BD59-A6C34878D82A}">
                    <a16:rowId xmlns:a16="http://schemas.microsoft.com/office/drawing/2014/main" val="4141623724"/>
                  </a:ext>
                </a:extLst>
              </a:tr>
              <a:tr h="687571">
                <a:tc>
                  <a:txBody>
                    <a:bodyPr/>
                    <a:lstStyle/>
                    <a:p>
                      <a:pPr algn="l"/>
                      <a:r>
                        <a:rPr lang="zh-CN" altLang="en-US" dirty="0"/>
                        <a:t>流程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项目最佳人员未能进入项目组</a:t>
                      </a:r>
                    </a:p>
                  </a:txBody>
                  <a:tcPr anchor="ctr"/>
                </a:tc>
                <a:tc>
                  <a:txBody>
                    <a:bodyPr/>
                    <a:lstStyle/>
                    <a:p>
                      <a:endParaRPr lang="zh-CN" altLang="en-US"/>
                    </a:p>
                  </a:txBody>
                  <a:tcPr anchor="ctr"/>
                </a:tc>
                <a:tc>
                  <a:txBody>
                    <a:bodyPr/>
                    <a:lstStyle/>
                    <a:p>
                      <a:endParaRPr lang="zh-CN" altLang="en-US"/>
                    </a:p>
                  </a:txBody>
                  <a:tcPr anchor="ctr"/>
                </a:tc>
                <a:extLst>
                  <a:ext uri="{0D108BD9-81ED-4DB2-BD59-A6C34878D82A}">
                    <a16:rowId xmlns:a16="http://schemas.microsoft.com/office/drawing/2014/main" val="972473969"/>
                  </a:ext>
                </a:extLst>
              </a:tr>
              <a:tr h="687571">
                <a:tc>
                  <a:txBody>
                    <a:bodyPr/>
                    <a:lstStyle/>
                    <a:p>
                      <a:pPr algn="l"/>
                      <a:r>
                        <a:rPr lang="zh-CN" altLang="en-US" dirty="0"/>
                        <a:t>流程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没有找到项目继续的具体特定既能的人</a:t>
                      </a:r>
                    </a:p>
                  </a:txBody>
                  <a:tcPr anchor="ctr"/>
                </a:tc>
                <a:tc>
                  <a:txBody>
                    <a:bodyPr/>
                    <a:lstStyle/>
                    <a:p>
                      <a:endParaRPr lang="zh-CN" altLang="en-US"/>
                    </a:p>
                  </a:txBody>
                  <a:tcPr anchor="ctr"/>
                </a:tc>
                <a:tc>
                  <a:txBody>
                    <a:bodyPr/>
                    <a:lstStyle/>
                    <a:p>
                      <a:endParaRPr lang="zh-CN" altLang="en-US"/>
                    </a:p>
                  </a:txBody>
                  <a:tcPr anchor="ctr"/>
                </a:tc>
                <a:extLst>
                  <a:ext uri="{0D108BD9-81ED-4DB2-BD59-A6C34878D82A}">
                    <a16:rowId xmlns:a16="http://schemas.microsoft.com/office/drawing/2014/main" val="4102411407"/>
                  </a:ext>
                </a:extLst>
              </a:tr>
              <a:tr h="687571">
                <a:tc>
                  <a:txBody>
                    <a:bodyPr/>
                    <a:lstStyle/>
                    <a:p>
                      <a:pPr algn="l"/>
                      <a:r>
                        <a:rPr lang="zh-CN" altLang="en-US" dirty="0"/>
                        <a:t>流程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项目组成员无法全身心投入项目（被其他项目或事务拖住）</a:t>
                      </a:r>
                    </a:p>
                  </a:txBody>
                  <a:tcPr anchor="ctr"/>
                </a:tc>
                <a:tc>
                  <a:txBody>
                    <a:bodyPr/>
                    <a:lstStyle/>
                    <a:p>
                      <a:endParaRPr lang="zh-CN" altLang="en-US"/>
                    </a:p>
                  </a:txBody>
                  <a:tcPr anchor="ctr"/>
                </a:tc>
                <a:tc>
                  <a:txBody>
                    <a:bodyPr/>
                    <a:lstStyle/>
                    <a:p>
                      <a:endParaRPr lang="zh-CN" altLang="en-US" dirty="0"/>
                    </a:p>
                  </a:txBody>
                  <a:tcPr anchor="ctr"/>
                </a:tc>
                <a:extLst>
                  <a:ext uri="{0D108BD9-81ED-4DB2-BD59-A6C34878D82A}">
                    <a16:rowId xmlns:a16="http://schemas.microsoft.com/office/drawing/2014/main" val="3880923238"/>
                  </a:ext>
                </a:extLst>
              </a:tr>
            </a:tbl>
          </a:graphicData>
        </a:graphic>
      </p:graphicFrame>
    </p:spTree>
    <p:extLst>
      <p:ext uri="{BB962C8B-B14F-4D97-AF65-F5344CB8AC3E}">
        <p14:creationId xmlns:p14="http://schemas.microsoft.com/office/powerpoint/2010/main" val="4288962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0A6F60F9-3E70-4C12-A92A-BB179620B510}"/>
              </a:ext>
            </a:extLst>
          </p:cNvPr>
          <p:cNvSpPr txBox="1"/>
          <p:nvPr/>
        </p:nvSpPr>
        <p:spPr>
          <a:xfrm>
            <a:off x="10938986" y="0"/>
            <a:ext cx="738664" cy="6858000"/>
          </a:xfrm>
          <a:prstGeom prst="rect">
            <a:avLst/>
          </a:prstGeom>
          <a:noFill/>
        </p:spPr>
        <p:txBody>
          <a:bodyPr vert="eaVert" wrap="square" rtlCol="0">
            <a:spAutoFit/>
          </a:bodyPr>
          <a:lstStyle/>
          <a:p>
            <a:pPr algn="ctr"/>
            <a:r>
              <a:rPr lang="zh-CN" altLang="en-US" sz="3600" dirty="0"/>
              <a:t>需求风险应对建议</a:t>
            </a:r>
          </a:p>
        </p:txBody>
      </p:sp>
      <p:sp>
        <p:nvSpPr>
          <p:cNvPr id="2" name="文本框 1">
            <a:extLst>
              <a:ext uri="{FF2B5EF4-FFF2-40B4-BE49-F238E27FC236}">
                <a16:creationId xmlns:a16="http://schemas.microsoft.com/office/drawing/2014/main" id="{D3DB6B65-29CF-4768-ADC6-252FEAD6106F}"/>
              </a:ext>
            </a:extLst>
          </p:cNvPr>
          <p:cNvSpPr txBox="1"/>
          <p:nvPr/>
        </p:nvSpPr>
        <p:spPr>
          <a:xfrm>
            <a:off x="714375" y="1305341"/>
            <a:ext cx="9334500" cy="4247317"/>
          </a:xfrm>
          <a:prstGeom prst="rect">
            <a:avLst/>
          </a:prstGeom>
          <a:noFill/>
        </p:spPr>
        <p:txBody>
          <a:bodyPr wrap="square" rtlCol="0">
            <a:spAutoFit/>
          </a:bodyPr>
          <a:lstStyle/>
          <a:p>
            <a:pPr marL="342900" indent="-342900">
              <a:buAutoNum type="arabicPeriod"/>
            </a:pPr>
            <a:r>
              <a:rPr lang="zh-CN" altLang="en-US" dirty="0"/>
              <a:t>先出需求，再进入技术设计阶段</a:t>
            </a:r>
            <a:endParaRPr lang="en-US" altLang="zh-CN" dirty="0"/>
          </a:p>
          <a:p>
            <a:pPr marL="342900" indent="-342900">
              <a:buAutoNum type="arabicPeriod"/>
            </a:pPr>
            <a:r>
              <a:rPr lang="zh-CN" altLang="en-US" dirty="0"/>
              <a:t>通过对需求提出质疑的形式，确保开发人员和项目经理对需求已大致理解</a:t>
            </a:r>
            <a:endParaRPr lang="en-US" altLang="zh-CN" dirty="0"/>
          </a:p>
          <a:p>
            <a:pPr marL="342900" indent="-342900">
              <a:buAutoNum type="arabicPeriod"/>
            </a:pPr>
            <a:r>
              <a:rPr lang="zh-CN" altLang="en-US" dirty="0"/>
              <a:t>需求评审</a:t>
            </a:r>
            <a:r>
              <a:rPr lang="zh-CN" altLang="en-US" dirty="0">
                <a:solidFill>
                  <a:srgbClr val="FF0000"/>
                </a:solidFill>
              </a:rPr>
              <a:t>必须</a:t>
            </a:r>
            <a:r>
              <a:rPr lang="zh-CN" altLang="en-US" dirty="0"/>
              <a:t>执行，形式可依情况自由选择（会议讨论，项目经理检查等）</a:t>
            </a:r>
            <a:endParaRPr lang="en-US" altLang="zh-CN" dirty="0"/>
          </a:p>
          <a:p>
            <a:pPr marL="342900" indent="-342900">
              <a:buAutoNum type="arabicPeriod"/>
            </a:pPr>
            <a:r>
              <a:rPr lang="zh-CN" altLang="en-US" dirty="0"/>
              <a:t>需求评审过程中研究技术难点和需求可行性，若不可行，建议修改需求</a:t>
            </a:r>
            <a:endParaRPr lang="en-US" altLang="zh-CN" dirty="0"/>
          </a:p>
          <a:p>
            <a:pPr marL="342900" indent="-342900">
              <a:buAutoNum type="arabicPeriod"/>
            </a:pPr>
            <a:r>
              <a:rPr lang="zh-CN" altLang="en-US" dirty="0"/>
              <a:t>周期较短的情况下，可适当压缩需求的流程，如需求大致完成即进入开发（不要求封板）</a:t>
            </a:r>
            <a:endParaRPr lang="en-US" altLang="zh-CN" dirty="0"/>
          </a:p>
          <a:p>
            <a:pPr marL="342900" indent="-342900">
              <a:buAutoNum type="arabicPeriod"/>
            </a:pPr>
            <a:r>
              <a:rPr lang="zh-CN" altLang="en-US" dirty="0"/>
              <a:t>需求含混处</a:t>
            </a:r>
            <a:r>
              <a:rPr lang="zh-CN" altLang="en-US" dirty="0">
                <a:solidFill>
                  <a:srgbClr val="FF0000"/>
                </a:solidFill>
              </a:rPr>
              <a:t>必须</a:t>
            </a:r>
            <a:r>
              <a:rPr lang="zh-CN" altLang="en-US" dirty="0"/>
              <a:t>不进入开发，先积极沟通需求问题</a:t>
            </a:r>
            <a:endParaRPr lang="en-US" altLang="zh-CN" dirty="0"/>
          </a:p>
          <a:p>
            <a:pPr marL="342900" indent="-342900">
              <a:buAutoNum type="arabicPeriod"/>
            </a:pPr>
            <a:r>
              <a:rPr lang="zh-CN" altLang="en-US" dirty="0"/>
              <a:t>客户提出的不合理需求积极沟通，给客户提出更好的需求方案。若无法给出更好的方案，则要求延长开发周期、或告知会提高成本等措施尽可能的去除该需求</a:t>
            </a:r>
            <a:endParaRPr lang="en-US" altLang="zh-CN" dirty="0"/>
          </a:p>
          <a:p>
            <a:pPr marL="342900" indent="-342900">
              <a:buAutoNum type="arabicPeriod"/>
            </a:pPr>
            <a:r>
              <a:rPr lang="zh-CN" altLang="en-US" dirty="0"/>
              <a:t>依据风险列表，尽可能把需求需准备内容提前预备齐全的（如数据、外部接口等）</a:t>
            </a:r>
            <a:endParaRPr lang="en-US" altLang="zh-CN" dirty="0"/>
          </a:p>
          <a:p>
            <a:pPr marL="342900" indent="-342900">
              <a:buAutoNum type="arabicPeriod"/>
            </a:pPr>
            <a:r>
              <a:rPr lang="zh-CN" altLang="en-US" dirty="0"/>
              <a:t>影响项目推进的外部条件，使用邮件方式积极进行沟通以尽快确认。若无法确认，则与客户提出严重性，并告知延期风险</a:t>
            </a:r>
            <a:endParaRPr lang="en-US" altLang="zh-CN" dirty="0"/>
          </a:p>
          <a:p>
            <a:pPr marL="342900" indent="-342900">
              <a:buAutoNum type="arabicPeriod"/>
            </a:pPr>
            <a:r>
              <a:rPr lang="zh-CN" altLang="en-US" dirty="0"/>
              <a:t>不熟悉的领域提前进入技术预研阶段，若无法实现，建议修改需求或拒绝项目</a:t>
            </a:r>
            <a:endParaRPr lang="en-US" altLang="zh-CN" dirty="0"/>
          </a:p>
          <a:p>
            <a:pPr marL="342900" indent="-342900">
              <a:buAutoNum type="arabicPeriod"/>
            </a:pPr>
            <a:r>
              <a:rPr lang="zh-CN" altLang="en-US" dirty="0"/>
              <a:t>开发周期无法按照预期达成的情况请</a:t>
            </a:r>
            <a:r>
              <a:rPr lang="zh-CN" altLang="en-US" dirty="0">
                <a:solidFill>
                  <a:srgbClr val="FF0000"/>
                </a:solidFill>
              </a:rPr>
              <a:t>必须</a:t>
            </a:r>
            <a:r>
              <a:rPr lang="zh-CN" altLang="en-US" dirty="0"/>
              <a:t>以合理的语言强硬拒绝或协商其他方案</a:t>
            </a:r>
            <a:endParaRPr lang="en-US" altLang="zh-CN" dirty="0"/>
          </a:p>
          <a:p>
            <a:pPr marL="342900" indent="-342900">
              <a:buAutoNum type="arabicPeriod"/>
            </a:pPr>
            <a:r>
              <a:rPr lang="zh-CN" altLang="en-US" dirty="0"/>
              <a:t>开发周期难以保证的情况，积极沟通去除一些镀金功能</a:t>
            </a:r>
            <a:endParaRPr lang="en-US" altLang="zh-CN" dirty="0"/>
          </a:p>
          <a:p>
            <a:pPr marL="342900" indent="-342900">
              <a:buAutoNum type="arabicPeriod"/>
            </a:pPr>
            <a:r>
              <a:rPr lang="zh-CN" altLang="en-US" dirty="0"/>
              <a:t>需求变更请参照</a:t>
            </a:r>
            <a:r>
              <a:rPr lang="en-US" altLang="zh-CN" dirty="0"/>
              <a:t>《</a:t>
            </a:r>
            <a:r>
              <a:rPr lang="zh-CN" altLang="en-US" dirty="0"/>
              <a:t>项目变更管理</a:t>
            </a:r>
            <a:r>
              <a:rPr lang="en-US" altLang="zh-CN" dirty="0"/>
              <a:t>》</a:t>
            </a:r>
            <a:r>
              <a:rPr lang="zh-CN" altLang="en-US" dirty="0"/>
              <a:t>章节严格执行</a:t>
            </a:r>
            <a:endParaRPr lang="en-US" altLang="zh-CN" dirty="0"/>
          </a:p>
        </p:txBody>
      </p:sp>
      <p:sp>
        <p:nvSpPr>
          <p:cNvPr id="3" name="文本框 2">
            <a:extLst>
              <a:ext uri="{FF2B5EF4-FFF2-40B4-BE49-F238E27FC236}">
                <a16:creationId xmlns:a16="http://schemas.microsoft.com/office/drawing/2014/main" id="{EEF91F5F-B98E-493B-99A1-C55837110B29}"/>
              </a:ext>
            </a:extLst>
          </p:cNvPr>
          <p:cNvSpPr txBox="1"/>
          <p:nvPr/>
        </p:nvSpPr>
        <p:spPr>
          <a:xfrm>
            <a:off x="714374" y="6488668"/>
            <a:ext cx="11477626" cy="369332"/>
          </a:xfrm>
          <a:prstGeom prst="rect">
            <a:avLst/>
          </a:prstGeom>
          <a:solidFill>
            <a:srgbClr val="FFC000"/>
          </a:solidFill>
        </p:spPr>
        <p:txBody>
          <a:bodyPr wrap="square" rtlCol="0">
            <a:spAutoFit/>
          </a:bodyPr>
          <a:lstStyle/>
          <a:p>
            <a:pPr algn="ctr"/>
            <a:r>
              <a:rPr lang="zh-CN" altLang="en-US" dirty="0"/>
              <a:t>以上</a:t>
            </a:r>
            <a:r>
              <a:rPr lang="zh-CN" altLang="en-US" dirty="0">
                <a:solidFill>
                  <a:srgbClr val="FF0000"/>
                </a:solidFill>
              </a:rPr>
              <a:t>必须</a:t>
            </a:r>
            <a:r>
              <a:rPr lang="zh-CN" altLang="en-US" dirty="0"/>
              <a:t>建议强制执行，其余建议依据情况自行参考</a:t>
            </a:r>
          </a:p>
        </p:txBody>
      </p:sp>
    </p:spTree>
    <p:extLst>
      <p:ext uri="{BB962C8B-B14F-4D97-AF65-F5344CB8AC3E}">
        <p14:creationId xmlns:p14="http://schemas.microsoft.com/office/powerpoint/2010/main" val="1330302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0A6F60F9-3E70-4C12-A92A-BB179620B510}"/>
              </a:ext>
            </a:extLst>
          </p:cNvPr>
          <p:cNvSpPr txBox="1"/>
          <p:nvPr/>
        </p:nvSpPr>
        <p:spPr>
          <a:xfrm>
            <a:off x="10938986" y="0"/>
            <a:ext cx="738664" cy="6858000"/>
          </a:xfrm>
          <a:prstGeom prst="rect">
            <a:avLst/>
          </a:prstGeom>
          <a:noFill/>
        </p:spPr>
        <p:txBody>
          <a:bodyPr vert="eaVert" wrap="square" rtlCol="0">
            <a:spAutoFit/>
          </a:bodyPr>
          <a:lstStyle/>
          <a:p>
            <a:pPr algn="ctr"/>
            <a:r>
              <a:rPr lang="zh-CN" altLang="en-US" sz="3600" dirty="0"/>
              <a:t>技术风险应对建议</a:t>
            </a:r>
          </a:p>
        </p:txBody>
      </p:sp>
      <p:sp>
        <p:nvSpPr>
          <p:cNvPr id="2" name="文本框 1">
            <a:extLst>
              <a:ext uri="{FF2B5EF4-FFF2-40B4-BE49-F238E27FC236}">
                <a16:creationId xmlns:a16="http://schemas.microsoft.com/office/drawing/2014/main" id="{D3DB6B65-29CF-4768-ADC6-252FEAD6106F}"/>
              </a:ext>
            </a:extLst>
          </p:cNvPr>
          <p:cNvSpPr txBox="1"/>
          <p:nvPr/>
        </p:nvSpPr>
        <p:spPr>
          <a:xfrm>
            <a:off x="714374" y="1997839"/>
            <a:ext cx="9258300" cy="2862322"/>
          </a:xfrm>
          <a:prstGeom prst="rect">
            <a:avLst/>
          </a:prstGeom>
          <a:noFill/>
        </p:spPr>
        <p:txBody>
          <a:bodyPr wrap="square" rtlCol="0">
            <a:spAutoFit/>
          </a:bodyPr>
          <a:lstStyle/>
          <a:p>
            <a:pPr marL="342900" indent="-342900">
              <a:buAutoNum type="arabicPeriod"/>
            </a:pPr>
            <a:r>
              <a:rPr lang="zh-CN" altLang="en-US" dirty="0"/>
              <a:t>负责组织技术设计的成员尽可能确保全面了解需求</a:t>
            </a:r>
            <a:endParaRPr lang="en-US" altLang="zh-CN" dirty="0"/>
          </a:p>
          <a:p>
            <a:pPr marL="342900" indent="-342900">
              <a:buAutoNum type="arabicPeriod"/>
            </a:pPr>
            <a:r>
              <a:rPr lang="zh-CN" altLang="en-US" dirty="0"/>
              <a:t>负责技术设计的成员</a:t>
            </a:r>
            <a:r>
              <a:rPr lang="zh-CN" altLang="en-US" dirty="0">
                <a:solidFill>
                  <a:srgbClr val="FF0000"/>
                </a:solidFill>
              </a:rPr>
              <a:t>必须</a:t>
            </a:r>
            <a:r>
              <a:rPr lang="zh-CN" altLang="en-US" dirty="0"/>
              <a:t>需要考虑用户数量、数据量、兼容性等问题</a:t>
            </a:r>
            <a:endParaRPr lang="en-US" altLang="zh-CN" dirty="0"/>
          </a:p>
          <a:p>
            <a:pPr marL="342900" indent="-342900">
              <a:buAutoNum type="arabicPeriod"/>
            </a:pPr>
            <a:r>
              <a:rPr lang="zh-CN" altLang="en-US" dirty="0"/>
              <a:t>在时间允许的情况下，项目经理多大精力在技术设计上</a:t>
            </a:r>
            <a:endParaRPr lang="en-US" altLang="zh-CN" dirty="0"/>
          </a:p>
          <a:p>
            <a:pPr marL="342900" indent="-342900">
              <a:buAutoNum type="arabicPeriod"/>
            </a:pPr>
            <a:r>
              <a:rPr lang="zh-CN" altLang="en-US" dirty="0"/>
              <a:t>技术选型过程中，项目经理需要能兜住底。不要出现框架、中间件除了问题项目组无法解决的情况</a:t>
            </a:r>
            <a:endParaRPr lang="en-US" altLang="zh-CN" dirty="0"/>
          </a:p>
          <a:p>
            <a:pPr marL="342900" indent="-342900">
              <a:buAutoNum type="arabicPeriod"/>
            </a:pPr>
            <a:r>
              <a:rPr lang="zh-CN" altLang="en-US" dirty="0"/>
              <a:t>开发早期</a:t>
            </a:r>
            <a:r>
              <a:rPr lang="zh-CN" altLang="en-US" dirty="0">
                <a:solidFill>
                  <a:srgbClr val="FF0000"/>
                </a:solidFill>
              </a:rPr>
              <a:t>必须</a:t>
            </a:r>
            <a:r>
              <a:rPr lang="zh-CN" altLang="en-US" dirty="0"/>
              <a:t>频繁</a:t>
            </a:r>
            <a:r>
              <a:rPr lang="en-US" altLang="zh-CN" dirty="0"/>
              <a:t>code review</a:t>
            </a:r>
            <a:r>
              <a:rPr lang="zh-CN" altLang="en-US" dirty="0"/>
              <a:t>，覆盖频率尽可能在每天一次或没两天一次。</a:t>
            </a:r>
            <a:endParaRPr lang="en-US" altLang="zh-CN" dirty="0"/>
          </a:p>
          <a:p>
            <a:pPr marL="342900" indent="-342900">
              <a:buAutoNum type="arabicPeriod"/>
            </a:pPr>
            <a:r>
              <a:rPr lang="zh-CN" altLang="en-US" dirty="0"/>
              <a:t>确保代码提交、更新、分支合并等技能项目组中每个成员都会。不能提交的文件需反复和项目组成员强调</a:t>
            </a:r>
            <a:endParaRPr lang="en-US" altLang="zh-CN" dirty="0"/>
          </a:p>
          <a:p>
            <a:pPr marL="342900" indent="-342900">
              <a:buAutoNum type="arabicPeriod"/>
            </a:pPr>
            <a:r>
              <a:rPr lang="zh-CN" altLang="en-US" dirty="0"/>
              <a:t>提前进入项目难点预研阶段，并产生成果物，由项目经理验收</a:t>
            </a:r>
            <a:endParaRPr lang="en-US" altLang="zh-CN" dirty="0"/>
          </a:p>
          <a:p>
            <a:pPr marL="342900" indent="-342900">
              <a:buAutoNum type="arabicPeriod"/>
            </a:pPr>
            <a:r>
              <a:rPr lang="zh-CN" altLang="en-US" dirty="0"/>
              <a:t>应对功能进行有效测试后方可提测，避免阻塞功能提测的情况，可由项目组长负责</a:t>
            </a:r>
            <a:endParaRPr lang="en-US" altLang="zh-CN" dirty="0"/>
          </a:p>
        </p:txBody>
      </p:sp>
      <p:sp>
        <p:nvSpPr>
          <p:cNvPr id="3" name="文本框 2">
            <a:extLst>
              <a:ext uri="{FF2B5EF4-FFF2-40B4-BE49-F238E27FC236}">
                <a16:creationId xmlns:a16="http://schemas.microsoft.com/office/drawing/2014/main" id="{EEF91F5F-B98E-493B-99A1-C55837110B29}"/>
              </a:ext>
            </a:extLst>
          </p:cNvPr>
          <p:cNvSpPr txBox="1"/>
          <p:nvPr/>
        </p:nvSpPr>
        <p:spPr>
          <a:xfrm>
            <a:off x="714374" y="6488668"/>
            <a:ext cx="11477626" cy="369332"/>
          </a:xfrm>
          <a:prstGeom prst="rect">
            <a:avLst/>
          </a:prstGeom>
          <a:solidFill>
            <a:srgbClr val="FFC000"/>
          </a:solidFill>
        </p:spPr>
        <p:txBody>
          <a:bodyPr wrap="square" rtlCol="0">
            <a:spAutoFit/>
          </a:bodyPr>
          <a:lstStyle/>
          <a:p>
            <a:pPr algn="ctr"/>
            <a:r>
              <a:rPr lang="zh-CN" altLang="en-US" dirty="0"/>
              <a:t>以上</a:t>
            </a:r>
            <a:r>
              <a:rPr lang="zh-CN" altLang="en-US" dirty="0">
                <a:solidFill>
                  <a:srgbClr val="FF0000"/>
                </a:solidFill>
              </a:rPr>
              <a:t>必须</a:t>
            </a:r>
            <a:r>
              <a:rPr lang="zh-CN" altLang="en-US" dirty="0"/>
              <a:t>建议强制执行，其余建议依据情况自行参考</a:t>
            </a:r>
          </a:p>
        </p:txBody>
      </p:sp>
    </p:spTree>
    <p:extLst>
      <p:ext uri="{BB962C8B-B14F-4D97-AF65-F5344CB8AC3E}">
        <p14:creationId xmlns:p14="http://schemas.microsoft.com/office/powerpoint/2010/main" val="872423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0A6F60F9-3E70-4C12-A92A-BB179620B510}"/>
              </a:ext>
            </a:extLst>
          </p:cNvPr>
          <p:cNvSpPr txBox="1"/>
          <p:nvPr/>
        </p:nvSpPr>
        <p:spPr>
          <a:xfrm>
            <a:off x="10938986" y="0"/>
            <a:ext cx="738664" cy="6858000"/>
          </a:xfrm>
          <a:prstGeom prst="rect">
            <a:avLst/>
          </a:prstGeom>
          <a:noFill/>
        </p:spPr>
        <p:txBody>
          <a:bodyPr vert="eaVert" wrap="square" rtlCol="0">
            <a:spAutoFit/>
          </a:bodyPr>
          <a:lstStyle/>
          <a:p>
            <a:pPr algn="ctr"/>
            <a:r>
              <a:rPr lang="zh-CN" altLang="en-US" sz="3600" dirty="0"/>
              <a:t>流程风险应对建议</a:t>
            </a:r>
          </a:p>
        </p:txBody>
      </p:sp>
      <p:sp>
        <p:nvSpPr>
          <p:cNvPr id="2" name="文本框 1">
            <a:extLst>
              <a:ext uri="{FF2B5EF4-FFF2-40B4-BE49-F238E27FC236}">
                <a16:creationId xmlns:a16="http://schemas.microsoft.com/office/drawing/2014/main" id="{D3DB6B65-29CF-4768-ADC6-252FEAD6106F}"/>
              </a:ext>
            </a:extLst>
          </p:cNvPr>
          <p:cNvSpPr txBox="1"/>
          <p:nvPr/>
        </p:nvSpPr>
        <p:spPr>
          <a:xfrm>
            <a:off x="714374" y="2828835"/>
            <a:ext cx="9258300" cy="1200329"/>
          </a:xfrm>
          <a:prstGeom prst="rect">
            <a:avLst/>
          </a:prstGeom>
          <a:noFill/>
        </p:spPr>
        <p:txBody>
          <a:bodyPr wrap="square" rtlCol="0">
            <a:spAutoFit/>
          </a:bodyPr>
          <a:lstStyle/>
          <a:p>
            <a:pPr marL="342900" indent="-342900">
              <a:buAutoNum type="arabicPeriod"/>
            </a:pPr>
            <a:r>
              <a:rPr lang="zh-CN" altLang="en-US" dirty="0"/>
              <a:t>请</a:t>
            </a:r>
            <a:r>
              <a:rPr lang="zh-CN" altLang="en-US" dirty="0">
                <a:solidFill>
                  <a:srgbClr val="FF0000"/>
                </a:solidFill>
              </a:rPr>
              <a:t>必须</a:t>
            </a:r>
            <a:r>
              <a:rPr lang="zh-CN" altLang="en-US" dirty="0"/>
              <a:t>通过该风险列表进行全盘考虑</a:t>
            </a:r>
            <a:endParaRPr lang="en-US" altLang="zh-CN" dirty="0"/>
          </a:p>
          <a:p>
            <a:pPr marL="342900" indent="-342900">
              <a:buAutoNum type="arabicPeriod"/>
            </a:pPr>
            <a:r>
              <a:rPr lang="zh-CN" altLang="en-US" dirty="0"/>
              <a:t>制定计划阶段辅助于甘特图等工具，合理安排开发任务</a:t>
            </a:r>
            <a:endParaRPr lang="en-US" altLang="zh-CN" dirty="0"/>
          </a:p>
          <a:p>
            <a:pPr marL="342900" indent="-342900">
              <a:buAutoNum type="arabicPeriod"/>
            </a:pPr>
            <a:r>
              <a:rPr lang="zh-CN" altLang="en-US" dirty="0"/>
              <a:t>开发计划不是一成不变的，项目推进中</a:t>
            </a:r>
            <a:r>
              <a:rPr lang="zh-CN" altLang="en-US" dirty="0">
                <a:solidFill>
                  <a:srgbClr val="FF0000"/>
                </a:solidFill>
              </a:rPr>
              <a:t>必须</a:t>
            </a:r>
            <a:r>
              <a:rPr lang="zh-CN" altLang="en-US" dirty="0"/>
              <a:t>及时调整开发计划</a:t>
            </a:r>
            <a:endParaRPr lang="en-US" altLang="zh-CN" dirty="0"/>
          </a:p>
          <a:p>
            <a:pPr marL="342900" indent="-342900">
              <a:buAutoNum type="arabicPeriod"/>
            </a:pPr>
            <a:r>
              <a:rPr lang="zh-CN" altLang="en-US" dirty="0"/>
              <a:t>若对计划有疑虑，将计划与平级或上级进行讨论</a:t>
            </a:r>
            <a:endParaRPr lang="en-US" altLang="zh-CN" dirty="0"/>
          </a:p>
        </p:txBody>
      </p:sp>
      <p:sp>
        <p:nvSpPr>
          <p:cNvPr id="3" name="文本框 2">
            <a:extLst>
              <a:ext uri="{FF2B5EF4-FFF2-40B4-BE49-F238E27FC236}">
                <a16:creationId xmlns:a16="http://schemas.microsoft.com/office/drawing/2014/main" id="{EEF91F5F-B98E-493B-99A1-C55837110B29}"/>
              </a:ext>
            </a:extLst>
          </p:cNvPr>
          <p:cNvSpPr txBox="1"/>
          <p:nvPr/>
        </p:nvSpPr>
        <p:spPr>
          <a:xfrm>
            <a:off x="714374" y="6488668"/>
            <a:ext cx="11477626" cy="369332"/>
          </a:xfrm>
          <a:prstGeom prst="rect">
            <a:avLst/>
          </a:prstGeom>
          <a:solidFill>
            <a:srgbClr val="FFC000"/>
          </a:solidFill>
        </p:spPr>
        <p:txBody>
          <a:bodyPr wrap="square" rtlCol="0">
            <a:spAutoFit/>
          </a:bodyPr>
          <a:lstStyle/>
          <a:p>
            <a:pPr algn="ctr"/>
            <a:r>
              <a:rPr lang="zh-CN" altLang="en-US" dirty="0"/>
              <a:t>以上</a:t>
            </a:r>
            <a:r>
              <a:rPr lang="zh-CN" altLang="en-US" dirty="0">
                <a:solidFill>
                  <a:srgbClr val="FF0000"/>
                </a:solidFill>
              </a:rPr>
              <a:t>必须</a:t>
            </a:r>
            <a:r>
              <a:rPr lang="zh-CN" altLang="en-US" dirty="0"/>
              <a:t>建议强制执行，其余建议依据情况自行参考</a:t>
            </a:r>
          </a:p>
        </p:txBody>
      </p:sp>
    </p:spTree>
    <p:extLst>
      <p:ext uri="{BB962C8B-B14F-4D97-AF65-F5344CB8AC3E}">
        <p14:creationId xmlns:p14="http://schemas.microsoft.com/office/powerpoint/2010/main" val="2841661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0A6F60F9-3E70-4C12-A92A-BB179620B510}"/>
              </a:ext>
            </a:extLst>
          </p:cNvPr>
          <p:cNvSpPr txBox="1"/>
          <p:nvPr/>
        </p:nvSpPr>
        <p:spPr>
          <a:xfrm>
            <a:off x="10938986" y="0"/>
            <a:ext cx="738664" cy="6858000"/>
          </a:xfrm>
          <a:prstGeom prst="rect">
            <a:avLst/>
          </a:prstGeom>
          <a:noFill/>
        </p:spPr>
        <p:txBody>
          <a:bodyPr vert="eaVert" wrap="square" rtlCol="0">
            <a:spAutoFit/>
          </a:bodyPr>
          <a:lstStyle/>
          <a:p>
            <a:pPr algn="ctr"/>
            <a:r>
              <a:rPr lang="zh-CN" altLang="en-US" sz="3600" dirty="0"/>
              <a:t>沟通风险应对建议</a:t>
            </a:r>
          </a:p>
        </p:txBody>
      </p:sp>
      <p:sp>
        <p:nvSpPr>
          <p:cNvPr id="2" name="文本框 1">
            <a:extLst>
              <a:ext uri="{FF2B5EF4-FFF2-40B4-BE49-F238E27FC236}">
                <a16:creationId xmlns:a16="http://schemas.microsoft.com/office/drawing/2014/main" id="{D3DB6B65-29CF-4768-ADC6-252FEAD6106F}"/>
              </a:ext>
            </a:extLst>
          </p:cNvPr>
          <p:cNvSpPr txBox="1"/>
          <p:nvPr/>
        </p:nvSpPr>
        <p:spPr>
          <a:xfrm>
            <a:off x="714374" y="2967335"/>
            <a:ext cx="9258300" cy="923330"/>
          </a:xfrm>
          <a:prstGeom prst="rect">
            <a:avLst/>
          </a:prstGeom>
          <a:noFill/>
        </p:spPr>
        <p:txBody>
          <a:bodyPr wrap="square" rtlCol="0">
            <a:spAutoFit/>
          </a:bodyPr>
          <a:lstStyle/>
          <a:p>
            <a:pPr marL="342900" indent="-342900">
              <a:buAutoNum type="arabicPeriod"/>
            </a:pPr>
            <a:r>
              <a:rPr lang="zh-CN" altLang="en-US" dirty="0"/>
              <a:t>项目组内以讨论组形式沟通，交流公开透明</a:t>
            </a:r>
            <a:endParaRPr lang="en-US" altLang="zh-CN" dirty="0"/>
          </a:p>
          <a:p>
            <a:pPr marL="342900" indent="-342900">
              <a:buAutoNum type="arabicPeriod"/>
            </a:pPr>
            <a:r>
              <a:rPr lang="zh-CN" altLang="en-US" dirty="0"/>
              <a:t>晨会形式组织沟通，</a:t>
            </a:r>
            <a:r>
              <a:rPr lang="zh-CN" altLang="en-US" dirty="0">
                <a:solidFill>
                  <a:srgbClr val="FF0000"/>
                </a:solidFill>
              </a:rPr>
              <a:t>必须</a:t>
            </a:r>
            <a:r>
              <a:rPr lang="zh-CN" altLang="en-US" dirty="0"/>
              <a:t>透过晨会召集项目组成员进行交流</a:t>
            </a:r>
            <a:endParaRPr lang="en-US" altLang="zh-CN" dirty="0"/>
          </a:p>
          <a:p>
            <a:pPr marL="342900" indent="-342900">
              <a:buAutoNum type="arabicPeriod"/>
            </a:pPr>
            <a:r>
              <a:rPr lang="zh-CN" altLang="en-US" dirty="0"/>
              <a:t>检查进度过程中，及时处理沟通交流问题</a:t>
            </a:r>
          </a:p>
        </p:txBody>
      </p:sp>
      <p:sp>
        <p:nvSpPr>
          <p:cNvPr id="3" name="文本框 2">
            <a:extLst>
              <a:ext uri="{FF2B5EF4-FFF2-40B4-BE49-F238E27FC236}">
                <a16:creationId xmlns:a16="http://schemas.microsoft.com/office/drawing/2014/main" id="{EEF91F5F-B98E-493B-99A1-C55837110B29}"/>
              </a:ext>
            </a:extLst>
          </p:cNvPr>
          <p:cNvSpPr txBox="1"/>
          <p:nvPr/>
        </p:nvSpPr>
        <p:spPr>
          <a:xfrm>
            <a:off x="714374" y="6488668"/>
            <a:ext cx="11477626" cy="369332"/>
          </a:xfrm>
          <a:prstGeom prst="rect">
            <a:avLst/>
          </a:prstGeom>
          <a:solidFill>
            <a:srgbClr val="FFC000"/>
          </a:solidFill>
        </p:spPr>
        <p:txBody>
          <a:bodyPr wrap="square" rtlCol="0">
            <a:spAutoFit/>
          </a:bodyPr>
          <a:lstStyle/>
          <a:p>
            <a:pPr algn="ctr"/>
            <a:r>
              <a:rPr lang="zh-CN" altLang="en-US" dirty="0"/>
              <a:t>以上</a:t>
            </a:r>
            <a:r>
              <a:rPr lang="zh-CN" altLang="en-US" dirty="0">
                <a:solidFill>
                  <a:srgbClr val="FF0000"/>
                </a:solidFill>
              </a:rPr>
              <a:t>必须</a:t>
            </a:r>
            <a:r>
              <a:rPr lang="zh-CN" altLang="en-US" dirty="0"/>
              <a:t>建议强制执行，其余建议依据情况自行参考</a:t>
            </a:r>
          </a:p>
        </p:txBody>
      </p:sp>
    </p:spTree>
    <p:extLst>
      <p:ext uri="{BB962C8B-B14F-4D97-AF65-F5344CB8AC3E}">
        <p14:creationId xmlns:p14="http://schemas.microsoft.com/office/powerpoint/2010/main" val="2799910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BE39775D-E00B-46E1-BC9A-DBEDEBE6930A}"/>
              </a:ext>
            </a:extLst>
          </p:cNvPr>
          <p:cNvSpPr>
            <a:spLocks noGrp="1"/>
          </p:cNvSpPr>
          <p:nvPr>
            <p:ph type="title"/>
          </p:nvPr>
        </p:nvSpPr>
        <p:spPr/>
        <p:txBody>
          <a:bodyPr/>
          <a:lstStyle/>
          <a:p>
            <a:r>
              <a:rPr lang="zh-CN" altLang="en-US" dirty="0"/>
              <a:t>项目变更管理</a:t>
            </a:r>
          </a:p>
        </p:txBody>
      </p:sp>
      <p:sp>
        <p:nvSpPr>
          <p:cNvPr id="8" name="文本占位符 7">
            <a:extLst>
              <a:ext uri="{FF2B5EF4-FFF2-40B4-BE49-F238E27FC236}">
                <a16:creationId xmlns:a16="http://schemas.microsoft.com/office/drawing/2014/main" id="{85CEFA02-1AE4-4307-9FB6-B7EFDF61757A}"/>
              </a:ext>
            </a:extLst>
          </p:cNvPr>
          <p:cNvSpPr>
            <a:spLocks noGrp="1"/>
          </p:cNvSpPr>
          <p:nvPr>
            <p:ph type="body" idx="1"/>
          </p:nvPr>
        </p:nvSpPr>
        <p:spPr/>
        <p:txBody>
          <a:bodyPr/>
          <a:lstStyle/>
          <a:p>
            <a:r>
              <a:rPr lang="zh-CN" altLang="en-US" dirty="0"/>
              <a:t>需求变更跟进指南</a:t>
            </a:r>
          </a:p>
        </p:txBody>
      </p:sp>
    </p:spTree>
    <p:extLst>
      <p:ext uri="{BB962C8B-B14F-4D97-AF65-F5344CB8AC3E}">
        <p14:creationId xmlns:p14="http://schemas.microsoft.com/office/powerpoint/2010/main" val="1812549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0A6F60F9-3E70-4C12-A92A-BB179620B510}"/>
              </a:ext>
            </a:extLst>
          </p:cNvPr>
          <p:cNvSpPr txBox="1"/>
          <p:nvPr/>
        </p:nvSpPr>
        <p:spPr>
          <a:xfrm>
            <a:off x="11281886" y="0"/>
            <a:ext cx="738664" cy="6858000"/>
          </a:xfrm>
          <a:prstGeom prst="rect">
            <a:avLst/>
          </a:prstGeom>
          <a:noFill/>
        </p:spPr>
        <p:txBody>
          <a:bodyPr vert="eaVert" wrap="square" rtlCol="0">
            <a:spAutoFit/>
          </a:bodyPr>
          <a:lstStyle/>
          <a:p>
            <a:pPr algn="ctr"/>
            <a:r>
              <a:rPr lang="zh-CN" altLang="en-US" sz="3600" dirty="0"/>
              <a:t>需求变更流程</a:t>
            </a:r>
          </a:p>
        </p:txBody>
      </p:sp>
      <p:sp>
        <p:nvSpPr>
          <p:cNvPr id="4" name="文本框 3">
            <a:extLst>
              <a:ext uri="{FF2B5EF4-FFF2-40B4-BE49-F238E27FC236}">
                <a16:creationId xmlns:a16="http://schemas.microsoft.com/office/drawing/2014/main" id="{5F62C0C7-6D65-408C-8204-48C0262BEEB8}"/>
              </a:ext>
            </a:extLst>
          </p:cNvPr>
          <p:cNvSpPr txBox="1"/>
          <p:nvPr/>
        </p:nvSpPr>
        <p:spPr>
          <a:xfrm>
            <a:off x="709136" y="1197620"/>
            <a:ext cx="10096500" cy="369332"/>
          </a:xfrm>
          <a:prstGeom prst="rect">
            <a:avLst/>
          </a:prstGeom>
          <a:noFill/>
        </p:spPr>
        <p:txBody>
          <a:bodyPr wrap="square" rtlCol="0">
            <a:spAutoFit/>
          </a:bodyPr>
          <a:lstStyle/>
          <a:p>
            <a:pPr>
              <a:spcBef>
                <a:spcPts val="1200"/>
              </a:spcBef>
            </a:pPr>
            <a:r>
              <a:rPr lang="en-US" altLang="zh-CN" dirty="0"/>
              <a:t>	</a:t>
            </a:r>
          </a:p>
        </p:txBody>
      </p:sp>
      <p:pic>
        <p:nvPicPr>
          <p:cNvPr id="11" name="图片 10">
            <a:extLst>
              <a:ext uri="{FF2B5EF4-FFF2-40B4-BE49-F238E27FC236}">
                <a16:creationId xmlns:a16="http://schemas.microsoft.com/office/drawing/2014/main" id="{E8AC4C90-88E6-4593-A60A-DAF6F37B7C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136" y="0"/>
            <a:ext cx="10468892" cy="6858000"/>
          </a:xfrm>
          <a:prstGeom prst="rect">
            <a:avLst/>
          </a:prstGeom>
        </p:spPr>
      </p:pic>
    </p:spTree>
    <p:extLst>
      <p:ext uri="{BB962C8B-B14F-4D97-AF65-F5344CB8AC3E}">
        <p14:creationId xmlns:p14="http://schemas.microsoft.com/office/powerpoint/2010/main" val="356184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0A6F60F9-3E70-4C12-A92A-BB179620B510}"/>
              </a:ext>
            </a:extLst>
          </p:cNvPr>
          <p:cNvSpPr txBox="1"/>
          <p:nvPr/>
        </p:nvSpPr>
        <p:spPr>
          <a:xfrm>
            <a:off x="10938986" y="0"/>
            <a:ext cx="738664" cy="6858000"/>
          </a:xfrm>
          <a:prstGeom prst="rect">
            <a:avLst/>
          </a:prstGeom>
          <a:noFill/>
        </p:spPr>
        <p:txBody>
          <a:bodyPr vert="eaVert" wrap="square" rtlCol="0">
            <a:spAutoFit/>
          </a:bodyPr>
          <a:lstStyle/>
          <a:p>
            <a:pPr algn="ctr"/>
            <a:r>
              <a:rPr lang="zh-CN" altLang="en-US" sz="3600" dirty="0"/>
              <a:t>变更要点</a:t>
            </a:r>
          </a:p>
        </p:txBody>
      </p:sp>
      <p:sp>
        <p:nvSpPr>
          <p:cNvPr id="2" name="文本框 1">
            <a:extLst>
              <a:ext uri="{FF2B5EF4-FFF2-40B4-BE49-F238E27FC236}">
                <a16:creationId xmlns:a16="http://schemas.microsoft.com/office/drawing/2014/main" id="{D3DB6B65-29CF-4768-ADC6-252FEAD6106F}"/>
              </a:ext>
            </a:extLst>
          </p:cNvPr>
          <p:cNvSpPr txBox="1"/>
          <p:nvPr/>
        </p:nvSpPr>
        <p:spPr>
          <a:xfrm>
            <a:off x="714374" y="2551837"/>
            <a:ext cx="9104329" cy="1754326"/>
          </a:xfrm>
          <a:prstGeom prst="rect">
            <a:avLst/>
          </a:prstGeom>
          <a:noFill/>
        </p:spPr>
        <p:txBody>
          <a:bodyPr wrap="square" rtlCol="0">
            <a:spAutoFit/>
          </a:bodyPr>
          <a:lstStyle/>
          <a:p>
            <a:pPr marL="342900" indent="-342900">
              <a:buAutoNum type="arabicPeriod"/>
            </a:pPr>
            <a:r>
              <a:rPr lang="zh-CN" altLang="en-US" dirty="0">
                <a:solidFill>
                  <a:srgbClr val="FF0000"/>
                </a:solidFill>
              </a:rPr>
              <a:t>必须</a:t>
            </a:r>
            <a:r>
              <a:rPr lang="zh-CN" altLang="en-US" dirty="0"/>
              <a:t>以禅道为核心建立变更，通过禅道留存记录</a:t>
            </a:r>
            <a:endParaRPr lang="en-US" altLang="zh-CN" dirty="0"/>
          </a:p>
          <a:p>
            <a:pPr marL="342900" indent="-342900">
              <a:buFontTx/>
              <a:buAutoNum type="arabicPeriod"/>
            </a:pPr>
            <a:r>
              <a:rPr lang="zh-CN" altLang="en-US" dirty="0"/>
              <a:t>在禅道对应变更项目的需求模块添加变更需求，</a:t>
            </a:r>
            <a:r>
              <a:rPr lang="zh-CN" altLang="en-US" dirty="0">
                <a:solidFill>
                  <a:srgbClr val="FF0000"/>
                </a:solidFill>
              </a:rPr>
              <a:t>必须</a:t>
            </a:r>
            <a:r>
              <a:rPr lang="zh-CN" altLang="en-US" dirty="0"/>
              <a:t>每个需求一条记录</a:t>
            </a:r>
            <a:endParaRPr lang="en-US" altLang="zh-CN" dirty="0"/>
          </a:p>
          <a:p>
            <a:pPr marL="342900" indent="-342900">
              <a:buFontTx/>
              <a:buAutoNum type="arabicPeriod"/>
            </a:pPr>
            <a:r>
              <a:rPr lang="zh-CN" altLang="en-US" dirty="0"/>
              <a:t>开发变更由项目经理通过变更需求指派任务给开发者</a:t>
            </a:r>
            <a:endParaRPr lang="en-US" altLang="zh-CN" dirty="0"/>
          </a:p>
          <a:p>
            <a:pPr marL="342900" indent="-342900">
              <a:buFontTx/>
              <a:buAutoNum type="arabicPeriod"/>
            </a:pPr>
            <a:r>
              <a:rPr lang="zh-CN" altLang="en-US" dirty="0"/>
              <a:t>项目经理验收检查，</a:t>
            </a:r>
            <a:r>
              <a:rPr lang="zh-CN" altLang="en-US" dirty="0">
                <a:solidFill>
                  <a:srgbClr val="FF0000"/>
                </a:solidFill>
              </a:rPr>
              <a:t>必须</a:t>
            </a:r>
            <a:r>
              <a:rPr lang="zh-CN" altLang="en-US" dirty="0"/>
              <a:t>同时验收功能和需求是否都完成修改</a:t>
            </a:r>
            <a:endParaRPr lang="en-US" altLang="zh-CN" dirty="0"/>
          </a:p>
          <a:p>
            <a:pPr marL="342900" indent="-342900">
              <a:buFontTx/>
              <a:buAutoNum type="arabicPeriod"/>
            </a:pPr>
            <a:r>
              <a:rPr lang="zh-CN" altLang="en-US" dirty="0"/>
              <a:t>测试部门以需求规格说明书为最终测试依据，系统与需求不一致，提为</a:t>
            </a:r>
            <a:r>
              <a:rPr lang="en-US" altLang="zh-CN" dirty="0"/>
              <a:t>BUG</a:t>
            </a:r>
          </a:p>
          <a:p>
            <a:pPr marL="342900" indent="-342900">
              <a:buFontTx/>
              <a:buAutoNum type="arabicPeriod"/>
            </a:pPr>
            <a:r>
              <a:rPr lang="zh-CN" altLang="en-US" dirty="0"/>
              <a:t>需求变更提测前，</a:t>
            </a:r>
            <a:r>
              <a:rPr lang="zh-CN" altLang="en-US" dirty="0">
                <a:solidFill>
                  <a:srgbClr val="FF0000"/>
                </a:solidFill>
              </a:rPr>
              <a:t>必须</a:t>
            </a:r>
            <a:r>
              <a:rPr lang="zh-CN" altLang="en-US" dirty="0"/>
              <a:t>检查，将已完成变更设置为研发完毕</a:t>
            </a:r>
            <a:endParaRPr lang="en-US" altLang="zh-CN" dirty="0"/>
          </a:p>
        </p:txBody>
      </p:sp>
      <p:sp>
        <p:nvSpPr>
          <p:cNvPr id="3" name="文本框 2">
            <a:extLst>
              <a:ext uri="{FF2B5EF4-FFF2-40B4-BE49-F238E27FC236}">
                <a16:creationId xmlns:a16="http://schemas.microsoft.com/office/drawing/2014/main" id="{EEF91F5F-B98E-493B-99A1-C55837110B29}"/>
              </a:ext>
            </a:extLst>
          </p:cNvPr>
          <p:cNvSpPr txBox="1"/>
          <p:nvPr/>
        </p:nvSpPr>
        <p:spPr>
          <a:xfrm>
            <a:off x="714374" y="6488668"/>
            <a:ext cx="11477626" cy="369332"/>
          </a:xfrm>
          <a:prstGeom prst="rect">
            <a:avLst/>
          </a:prstGeom>
          <a:solidFill>
            <a:srgbClr val="FFC000"/>
          </a:solidFill>
        </p:spPr>
        <p:txBody>
          <a:bodyPr wrap="square" rtlCol="0">
            <a:spAutoFit/>
          </a:bodyPr>
          <a:lstStyle/>
          <a:p>
            <a:pPr algn="ctr"/>
            <a:r>
              <a:rPr lang="zh-CN" altLang="en-US" dirty="0"/>
              <a:t>以上</a:t>
            </a:r>
            <a:r>
              <a:rPr lang="zh-CN" altLang="en-US" dirty="0">
                <a:solidFill>
                  <a:srgbClr val="FF0000"/>
                </a:solidFill>
              </a:rPr>
              <a:t>必须</a:t>
            </a:r>
            <a:r>
              <a:rPr lang="zh-CN" altLang="en-US" dirty="0"/>
              <a:t>建议强制执行，其余建议依据情况自行参考</a:t>
            </a:r>
          </a:p>
        </p:txBody>
      </p:sp>
    </p:spTree>
    <p:extLst>
      <p:ext uri="{BB962C8B-B14F-4D97-AF65-F5344CB8AC3E}">
        <p14:creationId xmlns:p14="http://schemas.microsoft.com/office/powerpoint/2010/main" val="2783414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BE39775D-E00B-46E1-BC9A-DBEDEBE6930A}"/>
              </a:ext>
            </a:extLst>
          </p:cNvPr>
          <p:cNvSpPr>
            <a:spLocks noGrp="1"/>
          </p:cNvSpPr>
          <p:nvPr>
            <p:ph type="title"/>
          </p:nvPr>
        </p:nvSpPr>
        <p:spPr/>
        <p:txBody>
          <a:bodyPr/>
          <a:lstStyle/>
          <a:p>
            <a:r>
              <a:rPr lang="zh-CN" altLang="en-US" dirty="0"/>
              <a:t>过程管理说明</a:t>
            </a:r>
          </a:p>
        </p:txBody>
      </p:sp>
      <p:sp>
        <p:nvSpPr>
          <p:cNvPr id="8" name="文本占位符 7">
            <a:extLst>
              <a:ext uri="{FF2B5EF4-FFF2-40B4-BE49-F238E27FC236}">
                <a16:creationId xmlns:a16="http://schemas.microsoft.com/office/drawing/2014/main" id="{85CEFA02-1AE4-4307-9FB6-B7EFDF61757A}"/>
              </a:ext>
            </a:extLst>
          </p:cNvPr>
          <p:cNvSpPr>
            <a:spLocks noGrp="1"/>
          </p:cNvSpPr>
          <p:nvPr>
            <p:ph type="body" idx="1"/>
          </p:nvPr>
        </p:nvSpPr>
        <p:spPr/>
        <p:txBody>
          <a:bodyPr/>
          <a:lstStyle/>
          <a:p>
            <a:r>
              <a:rPr lang="zh-CN" altLang="en-US" dirty="0"/>
              <a:t>任务分派、进度跟踪</a:t>
            </a:r>
          </a:p>
        </p:txBody>
      </p:sp>
    </p:spTree>
    <p:extLst>
      <p:ext uri="{BB962C8B-B14F-4D97-AF65-F5344CB8AC3E}">
        <p14:creationId xmlns:p14="http://schemas.microsoft.com/office/powerpoint/2010/main" val="3231393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0A6F60F9-3E70-4C12-A92A-BB179620B510}"/>
              </a:ext>
            </a:extLst>
          </p:cNvPr>
          <p:cNvSpPr txBox="1"/>
          <p:nvPr/>
        </p:nvSpPr>
        <p:spPr>
          <a:xfrm>
            <a:off x="10938986" y="0"/>
            <a:ext cx="738664" cy="6858000"/>
          </a:xfrm>
          <a:prstGeom prst="rect">
            <a:avLst/>
          </a:prstGeom>
          <a:noFill/>
        </p:spPr>
        <p:txBody>
          <a:bodyPr vert="eaVert" wrap="square" rtlCol="0">
            <a:spAutoFit/>
          </a:bodyPr>
          <a:lstStyle/>
          <a:p>
            <a:pPr algn="ctr"/>
            <a:r>
              <a:rPr lang="zh-CN" altLang="en-US" sz="3600" dirty="0"/>
              <a:t>任务分派</a:t>
            </a:r>
          </a:p>
        </p:txBody>
      </p:sp>
      <p:sp>
        <p:nvSpPr>
          <p:cNvPr id="2" name="文本框 1">
            <a:extLst>
              <a:ext uri="{FF2B5EF4-FFF2-40B4-BE49-F238E27FC236}">
                <a16:creationId xmlns:a16="http://schemas.microsoft.com/office/drawing/2014/main" id="{D3DB6B65-29CF-4768-ADC6-252FEAD6106F}"/>
              </a:ext>
            </a:extLst>
          </p:cNvPr>
          <p:cNvSpPr txBox="1"/>
          <p:nvPr/>
        </p:nvSpPr>
        <p:spPr>
          <a:xfrm>
            <a:off x="714374" y="1443841"/>
            <a:ext cx="9258300" cy="3970318"/>
          </a:xfrm>
          <a:prstGeom prst="rect">
            <a:avLst/>
          </a:prstGeom>
          <a:noFill/>
        </p:spPr>
        <p:txBody>
          <a:bodyPr wrap="square" rtlCol="0">
            <a:spAutoFit/>
          </a:bodyPr>
          <a:lstStyle/>
          <a:p>
            <a:pPr marL="342900" indent="-342900">
              <a:buAutoNum type="arabicPeriod"/>
            </a:pPr>
            <a:r>
              <a:rPr lang="zh-CN" altLang="en-US" dirty="0"/>
              <a:t>项目负责人需要对开发同事进行任务安排并在禅道上对应项目下建任务</a:t>
            </a:r>
            <a:endParaRPr lang="en-US" altLang="zh-CN" dirty="0"/>
          </a:p>
          <a:p>
            <a:pPr marL="342900" indent="-342900">
              <a:buAutoNum type="arabicPeriod"/>
            </a:pPr>
            <a:r>
              <a:rPr lang="zh-CN" altLang="en-US" dirty="0"/>
              <a:t>任务即是契约，契约是不可轻易更改的。任务分派者和任务接受者都需要明确这个概念</a:t>
            </a:r>
            <a:endParaRPr lang="en-US" altLang="zh-CN" dirty="0"/>
          </a:p>
          <a:p>
            <a:pPr marL="342900" indent="-342900">
              <a:buAutoNum type="arabicPeriod"/>
            </a:pPr>
            <a:r>
              <a:rPr lang="zh-CN" altLang="en-US" dirty="0"/>
              <a:t>建立任务三要素：可量化（有可检查交付物）、有价值、有明确截止时间</a:t>
            </a:r>
            <a:endParaRPr lang="en-US" altLang="zh-CN" dirty="0"/>
          </a:p>
          <a:p>
            <a:pPr marL="342900" indent="-342900">
              <a:buFontTx/>
              <a:buAutoNum type="arabicPeriod"/>
            </a:pPr>
            <a:r>
              <a:rPr lang="zh-CN" altLang="en-US" dirty="0"/>
              <a:t>任务</a:t>
            </a:r>
            <a:r>
              <a:rPr lang="zh-CN" altLang="en-US" dirty="0">
                <a:solidFill>
                  <a:srgbClr val="FF0000"/>
                </a:solidFill>
              </a:rPr>
              <a:t>必须</a:t>
            </a:r>
            <a:r>
              <a:rPr lang="zh-CN" altLang="en-US" dirty="0"/>
              <a:t>可量化，在任务描述中写清楚所有要做的事情，</a:t>
            </a:r>
            <a:r>
              <a:rPr lang="en-US" altLang="zh-CN" dirty="0"/>
              <a:t>bug</a:t>
            </a:r>
            <a:r>
              <a:rPr lang="zh-CN" altLang="en-US" dirty="0"/>
              <a:t>修改任务必须指明</a:t>
            </a:r>
            <a:r>
              <a:rPr lang="en-US" altLang="zh-CN" dirty="0"/>
              <a:t>bug</a:t>
            </a:r>
            <a:r>
              <a:rPr lang="zh-CN" altLang="en-US" dirty="0"/>
              <a:t>编号</a:t>
            </a:r>
            <a:endParaRPr lang="en-US" altLang="zh-CN" dirty="0"/>
          </a:p>
          <a:p>
            <a:pPr marL="342900" indent="-342900">
              <a:buFontTx/>
              <a:buAutoNum type="arabicPeriod"/>
            </a:pPr>
            <a:r>
              <a:rPr lang="zh-CN" altLang="en-US" dirty="0"/>
              <a:t>任务的预计开始时间、预计结束时间、预计、任务描述</a:t>
            </a:r>
            <a:r>
              <a:rPr lang="zh-CN" altLang="en-US" dirty="0">
                <a:solidFill>
                  <a:srgbClr val="FF0000"/>
                </a:solidFill>
              </a:rPr>
              <a:t>必须</a:t>
            </a:r>
            <a:r>
              <a:rPr lang="zh-CN" altLang="en-US" dirty="0"/>
              <a:t>填写</a:t>
            </a:r>
            <a:endParaRPr lang="en-US" altLang="zh-CN" dirty="0"/>
          </a:p>
          <a:p>
            <a:pPr marL="342900" indent="-342900">
              <a:buAutoNum type="arabicPeriod"/>
            </a:pPr>
            <a:r>
              <a:rPr lang="zh-CN" altLang="en-US" dirty="0"/>
              <a:t>建议在每天早晨或前一天晚上进行任务安排，</a:t>
            </a:r>
            <a:r>
              <a:rPr lang="zh-CN" altLang="en-US" dirty="0">
                <a:solidFill>
                  <a:srgbClr val="FF0000"/>
                </a:solidFill>
              </a:rPr>
              <a:t>必须</a:t>
            </a:r>
            <a:r>
              <a:rPr lang="zh-CN" altLang="en-US" dirty="0"/>
              <a:t>禁止后补任务</a:t>
            </a:r>
            <a:endParaRPr lang="en-US" altLang="zh-CN" dirty="0"/>
          </a:p>
          <a:p>
            <a:pPr marL="342900" indent="-342900">
              <a:buAutoNum type="arabicPeriod"/>
            </a:pPr>
            <a:r>
              <a:rPr lang="zh-CN" altLang="en-US" dirty="0"/>
              <a:t>未完成任务</a:t>
            </a:r>
            <a:r>
              <a:rPr lang="zh-CN" altLang="en-US" dirty="0">
                <a:solidFill>
                  <a:srgbClr val="FF0000"/>
                </a:solidFill>
              </a:rPr>
              <a:t>必须</a:t>
            </a:r>
            <a:r>
              <a:rPr lang="zh-CN" altLang="en-US" dirty="0"/>
              <a:t>禁止再继续建同样内容的任务或调整原任务预计工时。超出完成时间所耗费工时，任务接受者自己承担。一旦发现此种情况，严肃处理项目负责人</a:t>
            </a:r>
            <a:endParaRPr lang="en-US" altLang="zh-CN" dirty="0"/>
          </a:p>
          <a:p>
            <a:pPr marL="342900" indent="-342900">
              <a:buAutoNum type="arabicPeriod"/>
            </a:pPr>
            <a:r>
              <a:rPr lang="zh-CN" altLang="en-US" dirty="0"/>
              <a:t>每人每天的任务时间，除特殊情况（工作时长超过凌晨）外，一般不超过</a:t>
            </a:r>
            <a:r>
              <a:rPr lang="en-US" altLang="zh-CN" dirty="0"/>
              <a:t>12</a:t>
            </a:r>
            <a:r>
              <a:rPr lang="zh-CN" altLang="en-US" dirty="0"/>
              <a:t>个小时</a:t>
            </a:r>
            <a:endParaRPr lang="en-US" altLang="zh-CN" dirty="0"/>
          </a:p>
          <a:p>
            <a:pPr marL="342900" indent="-342900">
              <a:buAutoNum type="arabicPeriod"/>
            </a:pPr>
            <a:r>
              <a:rPr lang="zh-CN" altLang="en-US" dirty="0"/>
              <a:t>项目负责人需督促大家养成开始任务前点击开始，任务结束后及时点击结束的好习惯</a:t>
            </a:r>
            <a:endParaRPr lang="en-US" altLang="zh-CN" dirty="0"/>
          </a:p>
          <a:p>
            <a:pPr marL="342900" indent="-342900">
              <a:buAutoNum type="arabicPeriod"/>
            </a:pPr>
            <a:r>
              <a:rPr lang="zh-CN" altLang="en-US" dirty="0"/>
              <a:t>需求变更的开发</a:t>
            </a:r>
            <a:r>
              <a:rPr lang="zh-CN" altLang="en-US" dirty="0">
                <a:solidFill>
                  <a:srgbClr val="FF0000"/>
                </a:solidFill>
              </a:rPr>
              <a:t>必须</a:t>
            </a:r>
            <a:r>
              <a:rPr lang="zh-CN" altLang="en-US" dirty="0"/>
              <a:t>在任务中选择变更的需求</a:t>
            </a:r>
            <a:endParaRPr lang="en-US" altLang="zh-CN" dirty="0"/>
          </a:p>
          <a:p>
            <a:pPr marL="342900" indent="-342900">
              <a:buAutoNum type="arabicPeriod"/>
            </a:pPr>
            <a:r>
              <a:rPr lang="zh-CN" altLang="en-US" dirty="0"/>
              <a:t>项目负责人自己的任务也要建立在禅道中，以便上级任务验收</a:t>
            </a:r>
            <a:endParaRPr lang="en-US" altLang="zh-CN" dirty="0"/>
          </a:p>
          <a:p>
            <a:pPr marL="342900" indent="-342900">
              <a:buAutoNum type="arabicPeriod"/>
            </a:pPr>
            <a:r>
              <a:rPr lang="zh-CN" altLang="en-US" dirty="0"/>
              <a:t>每个项目的开发和改</a:t>
            </a:r>
            <a:r>
              <a:rPr lang="en-US" altLang="zh-CN" dirty="0"/>
              <a:t>bug</a:t>
            </a:r>
            <a:r>
              <a:rPr lang="zh-CN" altLang="en-US" dirty="0"/>
              <a:t>的总工时一般不超过报价中开发部分总工时</a:t>
            </a:r>
            <a:endParaRPr lang="en-US" altLang="zh-CN" dirty="0"/>
          </a:p>
          <a:p>
            <a:pPr marL="342900" indent="-342900">
              <a:buAutoNum type="arabicPeriod"/>
            </a:pPr>
            <a:endParaRPr lang="zh-CN" altLang="en-US" dirty="0"/>
          </a:p>
        </p:txBody>
      </p:sp>
      <p:sp>
        <p:nvSpPr>
          <p:cNvPr id="3" name="文本框 2">
            <a:extLst>
              <a:ext uri="{FF2B5EF4-FFF2-40B4-BE49-F238E27FC236}">
                <a16:creationId xmlns:a16="http://schemas.microsoft.com/office/drawing/2014/main" id="{EEF91F5F-B98E-493B-99A1-C55837110B29}"/>
              </a:ext>
            </a:extLst>
          </p:cNvPr>
          <p:cNvSpPr txBox="1"/>
          <p:nvPr/>
        </p:nvSpPr>
        <p:spPr>
          <a:xfrm>
            <a:off x="714374" y="6488668"/>
            <a:ext cx="11477626" cy="369332"/>
          </a:xfrm>
          <a:prstGeom prst="rect">
            <a:avLst/>
          </a:prstGeom>
          <a:solidFill>
            <a:srgbClr val="FFC000"/>
          </a:solidFill>
        </p:spPr>
        <p:txBody>
          <a:bodyPr wrap="square" rtlCol="0">
            <a:spAutoFit/>
          </a:bodyPr>
          <a:lstStyle/>
          <a:p>
            <a:pPr algn="ctr"/>
            <a:r>
              <a:rPr lang="zh-CN" altLang="en-US" dirty="0"/>
              <a:t>以上</a:t>
            </a:r>
            <a:r>
              <a:rPr lang="zh-CN" altLang="en-US" dirty="0">
                <a:solidFill>
                  <a:srgbClr val="FF0000"/>
                </a:solidFill>
              </a:rPr>
              <a:t>必须</a:t>
            </a:r>
            <a:r>
              <a:rPr lang="zh-CN" altLang="en-US" dirty="0"/>
              <a:t>建议强制执行，其余建议依据情况自行参考</a:t>
            </a:r>
          </a:p>
        </p:txBody>
      </p:sp>
    </p:spTree>
    <p:extLst>
      <p:ext uri="{BB962C8B-B14F-4D97-AF65-F5344CB8AC3E}">
        <p14:creationId xmlns:p14="http://schemas.microsoft.com/office/powerpoint/2010/main" val="3096311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0A6F60F9-3E70-4C12-A92A-BB179620B510}"/>
              </a:ext>
            </a:extLst>
          </p:cNvPr>
          <p:cNvSpPr txBox="1"/>
          <p:nvPr/>
        </p:nvSpPr>
        <p:spPr>
          <a:xfrm>
            <a:off x="10938986" y="0"/>
            <a:ext cx="738664" cy="6858000"/>
          </a:xfrm>
          <a:prstGeom prst="rect">
            <a:avLst/>
          </a:prstGeom>
          <a:noFill/>
        </p:spPr>
        <p:txBody>
          <a:bodyPr vert="eaVert" wrap="square" rtlCol="0">
            <a:spAutoFit/>
          </a:bodyPr>
          <a:lstStyle/>
          <a:p>
            <a:pPr algn="ctr"/>
            <a:r>
              <a:rPr lang="zh-CN" altLang="en-US" sz="3600" dirty="0"/>
              <a:t>文档概要说明</a:t>
            </a:r>
          </a:p>
        </p:txBody>
      </p:sp>
      <p:sp>
        <p:nvSpPr>
          <p:cNvPr id="4" name="文本框 3">
            <a:extLst>
              <a:ext uri="{FF2B5EF4-FFF2-40B4-BE49-F238E27FC236}">
                <a16:creationId xmlns:a16="http://schemas.microsoft.com/office/drawing/2014/main" id="{5F62C0C7-6D65-408C-8204-48C0262BEEB8}"/>
              </a:ext>
            </a:extLst>
          </p:cNvPr>
          <p:cNvSpPr txBox="1"/>
          <p:nvPr/>
        </p:nvSpPr>
        <p:spPr>
          <a:xfrm>
            <a:off x="695325" y="458956"/>
            <a:ext cx="10096500" cy="5940088"/>
          </a:xfrm>
          <a:prstGeom prst="rect">
            <a:avLst/>
          </a:prstGeom>
          <a:noFill/>
        </p:spPr>
        <p:txBody>
          <a:bodyPr wrap="square" rtlCol="0">
            <a:spAutoFit/>
          </a:bodyPr>
          <a:lstStyle/>
          <a:p>
            <a:pPr>
              <a:spcBef>
                <a:spcPts val="1200"/>
              </a:spcBef>
            </a:pPr>
            <a:r>
              <a:rPr lang="en-US" altLang="zh-CN" dirty="0"/>
              <a:t>        </a:t>
            </a:r>
            <a:r>
              <a:rPr lang="zh-CN" altLang="en-US" dirty="0"/>
              <a:t>本文档目的是为了规范项目管理流程，旨在项目管理流程化，规范化。最终达到可扩展易推广的目的。</a:t>
            </a:r>
            <a:endParaRPr lang="en-US" altLang="zh-CN" dirty="0"/>
          </a:p>
          <a:p>
            <a:pPr>
              <a:spcBef>
                <a:spcPts val="1200"/>
              </a:spcBef>
            </a:pPr>
            <a:r>
              <a:rPr lang="en-US" altLang="zh-CN" dirty="0"/>
              <a:t>	</a:t>
            </a:r>
            <a:r>
              <a:rPr lang="zh-CN" altLang="en-US" dirty="0"/>
              <a:t>同时，本文档也为解决项目中权责定义的问题，通过该文档明确项目中每个角色在每个阶段需要处理的工作。为大家在工作中提供指导，明确自己的职能范围和工作重点。</a:t>
            </a:r>
            <a:endParaRPr lang="en-US" altLang="zh-CN" dirty="0"/>
          </a:p>
          <a:p>
            <a:pPr>
              <a:spcBef>
                <a:spcPts val="1200"/>
              </a:spcBef>
            </a:pPr>
            <a:r>
              <a:rPr lang="en-US" altLang="zh-CN" dirty="0"/>
              <a:t>	</a:t>
            </a:r>
            <a:r>
              <a:rPr lang="zh-CN" altLang="en-US" dirty="0"/>
              <a:t>本文档是一个参考规范，目的是为了提高项目质量。项目流程泳道图中的每个步骤，项目经理可根据项目情况进行取舍，不做强制要求。</a:t>
            </a:r>
            <a:endParaRPr lang="en-US" altLang="zh-CN" dirty="0"/>
          </a:p>
          <a:p>
            <a:pPr>
              <a:spcBef>
                <a:spcPts val="1200"/>
              </a:spcBef>
            </a:pPr>
            <a:r>
              <a:rPr lang="en-US" altLang="zh-CN" dirty="0"/>
              <a:t>        </a:t>
            </a:r>
            <a:r>
              <a:rPr lang="zh-CN" altLang="en-US" dirty="0"/>
              <a:t>文档将按照以下顺序进行阐述：</a:t>
            </a:r>
            <a:endParaRPr lang="en-US" altLang="zh-CN" dirty="0"/>
          </a:p>
          <a:p>
            <a:pPr>
              <a:spcBef>
                <a:spcPts val="1200"/>
              </a:spcBef>
            </a:pPr>
            <a:r>
              <a:rPr lang="en-US" altLang="zh-CN" dirty="0"/>
              <a:t>	1. </a:t>
            </a:r>
            <a:r>
              <a:rPr lang="zh-CN" altLang="en-US" dirty="0"/>
              <a:t>报价流程</a:t>
            </a:r>
            <a:endParaRPr lang="en-US" altLang="zh-CN" dirty="0"/>
          </a:p>
          <a:p>
            <a:pPr>
              <a:spcBef>
                <a:spcPts val="1200"/>
              </a:spcBef>
            </a:pPr>
            <a:r>
              <a:rPr lang="en-US" altLang="zh-CN" dirty="0"/>
              <a:t>	2. </a:t>
            </a:r>
            <a:r>
              <a:rPr lang="zh-CN" altLang="en-US" dirty="0"/>
              <a:t>项目流程泳道图</a:t>
            </a:r>
            <a:endParaRPr lang="en-US" altLang="zh-CN" dirty="0"/>
          </a:p>
          <a:p>
            <a:pPr>
              <a:spcBef>
                <a:spcPts val="1200"/>
              </a:spcBef>
            </a:pPr>
            <a:r>
              <a:rPr lang="en-US" altLang="zh-CN" dirty="0"/>
              <a:t>        3. </a:t>
            </a:r>
            <a:r>
              <a:rPr lang="zh-CN" altLang="en-US" dirty="0"/>
              <a:t>项目风险管理</a:t>
            </a:r>
            <a:endParaRPr lang="en-US" altLang="zh-CN" dirty="0"/>
          </a:p>
          <a:p>
            <a:pPr>
              <a:spcBef>
                <a:spcPts val="1200"/>
              </a:spcBef>
            </a:pPr>
            <a:r>
              <a:rPr lang="en-US" altLang="zh-CN" dirty="0"/>
              <a:t>    	4. </a:t>
            </a:r>
            <a:r>
              <a:rPr lang="zh-CN" altLang="en-US" dirty="0"/>
              <a:t>项目变更管理</a:t>
            </a:r>
            <a:endParaRPr lang="en-US" altLang="zh-CN" dirty="0"/>
          </a:p>
          <a:p>
            <a:pPr>
              <a:spcBef>
                <a:spcPts val="1200"/>
              </a:spcBef>
            </a:pPr>
            <a:r>
              <a:rPr lang="en-US" altLang="zh-CN" dirty="0"/>
              <a:t>	5. </a:t>
            </a:r>
            <a:r>
              <a:rPr lang="zh-CN" altLang="en-US" dirty="0"/>
              <a:t>过程管理</a:t>
            </a:r>
            <a:r>
              <a:rPr lang="en-US" altLang="zh-CN" dirty="0"/>
              <a:t>——</a:t>
            </a:r>
            <a:r>
              <a:rPr lang="zh-CN" altLang="en-US" dirty="0"/>
              <a:t>禅道</a:t>
            </a:r>
            <a:endParaRPr lang="en-US" altLang="zh-CN" dirty="0"/>
          </a:p>
          <a:p>
            <a:pPr>
              <a:spcBef>
                <a:spcPts val="1200"/>
              </a:spcBef>
            </a:pPr>
            <a:r>
              <a:rPr lang="en-US" altLang="zh-CN" dirty="0"/>
              <a:t>	6. </a:t>
            </a:r>
            <a:r>
              <a:rPr lang="zh-CN" altLang="en-US" dirty="0"/>
              <a:t>过程管理</a:t>
            </a:r>
            <a:r>
              <a:rPr lang="en-US" altLang="zh-CN" dirty="0"/>
              <a:t>——</a:t>
            </a:r>
            <a:r>
              <a:rPr lang="zh-CN" altLang="en-US" dirty="0"/>
              <a:t>晨会</a:t>
            </a:r>
            <a:endParaRPr lang="en-US" altLang="zh-CN" dirty="0"/>
          </a:p>
          <a:p>
            <a:pPr>
              <a:spcBef>
                <a:spcPts val="1200"/>
              </a:spcBef>
            </a:pPr>
            <a:r>
              <a:rPr lang="en-US" altLang="zh-CN" dirty="0"/>
              <a:t>	7.</a:t>
            </a:r>
            <a:r>
              <a:rPr lang="zh-CN" altLang="en-US" dirty="0"/>
              <a:t> 过程管理</a:t>
            </a:r>
            <a:r>
              <a:rPr lang="en-US" altLang="zh-CN" dirty="0"/>
              <a:t>——</a:t>
            </a:r>
            <a:r>
              <a:rPr lang="zh-CN" altLang="en-US" dirty="0"/>
              <a:t>周报</a:t>
            </a:r>
            <a:endParaRPr lang="en-US" altLang="zh-CN" dirty="0"/>
          </a:p>
          <a:p>
            <a:pPr>
              <a:spcBef>
                <a:spcPts val="1200"/>
              </a:spcBef>
            </a:pPr>
            <a:r>
              <a:rPr lang="en-US" altLang="zh-CN" dirty="0"/>
              <a:t>	8. </a:t>
            </a:r>
            <a:r>
              <a:rPr lang="zh-CN" altLang="en-US" dirty="0"/>
              <a:t>工具使用介绍</a:t>
            </a:r>
            <a:endParaRPr lang="en-US" altLang="zh-CN" dirty="0"/>
          </a:p>
        </p:txBody>
      </p:sp>
    </p:spTree>
    <p:extLst>
      <p:ext uri="{BB962C8B-B14F-4D97-AF65-F5344CB8AC3E}">
        <p14:creationId xmlns:p14="http://schemas.microsoft.com/office/powerpoint/2010/main" val="4131367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0A6F60F9-3E70-4C12-A92A-BB179620B510}"/>
              </a:ext>
            </a:extLst>
          </p:cNvPr>
          <p:cNvSpPr txBox="1"/>
          <p:nvPr/>
        </p:nvSpPr>
        <p:spPr>
          <a:xfrm>
            <a:off x="10938986" y="0"/>
            <a:ext cx="738664" cy="6858000"/>
          </a:xfrm>
          <a:prstGeom prst="rect">
            <a:avLst/>
          </a:prstGeom>
          <a:noFill/>
        </p:spPr>
        <p:txBody>
          <a:bodyPr vert="eaVert" wrap="square" rtlCol="0">
            <a:spAutoFit/>
          </a:bodyPr>
          <a:lstStyle/>
          <a:p>
            <a:pPr algn="ctr"/>
            <a:r>
              <a:rPr lang="zh-CN" altLang="en-US" sz="3600" dirty="0"/>
              <a:t>进度跟踪</a:t>
            </a:r>
          </a:p>
        </p:txBody>
      </p:sp>
      <p:sp>
        <p:nvSpPr>
          <p:cNvPr id="2" name="文本框 1">
            <a:extLst>
              <a:ext uri="{FF2B5EF4-FFF2-40B4-BE49-F238E27FC236}">
                <a16:creationId xmlns:a16="http://schemas.microsoft.com/office/drawing/2014/main" id="{D3DB6B65-29CF-4768-ADC6-252FEAD6106F}"/>
              </a:ext>
            </a:extLst>
          </p:cNvPr>
          <p:cNvSpPr txBox="1"/>
          <p:nvPr/>
        </p:nvSpPr>
        <p:spPr>
          <a:xfrm>
            <a:off x="714374" y="2274838"/>
            <a:ext cx="9258300" cy="2308324"/>
          </a:xfrm>
          <a:prstGeom prst="rect">
            <a:avLst/>
          </a:prstGeom>
          <a:noFill/>
        </p:spPr>
        <p:txBody>
          <a:bodyPr wrap="square" rtlCol="0">
            <a:spAutoFit/>
          </a:bodyPr>
          <a:lstStyle/>
          <a:p>
            <a:pPr marL="342900" indent="-342900">
              <a:buAutoNum type="arabicPeriod"/>
            </a:pPr>
            <a:r>
              <a:rPr lang="zh-CN" altLang="en-US" dirty="0"/>
              <a:t>每天或每两天</a:t>
            </a:r>
            <a:r>
              <a:rPr lang="zh-CN" altLang="en-US" dirty="0">
                <a:solidFill>
                  <a:srgbClr val="FF0000"/>
                </a:solidFill>
              </a:rPr>
              <a:t>必须</a:t>
            </a:r>
            <a:r>
              <a:rPr lang="zh-CN" altLang="en-US" dirty="0"/>
              <a:t>检查一下开发同事的任务进度，进行重难点指导</a:t>
            </a:r>
            <a:endParaRPr lang="en-US" altLang="zh-CN" dirty="0"/>
          </a:p>
          <a:p>
            <a:pPr marL="342900" indent="-342900">
              <a:buAutoNum type="arabicPeriod"/>
            </a:pPr>
            <a:r>
              <a:rPr lang="zh-CN" altLang="en-US" dirty="0"/>
              <a:t>已完成任务需要进行验收，若未完成则进行激活，激活时填写激活原因</a:t>
            </a:r>
            <a:endParaRPr lang="en-US" altLang="zh-CN" dirty="0"/>
          </a:p>
          <a:p>
            <a:pPr marL="342900" indent="-342900">
              <a:buAutoNum type="arabicPeriod"/>
            </a:pPr>
            <a:r>
              <a:rPr lang="zh-CN" altLang="en-US" dirty="0"/>
              <a:t>每项任务的完成情况</a:t>
            </a:r>
            <a:r>
              <a:rPr lang="zh-CN" altLang="en-US" dirty="0">
                <a:solidFill>
                  <a:srgbClr val="FF0000"/>
                </a:solidFill>
              </a:rPr>
              <a:t>必须</a:t>
            </a:r>
            <a:r>
              <a:rPr lang="zh-CN" altLang="en-US" dirty="0"/>
              <a:t>要进行验收。开发任务要进行代码审核、</a:t>
            </a:r>
            <a:r>
              <a:rPr lang="en-US" altLang="zh-CN" dirty="0"/>
              <a:t>bug</a:t>
            </a:r>
            <a:r>
              <a:rPr lang="zh-CN" altLang="en-US" dirty="0"/>
              <a:t>修改任务要进行</a:t>
            </a:r>
            <a:r>
              <a:rPr lang="en-US" altLang="zh-CN" dirty="0"/>
              <a:t>bug</a:t>
            </a:r>
            <a:r>
              <a:rPr lang="zh-CN" altLang="en-US" dirty="0"/>
              <a:t>状态跟踪、文档任务要进行文档审核</a:t>
            </a:r>
            <a:endParaRPr lang="en-US" altLang="zh-CN" dirty="0"/>
          </a:p>
          <a:p>
            <a:pPr marL="342900" indent="-342900">
              <a:buAutoNum type="arabicPeriod"/>
            </a:pPr>
            <a:r>
              <a:rPr lang="zh-CN" altLang="en-US" dirty="0"/>
              <a:t>项目负责人随时发现、识别并收集合理需求进入需求池，记录到禅道对应项目需求模块，方便后续进行优化</a:t>
            </a:r>
            <a:endParaRPr lang="en-US" altLang="zh-CN" dirty="0"/>
          </a:p>
          <a:p>
            <a:pPr marL="342900" indent="-342900">
              <a:buAutoNum type="arabicPeriod"/>
            </a:pPr>
            <a:r>
              <a:rPr lang="zh-CN" altLang="en-US" dirty="0"/>
              <a:t>在项目组中保持项目信息、进度共享、问题共享，让大家明白项目目标是什么，接下来应该做什么</a:t>
            </a:r>
          </a:p>
        </p:txBody>
      </p:sp>
      <p:sp>
        <p:nvSpPr>
          <p:cNvPr id="3" name="文本框 2">
            <a:extLst>
              <a:ext uri="{FF2B5EF4-FFF2-40B4-BE49-F238E27FC236}">
                <a16:creationId xmlns:a16="http://schemas.microsoft.com/office/drawing/2014/main" id="{EEF91F5F-B98E-493B-99A1-C55837110B29}"/>
              </a:ext>
            </a:extLst>
          </p:cNvPr>
          <p:cNvSpPr txBox="1"/>
          <p:nvPr/>
        </p:nvSpPr>
        <p:spPr>
          <a:xfrm>
            <a:off x="714374" y="6488668"/>
            <a:ext cx="11477626" cy="369332"/>
          </a:xfrm>
          <a:prstGeom prst="rect">
            <a:avLst/>
          </a:prstGeom>
          <a:solidFill>
            <a:srgbClr val="FFC000"/>
          </a:solidFill>
        </p:spPr>
        <p:txBody>
          <a:bodyPr wrap="square" rtlCol="0">
            <a:spAutoFit/>
          </a:bodyPr>
          <a:lstStyle/>
          <a:p>
            <a:pPr algn="ctr"/>
            <a:r>
              <a:rPr lang="zh-CN" altLang="en-US" dirty="0"/>
              <a:t>以上</a:t>
            </a:r>
            <a:r>
              <a:rPr lang="zh-CN" altLang="en-US" dirty="0">
                <a:solidFill>
                  <a:srgbClr val="FF0000"/>
                </a:solidFill>
              </a:rPr>
              <a:t>必须</a:t>
            </a:r>
            <a:r>
              <a:rPr lang="zh-CN" altLang="en-US" dirty="0"/>
              <a:t>建议强制执行，其余建议依据情况自行参考</a:t>
            </a:r>
          </a:p>
        </p:txBody>
      </p:sp>
    </p:spTree>
    <p:extLst>
      <p:ext uri="{BB962C8B-B14F-4D97-AF65-F5344CB8AC3E}">
        <p14:creationId xmlns:p14="http://schemas.microsoft.com/office/powerpoint/2010/main" val="1181599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BE39775D-E00B-46E1-BC9A-DBEDEBE6930A}"/>
              </a:ext>
            </a:extLst>
          </p:cNvPr>
          <p:cNvSpPr>
            <a:spLocks noGrp="1"/>
          </p:cNvSpPr>
          <p:nvPr>
            <p:ph type="title"/>
          </p:nvPr>
        </p:nvSpPr>
        <p:spPr/>
        <p:txBody>
          <a:bodyPr/>
          <a:lstStyle/>
          <a:p>
            <a:r>
              <a:rPr lang="zh-CN" altLang="en-US" dirty="0"/>
              <a:t>过程管理说明</a:t>
            </a:r>
          </a:p>
        </p:txBody>
      </p:sp>
      <p:sp>
        <p:nvSpPr>
          <p:cNvPr id="8" name="文本占位符 7">
            <a:extLst>
              <a:ext uri="{FF2B5EF4-FFF2-40B4-BE49-F238E27FC236}">
                <a16:creationId xmlns:a16="http://schemas.microsoft.com/office/drawing/2014/main" id="{85CEFA02-1AE4-4307-9FB6-B7EFDF61757A}"/>
              </a:ext>
            </a:extLst>
          </p:cNvPr>
          <p:cNvSpPr>
            <a:spLocks noGrp="1"/>
          </p:cNvSpPr>
          <p:nvPr>
            <p:ph type="body" idx="1"/>
          </p:nvPr>
        </p:nvSpPr>
        <p:spPr/>
        <p:txBody>
          <a:bodyPr/>
          <a:lstStyle/>
          <a:p>
            <a:r>
              <a:rPr lang="zh-CN" altLang="en-US" dirty="0"/>
              <a:t>阶段交付物说明</a:t>
            </a:r>
          </a:p>
        </p:txBody>
      </p:sp>
    </p:spTree>
    <p:extLst>
      <p:ext uri="{BB962C8B-B14F-4D97-AF65-F5344CB8AC3E}">
        <p14:creationId xmlns:p14="http://schemas.microsoft.com/office/powerpoint/2010/main" val="3305900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0A6F60F9-3E70-4C12-A92A-BB179620B510}"/>
              </a:ext>
            </a:extLst>
          </p:cNvPr>
          <p:cNvSpPr txBox="1"/>
          <p:nvPr/>
        </p:nvSpPr>
        <p:spPr>
          <a:xfrm>
            <a:off x="714372" y="361950"/>
            <a:ext cx="11477625" cy="646331"/>
          </a:xfrm>
          <a:prstGeom prst="rect">
            <a:avLst/>
          </a:prstGeom>
          <a:noFill/>
        </p:spPr>
        <p:txBody>
          <a:bodyPr vert="horz" wrap="square" rtlCol="0">
            <a:spAutoFit/>
          </a:bodyPr>
          <a:lstStyle/>
          <a:p>
            <a:pPr algn="ctr"/>
            <a:r>
              <a:rPr lang="zh-CN" altLang="en-US" sz="3600" dirty="0"/>
              <a:t>需求和设计阶段交付物</a:t>
            </a:r>
          </a:p>
        </p:txBody>
      </p:sp>
      <p:graphicFrame>
        <p:nvGraphicFramePr>
          <p:cNvPr id="4" name="表格 3">
            <a:extLst>
              <a:ext uri="{FF2B5EF4-FFF2-40B4-BE49-F238E27FC236}">
                <a16:creationId xmlns:a16="http://schemas.microsoft.com/office/drawing/2014/main" id="{3D5C658E-4762-418C-B530-F8BDA4CAFDF6}"/>
              </a:ext>
            </a:extLst>
          </p:cNvPr>
          <p:cNvGraphicFramePr>
            <a:graphicFrameLocks noGrp="1"/>
          </p:cNvGraphicFramePr>
          <p:nvPr>
            <p:extLst>
              <p:ext uri="{D42A27DB-BD31-4B8C-83A1-F6EECF244321}">
                <p14:modId xmlns:p14="http://schemas.microsoft.com/office/powerpoint/2010/main" val="3078326378"/>
              </p:ext>
            </p:extLst>
          </p:nvPr>
        </p:nvGraphicFramePr>
        <p:xfrm>
          <a:off x="714372" y="1253490"/>
          <a:ext cx="11477625" cy="5120640"/>
        </p:xfrm>
        <a:graphic>
          <a:graphicData uri="http://schemas.openxmlformats.org/drawingml/2006/table">
            <a:tbl>
              <a:tblPr firstRow="1" bandRow="1">
                <a:tableStyleId>{7DF18680-E054-41AD-8BC1-D1AEF772440D}</a:tableStyleId>
              </a:tblPr>
              <a:tblGrid>
                <a:gridCol w="2447928">
                  <a:extLst>
                    <a:ext uri="{9D8B030D-6E8A-4147-A177-3AD203B41FA5}">
                      <a16:colId xmlns:a16="http://schemas.microsoft.com/office/drawing/2014/main" val="3367951914"/>
                    </a:ext>
                  </a:extLst>
                </a:gridCol>
                <a:gridCol w="3790950">
                  <a:extLst>
                    <a:ext uri="{9D8B030D-6E8A-4147-A177-3AD203B41FA5}">
                      <a16:colId xmlns:a16="http://schemas.microsoft.com/office/drawing/2014/main" val="943200269"/>
                    </a:ext>
                  </a:extLst>
                </a:gridCol>
                <a:gridCol w="3038475">
                  <a:extLst>
                    <a:ext uri="{9D8B030D-6E8A-4147-A177-3AD203B41FA5}">
                      <a16:colId xmlns:a16="http://schemas.microsoft.com/office/drawing/2014/main" val="1496013566"/>
                    </a:ext>
                  </a:extLst>
                </a:gridCol>
                <a:gridCol w="2200272">
                  <a:extLst>
                    <a:ext uri="{9D8B030D-6E8A-4147-A177-3AD203B41FA5}">
                      <a16:colId xmlns:a16="http://schemas.microsoft.com/office/drawing/2014/main" val="3105206043"/>
                    </a:ext>
                  </a:extLst>
                </a:gridCol>
              </a:tblGrid>
              <a:tr h="250824">
                <a:tc>
                  <a:txBody>
                    <a:bodyPr/>
                    <a:lstStyle/>
                    <a:p>
                      <a:pPr algn="ctr"/>
                      <a:r>
                        <a:rPr lang="zh-CN" altLang="en-US" dirty="0"/>
                        <a:t>提交人</a:t>
                      </a:r>
                    </a:p>
                  </a:txBody>
                  <a:tcPr/>
                </a:tc>
                <a:tc>
                  <a:txBody>
                    <a:bodyPr/>
                    <a:lstStyle/>
                    <a:p>
                      <a:pPr algn="ctr"/>
                      <a:r>
                        <a:rPr lang="zh-CN" altLang="en-US" dirty="0"/>
                        <a:t>交付物</a:t>
                      </a:r>
                    </a:p>
                  </a:txBody>
                  <a:tcPr/>
                </a:tc>
                <a:tc>
                  <a:txBody>
                    <a:bodyPr/>
                    <a:lstStyle/>
                    <a:p>
                      <a:pPr algn="ctr"/>
                      <a:r>
                        <a:rPr lang="zh-CN" altLang="en-US" dirty="0"/>
                        <a:t>接收人</a:t>
                      </a:r>
                    </a:p>
                  </a:txBody>
                  <a:tcPr/>
                </a:tc>
                <a:tc>
                  <a:txBody>
                    <a:bodyPr/>
                    <a:lstStyle/>
                    <a:p>
                      <a:pPr algn="ctr"/>
                      <a:r>
                        <a:rPr lang="zh-CN" altLang="en-US" dirty="0"/>
                        <a:t>提交时间</a:t>
                      </a:r>
                    </a:p>
                  </a:txBody>
                  <a:tcPr/>
                </a:tc>
                <a:extLst>
                  <a:ext uri="{0D108BD9-81ED-4DB2-BD59-A6C34878D82A}">
                    <a16:rowId xmlns:a16="http://schemas.microsoft.com/office/drawing/2014/main" val="1689008068"/>
                  </a:ext>
                </a:extLst>
              </a:tr>
              <a:tr h="359833">
                <a:tc rowSpan="7">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项目负责人</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需求问题汇总列表</a:t>
                      </a:r>
                    </a:p>
                  </a:txBody>
                  <a:tcPr/>
                </a:tc>
                <a:tc>
                  <a:txBody>
                    <a:bodyPr/>
                    <a:lstStyle/>
                    <a:p>
                      <a:pPr algn="ctr"/>
                      <a:r>
                        <a:rPr lang="zh-CN" altLang="en-US" dirty="0"/>
                        <a:t>需求人员</a:t>
                      </a:r>
                    </a:p>
                  </a:txBody>
                  <a:tcPr/>
                </a:tc>
                <a:tc>
                  <a:txBody>
                    <a:bodyPr/>
                    <a:lstStyle/>
                    <a:p>
                      <a:pPr algn="ctr"/>
                      <a:r>
                        <a:rPr lang="zh-CN" altLang="en-US" dirty="0"/>
                        <a:t>持续提交</a:t>
                      </a:r>
                    </a:p>
                  </a:txBody>
                  <a:tcPr/>
                </a:tc>
                <a:extLst>
                  <a:ext uri="{0D108BD9-81ED-4DB2-BD59-A6C34878D82A}">
                    <a16:rowId xmlns:a16="http://schemas.microsoft.com/office/drawing/2014/main" val="3585226646"/>
                  </a:ext>
                </a:extLst>
              </a:tr>
              <a:tr h="359833">
                <a:tc vMerge="1">
                  <a:txBody>
                    <a:bodyPr/>
                    <a:lstStyle/>
                    <a:p>
                      <a:pPr algn="ctr"/>
                      <a:endParaRPr lang="zh-CN" altLang="en-US" dirty="0"/>
                    </a:p>
                  </a:txBody>
                  <a:tcPr/>
                </a:tc>
                <a:tc>
                  <a:txBody>
                    <a:bodyPr/>
                    <a:lstStyle/>
                    <a:p>
                      <a:pPr algn="ctr"/>
                      <a:r>
                        <a:rPr lang="zh-CN" altLang="en-US" dirty="0"/>
                        <a:t>开发计划</a:t>
                      </a:r>
                    </a:p>
                  </a:txBody>
                  <a:tcPr anchor="ctr"/>
                </a:tc>
                <a:tc row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项目经理或外部事业部总监</a:t>
                      </a:r>
                    </a:p>
                  </a:txBody>
                  <a:tcPr anchor="ctr"/>
                </a:tc>
                <a:tc>
                  <a:txBody>
                    <a:bodyPr/>
                    <a:lstStyle/>
                    <a:p>
                      <a:pPr algn="ctr"/>
                      <a:r>
                        <a:rPr lang="zh-CN" altLang="en-US" dirty="0"/>
                        <a:t>需求阶段完成</a:t>
                      </a:r>
                    </a:p>
                  </a:txBody>
                  <a:tcPr anchor="ctr"/>
                </a:tc>
                <a:extLst>
                  <a:ext uri="{0D108BD9-81ED-4DB2-BD59-A6C34878D82A}">
                    <a16:rowId xmlns:a16="http://schemas.microsoft.com/office/drawing/2014/main" val="590255731"/>
                  </a:ext>
                </a:extLst>
              </a:tr>
              <a:tr h="359833">
                <a:tc vMerge="1">
                  <a:txBody>
                    <a:bodyPr/>
                    <a:lstStyle/>
                    <a:p>
                      <a:pPr algn="ctr"/>
                      <a:endParaRPr lang="zh-CN" altLang="en-US" dirty="0"/>
                    </a:p>
                  </a:txBody>
                  <a:tcPr/>
                </a:tc>
                <a:tc>
                  <a:txBody>
                    <a:bodyPr/>
                    <a:lstStyle/>
                    <a:p>
                      <a:pPr algn="ctr"/>
                      <a:r>
                        <a:rPr lang="zh-CN" altLang="en-US" dirty="0"/>
                        <a:t>技术选型方案</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zh-CN" altLang="en-US" dirty="0"/>
                        <a:t>设计阶段完成</a:t>
                      </a:r>
                    </a:p>
                  </a:txBody>
                  <a:tcPr anchor="ctr"/>
                </a:tc>
                <a:extLst>
                  <a:ext uri="{0D108BD9-81ED-4DB2-BD59-A6C34878D82A}">
                    <a16:rowId xmlns:a16="http://schemas.microsoft.com/office/drawing/2014/main" val="3241791223"/>
                  </a:ext>
                </a:extLst>
              </a:tr>
              <a:tr h="359833">
                <a:tc vMerge="1">
                  <a:txBody>
                    <a:bodyPr/>
                    <a:lstStyle/>
                    <a:p>
                      <a:pPr algn="ctr"/>
                      <a:endParaRPr lang="zh-CN" altLang="en-US" dirty="0"/>
                    </a:p>
                  </a:txBody>
                  <a:tcPr/>
                </a:tc>
                <a:tc>
                  <a:txBody>
                    <a:bodyPr/>
                    <a:lstStyle/>
                    <a:p>
                      <a:pPr algn="ctr"/>
                      <a:r>
                        <a:rPr lang="zh-CN" altLang="en-US" dirty="0"/>
                        <a:t>技术预研成果</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zh-CN" altLang="en-US" dirty="0"/>
                        <a:t>设计阶段完成</a:t>
                      </a:r>
                    </a:p>
                  </a:txBody>
                  <a:tcPr anchor="ctr"/>
                </a:tc>
                <a:extLst>
                  <a:ext uri="{0D108BD9-81ED-4DB2-BD59-A6C34878D82A}">
                    <a16:rowId xmlns:a16="http://schemas.microsoft.com/office/drawing/2014/main" val="2577012819"/>
                  </a:ext>
                </a:extLst>
              </a:tr>
              <a:tr h="359833">
                <a:tc vMerge="1">
                  <a:txBody>
                    <a:bodyPr/>
                    <a:lstStyle/>
                    <a:p>
                      <a:pPr algn="ctr"/>
                      <a:endParaRPr lang="zh-CN" altLang="en-US" dirty="0"/>
                    </a:p>
                  </a:txBody>
                  <a:tcPr/>
                </a:tc>
                <a:tc>
                  <a:txBody>
                    <a:bodyPr/>
                    <a:lstStyle/>
                    <a:p>
                      <a:pPr algn="ctr"/>
                      <a:r>
                        <a:rPr lang="zh-CN" altLang="en-US" dirty="0"/>
                        <a:t>概要设计</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zh-CN" altLang="en-US" dirty="0"/>
                        <a:t>设计阶段完成</a:t>
                      </a:r>
                    </a:p>
                  </a:txBody>
                  <a:tcPr anchor="ctr"/>
                </a:tc>
                <a:extLst>
                  <a:ext uri="{0D108BD9-81ED-4DB2-BD59-A6C34878D82A}">
                    <a16:rowId xmlns:a16="http://schemas.microsoft.com/office/drawing/2014/main" val="338503853"/>
                  </a:ext>
                </a:extLst>
              </a:tr>
              <a:tr h="359833">
                <a:tc vMerge="1">
                  <a:txBody>
                    <a:bodyPr/>
                    <a:lstStyle/>
                    <a:p>
                      <a:pPr algn="ctr"/>
                      <a:endParaRPr lang="zh-CN" altLang="en-US" dirty="0"/>
                    </a:p>
                  </a:txBody>
                  <a:tcPr/>
                </a:tc>
                <a:tc>
                  <a:txBody>
                    <a:bodyPr/>
                    <a:lstStyle/>
                    <a:p>
                      <a:pPr algn="ctr"/>
                      <a:r>
                        <a:rPr lang="zh-CN" altLang="en-US" dirty="0"/>
                        <a:t>整体详细设计</a:t>
                      </a:r>
                    </a:p>
                  </a:txBody>
                  <a:tcPr anchor="ctr"/>
                </a:tc>
                <a:tc vMerge="1">
                  <a:txBody>
                    <a:bodyPr/>
                    <a:lstStyle/>
                    <a:p>
                      <a:pPr algn="ctr"/>
                      <a:endParaRPr lang="zh-CN" altLang="en-US" dirty="0"/>
                    </a:p>
                  </a:txBody>
                  <a:tcPr/>
                </a:tc>
                <a:tc>
                  <a:txBody>
                    <a:bodyPr/>
                    <a:lstStyle/>
                    <a:p>
                      <a:pPr algn="ctr"/>
                      <a:r>
                        <a:rPr lang="zh-CN" altLang="en-US" dirty="0"/>
                        <a:t>设计阶段完成</a:t>
                      </a:r>
                    </a:p>
                  </a:txBody>
                  <a:tcPr anchor="ctr"/>
                </a:tc>
                <a:extLst>
                  <a:ext uri="{0D108BD9-81ED-4DB2-BD59-A6C34878D82A}">
                    <a16:rowId xmlns:a16="http://schemas.microsoft.com/office/drawing/2014/main" val="70466583"/>
                  </a:ext>
                </a:extLst>
              </a:tr>
              <a:tr h="359833">
                <a:tc vMerge="1">
                  <a:txBody>
                    <a:bodyPr/>
                    <a:lstStyle/>
                    <a:p>
                      <a:pPr algn="ctr"/>
                      <a:endParaRPr lang="zh-CN" altLang="en-US" dirty="0"/>
                    </a:p>
                  </a:txBody>
                  <a:tcPr/>
                </a:tc>
                <a:tc>
                  <a:txBody>
                    <a:bodyPr/>
                    <a:lstStyle/>
                    <a:p>
                      <a:pPr algn="ctr"/>
                      <a:r>
                        <a:rPr lang="zh-CN" altLang="en-US" dirty="0"/>
                        <a:t>整体数据库设计</a:t>
                      </a:r>
                    </a:p>
                  </a:txBody>
                  <a:tcPr anchor="ctr"/>
                </a:tc>
                <a:tc vMerge="1">
                  <a:txBody>
                    <a:bodyPr/>
                    <a:lstStyle/>
                    <a:p>
                      <a:pPr algn="ctr"/>
                      <a:endParaRPr lang="zh-CN" altLang="en-US" dirty="0"/>
                    </a:p>
                  </a:txBody>
                  <a:tcPr/>
                </a:tc>
                <a:tc>
                  <a:txBody>
                    <a:bodyPr/>
                    <a:lstStyle/>
                    <a:p>
                      <a:pPr algn="ctr"/>
                      <a:r>
                        <a:rPr lang="zh-CN" altLang="en-US" dirty="0"/>
                        <a:t>设计阶段完成</a:t>
                      </a:r>
                    </a:p>
                  </a:txBody>
                  <a:tcPr anchor="ctr"/>
                </a:tc>
                <a:extLst>
                  <a:ext uri="{0D108BD9-81ED-4DB2-BD59-A6C34878D82A}">
                    <a16:rowId xmlns:a16="http://schemas.microsoft.com/office/drawing/2014/main" val="2139459526"/>
                  </a:ext>
                </a:extLst>
              </a:tr>
              <a:tr h="359833">
                <a:tc rowSpan="3">
                  <a:txBody>
                    <a:bodyPr/>
                    <a:lstStyle/>
                    <a:p>
                      <a:pPr algn="ctr"/>
                      <a:r>
                        <a:rPr lang="zh-CN" altLang="en-US" dirty="0"/>
                        <a:t>开发人员</a:t>
                      </a:r>
                    </a:p>
                  </a:txBody>
                  <a:tcPr anchor="ctr"/>
                </a:tc>
                <a:tc>
                  <a:txBody>
                    <a:bodyPr/>
                    <a:lstStyle/>
                    <a:p>
                      <a:pPr algn="ctr"/>
                      <a:r>
                        <a:rPr lang="zh-CN" altLang="en-US" dirty="0"/>
                        <a:t>需求问题列表</a:t>
                      </a:r>
                    </a:p>
                  </a:txBody>
                  <a:tcPr anchor="ctr"/>
                </a:tc>
                <a:tc rowSpan="3">
                  <a:txBody>
                    <a:bodyPr/>
                    <a:lstStyle/>
                    <a:p>
                      <a:pPr algn="ctr"/>
                      <a:r>
                        <a:rPr lang="zh-CN" altLang="en-US" dirty="0"/>
                        <a:t>项目负责人</a:t>
                      </a:r>
                    </a:p>
                  </a:txBody>
                  <a:tcPr anchor="ctr"/>
                </a:tc>
                <a:tc>
                  <a:txBody>
                    <a:bodyPr/>
                    <a:lstStyle/>
                    <a:p>
                      <a:pPr algn="ctr"/>
                      <a:r>
                        <a:rPr lang="zh-CN" altLang="en-US" dirty="0"/>
                        <a:t>持续提交</a:t>
                      </a:r>
                    </a:p>
                  </a:txBody>
                  <a:tcPr anchor="ctr"/>
                </a:tc>
                <a:extLst>
                  <a:ext uri="{0D108BD9-81ED-4DB2-BD59-A6C34878D82A}">
                    <a16:rowId xmlns:a16="http://schemas.microsoft.com/office/drawing/2014/main" val="3921806116"/>
                  </a:ext>
                </a:extLst>
              </a:tr>
              <a:tr h="359833">
                <a:tc vMerge="1">
                  <a:txBody>
                    <a:bodyPr/>
                    <a:lstStyle/>
                    <a:p>
                      <a:pPr algn="ctr"/>
                      <a:endParaRPr lang="zh-CN" altLang="en-US" dirty="0"/>
                    </a:p>
                  </a:txBody>
                  <a:tcPr/>
                </a:tc>
                <a:tc>
                  <a:txBody>
                    <a:bodyPr/>
                    <a:lstStyle/>
                    <a:p>
                      <a:pPr algn="ctr"/>
                      <a:r>
                        <a:rPr lang="zh-CN" altLang="en-US" dirty="0"/>
                        <a:t>模块详细设计</a:t>
                      </a:r>
                    </a:p>
                  </a:txBody>
                  <a:tcPr anchor="ctr"/>
                </a:tc>
                <a:tc vMerge="1">
                  <a:txBody>
                    <a:bodyPr/>
                    <a:lstStyle/>
                    <a:p>
                      <a:pPr algn="ctr"/>
                      <a:endParaRPr lang="zh-CN" altLang="en-US" dirty="0"/>
                    </a:p>
                  </a:txBody>
                  <a:tcPr/>
                </a:tc>
                <a:tc>
                  <a:txBody>
                    <a:bodyPr/>
                    <a:lstStyle/>
                    <a:p>
                      <a:pPr algn="ctr"/>
                      <a:r>
                        <a:rPr lang="zh-CN" altLang="en-US" dirty="0"/>
                        <a:t>持续提交</a:t>
                      </a:r>
                    </a:p>
                  </a:txBody>
                  <a:tcPr anchor="ctr"/>
                </a:tc>
                <a:extLst>
                  <a:ext uri="{0D108BD9-81ED-4DB2-BD59-A6C34878D82A}">
                    <a16:rowId xmlns:a16="http://schemas.microsoft.com/office/drawing/2014/main" val="914552816"/>
                  </a:ext>
                </a:extLst>
              </a:tr>
              <a:tr h="359833">
                <a:tc vMerge="1">
                  <a:txBody>
                    <a:bodyPr/>
                    <a:lstStyle/>
                    <a:p>
                      <a:pPr algn="ctr"/>
                      <a:endParaRPr lang="zh-CN" altLang="en-US" dirty="0"/>
                    </a:p>
                  </a:txBody>
                  <a:tcPr/>
                </a:tc>
                <a:tc>
                  <a:txBody>
                    <a:bodyPr/>
                    <a:lstStyle/>
                    <a:p>
                      <a:pPr algn="ctr"/>
                      <a:r>
                        <a:rPr lang="zh-CN" altLang="en-US" dirty="0"/>
                        <a:t>模块数据库设计</a:t>
                      </a:r>
                    </a:p>
                  </a:txBody>
                  <a:tcPr anchor="ctr"/>
                </a:tc>
                <a:tc vMerge="1">
                  <a:txBody>
                    <a:bodyPr/>
                    <a:lstStyle/>
                    <a:p>
                      <a:pPr algn="ctr"/>
                      <a:endParaRPr lang="zh-CN" altLang="en-US" dirty="0"/>
                    </a:p>
                  </a:txBody>
                  <a:tcPr/>
                </a:tc>
                <a:tc>
                  <a:txBody>
                    <a:bodyPr/>
                    <a:lstStyle/>
                    <a:p>
                      <a:pPr algn="ctr"/>
                      <a:r>
                        <a:rPr lang="zh-CN" altLang="en-US" dirty="0"/>
                        <a:t>持续提交</a:t>
                      </a:r>
                    </a:p>
                  </a:txBody>
                  <a:tcPr anchor="ctr"/>
                </a:tc>
                <a:extLst>
                  <a:ext uri="{0D108BD9-81ED-4DB2-BD59-A6C34878D82A}">
                    <a16:rowId xmlns:a16="http://schemas.microsoft.com/office/drawing/2014/main" val="3394064756"/>
                  </a:ext>
                </a:extLst>
              </a:tr>
              <a:tr h="359833">
                <a:tc rowSpan="3">
                  <a:txBody>
                    <a:bodyPr/>
                    <a:lstStyle/>
                    <a:p>
                      <a:pPr algn="ctr"/>
                      <a:r>
                        <a:rPr lang="zh-CN" altLang="en-US" dirty="0"/>
                        <a:t>需求人员</a:t>
                      </a:r>
                    </a:p>
                  </a:txBody>
                  <a:tcPr anchor="ctr"/>
                </a:tc>
                <a:tc>
                  <a:txBody>
                    <a:bodyPr/>
                    <a:lstStyle/>
                    <a:p>
                      <a:pPr algn="ctr"/>
                      <a:r>
                        <a:rPr lang="zh-CN" altLang="en-US" dirty="0"/>
                        <a:t>需求规格说明书</a:t>
                      </a:r>
                    </a:p>
                  </a:txBody>
                  <a:tcPr anchor="ctr"/>
                </a:tc>
                <a:tc rowSpan="3">
                  <a:txBody>
                    <a:bodyPr/>
                    <a:lstStyle/>
                    <a:p>
                      <a:pPr algn="ctr"/>
                      <a:r>
                        <a:rPr lang="zh-CN" altLang="en-US" dirty="0"/>
                        <a:t>项目负责人</a:t>
                      </a:r>
                      <a:endParaRPr lang="en-US" altLang="zh-CN" dirty="0"/>
                    </a:p>
                    <a:p>
                      <a:pPr algn="ctr"/>
                      <a:r>
                        <a:rPr lang="zh-CN" altLang="en-US" dirty="0"/>
                        <a:t>共享到项目组中</a:t>
                      </a:r>
                    </a:p>
                  </a:txBody>
                  <a:tcPr anchor="ctr"/>
                </a:tc>
                <a:tc>
                  <a:txBody>
                    <a:bodyPr/>
                    <a:lstStyle/>
                    <a:p>
                      <a:pPr algn="ctr"/>
                      <a:r>
                        <a:rPr lang="zh-CN" altLang="en-US" dirty="0"/>
                        <a:t>需求阶段完成</a:t>
                      </a:r>
                    </a:p>
                  </a:txBody>
                  <a:tcPr anchor="ctr"/>
                </a:tc>
                <a:extLst>
                  <a:ext uri="{0D108BD9-81ED-4DB2-BD59-A6C34878D82A}">
                    <a16:rowId xmlns:a16="http://schemas.microsoft.com/office/drawing/2014/main" val="3716207975"/>
                  </a:ext>
                </a:extLst>
              </a:tr>
              <a:tr h="359833">
                <a:tc vMerge="1">
                  <a:txBody>
                    <a:bodyPr/>
                    <a:lstStyle/>
                    <a:p>
                      <a:pPr algn="ctr"/>
                      <a:endParaRPr lang="zh-CN" altLang="en-US" dirty="0"/>
                    </a:p>
                  </a:txBody>
                  <a:tcPr/>
                </a:tc>
                <a:tc>
                  <a:txBody>
                    <a:bodyPr/>
                    <a:lstStyle/>
                    <a:p>
                      <a:pPr algn="ctr"/>
                      <a:r>
                        <a:rPr lang="zh-CN" altLang="en-US" dirty="0"/>
                        <a:t>需求原型</a:t>
                      </a:r>
                    </a:p>
                  </a:txBody>
                  <a:tcPr anchor="ctr"/>
                </a:tc>
                <a:tc vMerge="1">
                  <a:txBody>
                    <a:bodyPr/>
                    <a:lstStyle/>
                    <a:p>
                      <a:pPr algn="ctr"/>
                      <a:endParaRPr lang="zh-CN" altLang="en-US" dirty="0"/>
                    </a:p>
                  </a:txBody>
                  <a:tcPr/>
                </a:tc>
                <a:tc>
                  <a:txBody>
                    <a:bodyPr/>
                    <a:lstStyle/>
                    <a:p>
                      <a:pPr algn="ctr"/>
                      <a:r>
                        <a:rPr lang="zh-CN" altLang="en-US" dirty="0"/>
                        <a:t>需求阶段完成</a:t>
                      </a:r>
                    </a:p>
                  </a:txBody>
                  <a:tcPr anchor="ctr"/>
                </a:tc>
                <a:extLst>
                  <a:ext uri="{0D108BD9-81ED-4DB2-BD59-A6C34878D82A}">
                    <a16:rowId xmlns:a16="http://schemas.microsoft.com/office/drawing/2014/main" val="2160380171"/>
                  </a:ext>
                </a:extLst>
              </a:tr>
              <a:tr h="359833">
                <a:tc vMerge="1">
                  <a:txBody>
                    <a:bodyPr/>
                    <a:lstStyle/>
                    <a:p>
                      <a:pPr algn="ctr"/>
                      <a:endParaRPr lang="zh-CN" altLang="en-US" dirty="0"/>
                    </a:p>
                  </a:txBody>
                  <a:tcPr/>
                </a:tc>
                <a:tc>
                  <a:txBody>
                    <a:bodyPr/>
                    <a:lstStyle/>
                    <a:p>
                      <a:pPr algn="ctr"/>
                      <a:r>
                        <a:rPr lang="zh-CN" altLang="en-US" dirty="0"/>
                        <a:t>设计图</a:t>
                      </a:r>
                    </a:p>
                  </a:txBody>
                  <a:tcPr anchor="ctr"/>
                </a:tc>
                <a:tc vMerge="1">
                  <a:txBody>
                    <a:bodyPr/>
                    <a:lstStyle/>
                    <a:p>
                      <a:pPr algn="ct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需求阶段完成</a:t>
                      </a:r>
                    </a:p>
                  </a:txBody>
                  <a:tcPr anchor="ctr"/>
                </a:tc>
                <a:extLst>
                  <a:ext uri="{0D108BD9-81ED-4DB2-BD59-A6C34878D82A}">
                    <a16:rowId xmlns:a16="http://schemas.microsoft.com/office/drawing/2014/main" val="1484494656"/>
                  </a:ext>
                </a:extLst>
              </a:tr>
            </a:tbl>
          </a:graphicData>
        </a:graphic>
      </p:graphicFrame>
    </p:spTree>
    <p:extLst>
      <p:ext uri="{BB962C8B-B14F-4D97-AF65-F5344CB8AC3E}">
        <p14:creationId xmlns:p14="http://schemas.microsoft.com/office/powerpoint/2010/main" val="4059381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0A6F60F9-3E70-4C12-A92A-BB179620B510}"/>
              </a:ext>
            </a:extLst>
          </p:cNvPr>
          <p:cNvSpPr txBox="1"/>
          <p:nvPr/>
        </p:nvSpPr>
        <p:spPr>
          <a:xfrm>
            <a:off x="714373" y="590550"/>
            <a:ext cx="11477625" cy="646331"/>
          </a:xfrm>
          <a:prstGeom prst="rect">
            <a:avLst/>
          </a:prstGeom>
          <a:noFill/>
        </p:spPr>
        <p:txBody>
          <a:bodyPr vert="horz" wrap="square" rtlCol="0">
            <a:spAutoFit/>
          </a:bodyPr>
          <a:lstStyle/>
          <a:p>
            <a:pPr algn="ctr"/>
            <a:r>
              <a:rPr lang="zh-CN" altLang="en-US" sz="3600" dirty="0"/>
              <a:t>开发阶段交付物</a:t>
            </a:r>
          </a:p>
        </p:txBody>
      </p:sp>
      <p:graphicFrame>
        <p:nvGraphicFramePr>
          <p:cNvPr id="4" name="表格 3">
            <a:extLst>
              <a:ext uri="{FF2B5EF4-FFF2-40B4-BE49-F238E27FC236}">
                <a16:creationId xmlns:a16="http://schemas.microsoft.com/office/drawing/2014/main" id="{3D5C658E-4762-418C-B530-F8BDA4CAFDF6}"/>
              </a:ext>
            </a:extLst>
          </p:cNvPr>
          <p:cNvGraphicFramePr>
            <a:graphicFrameLocks noGrp="1"/>
          </p:cNvGraphicFramePr>
          <p:nvPr>
            <p:extLst>
              <p:ext uri="{D42A27DB-BD31-4B8C-83A1-F6EECF244321}">
                <p14:modId xmlns:p14="http://schemas.microsoft.com/office/powerpoint/2010/main" val="2635727460"/>
              </p:ext>
            </p:extLst>
          </p:nvPr>
        </p:nvGraphicFramePr>
        <p:xfrm>
          <a:off x="714374" y="1758315"/>
          <a:ext cx="11477625" cy="4389120"/>
        </p:xfrm>
        <a:graphic>
          <a:graphicData uri="http://schemas.openxmlformats.org/drawingml/2006/table">
            <a:tbl>
              <a:tblPr firstRow="1" bandRow="1">
                <a:tableStyleId>{7DF18680-E054-41AD-8BC1-D1AEF772440D}</a:tableStyleId>
              </a:tblPr>
              <a:tblGrid>
                <a:gridCol w="2447928">
                  <a:extLst>
                    <a:ext uri="{9D8B030D-6E8A-4147-A177-3AD203B41FA5}">
                      <a16:colId xmlns:a16="http://schemas.microsoft.com/office/drawing/2014/main" val="3367951914"/>
                    </a:ext>
                  </a:extLst>
                </a:gridCol>
                <a:gridCol w="3790950">
                  <a:extLst>
                    <a:ext uri="{9D8B030D-6E8A-4147-A177-3AD203B41FA5}">
                      <a16:colId xmlns:a16="http://schemas.microsoft.com/office/drawing/2014/main" val="943200269"/>
                    </a:ext>
                  </a:extLst>
                </a:gridCol>
                <a:gridCol w="3038475">
                  <a:extLst>
                    <a:ext uri="{9D8B030D-6E8A-4147-A177-3AD203B41FA5}">
                      <a16:colId xmlns:a16="http://schemas.microsoft.com/office/drawing/2014/main" val="1496013566"/>
                    </a:ext>
                  </a:extLst>
                </a:gridCol>
                <a:gridCol w="2200272">
                  <a:extLst>
                    <a:ext uri="{9D8B030D-6E8A-4147-A177-3AD203B41FA5}">
                      <a16:colId xmlns:a16="http://schemas.microsoft.com/office/drawing/2014/main" val="3105206043"/>
                    </a:ext>
                  </a:extLst>
                </a:gridCol>
              </a:tblGrid>
              <a:tr h="250824">
                <a:tc>
                  <a:txBody>
                    <a:bodyPr/>
                    <a:lstStyle/>
                    <a:p>
                      <a:pPr algn="ctr"/>
                      <a:r>
                        <a:rPr lang="zh-CN" altLang="en-US" dirty="0"/>
                        <a:t>提交人</a:t>
                      </a:r>
                    </a:p>
                  </a:txBody>
                  <a:tcPr/>
                </a:tc>
                <a:tc>
                  <a:txBody>
                    <a:bodyPr/>
                    <a:lstStyle/>
                    <a:p>
                      <a:pPr algn="ctr"/>
                      <a:r>
                        <a:rPr lang="zh-CN" altLang="en-US" dirty="0"/>
                        <a:t>交付物</a:t>
                      </a:r>
                    </a:p>
                  </a:txBody>
                  <a:tcPr/>
                </a:tc>
                <a:tc>
                  <a:txBody>
                    <a:bodyPr/>
                    <a:lstStyle/>
                    <a:p>
                      <a:pPr algn="ctr"/>
                      <a:r>
                        <a:rPr lang="zh-CN" altLang="en-US" dirty="0"/>
                        <a:t>接收人</a:t>
                      </a:r>
                    </a:p>
                  </a:txBody>
                  <a:tcPr/>
                </a:tc>
                <a:tc>
                  <a:txBody>
                    <a:bodyPr/>
                    <a:lstStyle/>
                    <a:p>
                      <a:pPr algn="ctr"/>
                      <a:r>
                        <a:rPr lang="zh-CN" altLang="en-US" dirty="0"/>
                        <a:t>提交时间</a:t>
                      </a:r>
                    </a:p>
                  </a:txBody>
                  <a:tcPr/>
                </a:tc>
                <a:extLst>
                  <a:ext uri="{0D108BD9-81ED-4DB2-BD59-A6C34878D82A}">
                    <a16:rowId xmlns:a16="http://schemas.microsoft.com/office/drawing/2014/main" val="1689008068"/>
                  </a:ext>
                </a:extLst>
              </a:tr>
              <a:tr h="359833">
                <a:tc rowSpan="7">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项目负责人</a:t>
                      </a:r>
                    </a:p>
                  </a:txBody>
                  <a:tcPr anchor="ctr"/>
                </a:tc>
                <a:tc>
                  <a:txBody>
                    <a:bodyPr/>
                    <a:lstStyle/>
                    <a:p>
                      <a:pPr algn="ctr"/>
                      <a:r>
                        <a:rPr lang="zh-CN" altLang="en-US" dirty="0"/>
                        <a:t>需求问题汇总列表</a:t>
                      </a:r>
                    </a:p>
                  </a:txBody>
                  <a:tcPr anchor="ctr"/>
                </a:tc>
                <a:tc>
                  <a:txBody>
                    <a:bodyPr/>
                    <a:lstStyle/>
                    <a:p>
                      <a:pPr algn="ctr"/>
                      <a:r>
                        <a:rPr lang="zh-CN" altLang="en-US" dirty="0"/>
                        <a:t>需求人员</a:t>
                      </a:r>
                    </a:p>
                  </a:txBody>
                  <a:tcPr anchor="ctr"/>
                </a:tc>
                <a:tc>
                  <a:txBody>
                    <a:bodyPr/>
                    <a:lstStyle/>
                    <a:p>
                      <a:pPr algn="ctr"/>
                      <a:r>
                        <a:rPr lang="zh-CN" altLang="en-US" dirty="0"/>
                        <a:t>持续提交</a:t>
                      </a:r>
                    </a:p>
                  </a:txBody>
                  <a:tcPr anchor="ctr"/>
                </a:tc>
                <a:extLst>
                  <a:ext uri="{0D108BD9-81ED-4DB2-BD59-A6C34878D82A}">
                    <a16:rowId xmlns:a16="http://schemas.microsoft.com/office/drawing/2014/main" val="3585226646"/>
                  </a:ext>
                </a:extLst>
              </a:tr>
              <a:tr h="359833">
                <a:tc vMerge="1">
                  <a:txBody>
                    <a:bodyPr/>
                    <a:lstStyle/>
                    <a:p>
                      <a:pPr algn="ctr"/>
                      <a:endParaRPr lang="zh-CN" altLang="en-US" dirty="0"/>
                    </a:p>
                  </a:txBody>
                  <a:tcPr/>
                </a:tc>
                <a:tc>
                  <a:txBody>
                    <a:bodyPr/>
                    <a:lstStyle/>
                    <a:p>
                      <a:pPr algn="ctr"/>
                      <a:r>
                        <a:rPr lang="zh-CN" altLang="en-US" dirty="0"/>
                        <a:t>代码</a:t>
                      </a: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版本管理器（</a:t>
                      </a:r>
                      <a:r>
                        <a:rPr lang="en-US" altLang="zh-CN" dirty="0"/>
                        <a:t>git</a:t>
                      </a:r>
                      <a:r>
                        <a:rPr lang="zh-CN" altLang="en-US" dirty="0"/>
                        <a:t>或</a:t>
                      </a:r>
                      <a:r>
                        <a:rPr lang="en-US" altLang="zh-CN" dirty="0" err="1"/>
                        <a:t>svn</a:t>
                      </a:r>
                      <a:r>
                        <a:rPr lang="zh-CN" altLang="en-US" dirty="0"/>
                        <a:t>）</a:t>
                      </a:r>
                    </a:p>
                  </a:txBody>
                  <a:tcPr anchor="ctr"/>
                </a:tc>
                <a:tc>
                  <a:txBody>
                    <a:bodyPr/>
                    <a:lstStyle/>
                    <a:p>
                      <a:pPr algn="ctr"/>
                      <a:r>
                        <a:rPr lang="zh-CN" altLang="en-US" dirty="0"/>
                        <a:t>持续提交</a:t>
                      </a:r>
                    </a:p>
                  </a:txBody>
                  <a:tcPr anchor="ctr"/>
                </a:tc>
                <a:extLst>
                  <a:ext uri="{0D108BD9-81ED-4DB2-BD59-A6C34878D82A}">
                    <a16:rowId xmlns:a16="http://schemas.microsoft.com/office/drawing/2014/main" val="590255731"/>
                  </a:ext>
                </a:extLst>
              </a:tr>
              <a:tr h="359833">
                <a:tc vMerge="1">
                  <a:txBody>
                    <a:bodyPr/>
                    <a:lstStyle/>
                    <a:p>
                      <a:pPr algn="ctr"/>
                      <a:endParaRPr lang="zh-CN" altLang="en-US" dirty="0"/>
                    </a:p>
                  </a:txBody>
                  <a:tcPr/>
                </a:tc>
                <a:tc>
                  <a:txBody>
                    <a:bodyPr/>
                    <a:lstStyle/>
                    <a:p>
                      <a:pPr algn="ctr"/>
                      <a:r>
                        <a:rPr lang="zh-CN" altLang="en-US" dirty="0"/>
                        <a:t>代码审核</a:t>
                      </a:r>
                      <a:r>
                        <a:rPr lang="en-US" altLang="zh-CN" dirty="0"/>
                        <a:t>TODO</a:t>
                      </a:r>
                      <a:endParaRPr lang="zh-CN" altLang="en-US" dirty="0"/>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nchor="ctr"/>
                </a:tc>
                <a:tc>
                  <a:txBody>
                    <a:bodyPr/>
                    <a:lstStyle/>
                    <a:p>
                      <a:pPr algn="ctr"/>
                      <a:r>
                        <a:rPr lang="zh-CN" altLang="en-US" dirty="0"/>
                        <a:t>持续提交</a:t>
                      </a:r>
                    </a:p>
                  </a:txBody>
                  <a:tcPr anchor="ctr"/>
                </a:tc>
                <a:extLst>
                  <a:ext uri="{0D108BD9-81ED-4DB2-BD59-A6C34878D82A}">
                    <a16:rowId xmlns:a16="http://schemas.microsoft.com/office/drawing/2014/main" val="3241791223"/>
                  </a:ext>
                </a:extLst>
              </a:tr>
              <a:tr h="359833">
                <a:tc vMerge="1">
                  <a:txBody>
                    <a:bodyPr/>
                    <a:lstStyle/>
                    <a:p>
                      <a:pPr algn="ctr"/>
                      <a:endParaRPr lang="zh-CN" altLang="en-US" dirty="0"/>
                    </a:p>
                  </a:txBody>
                  <a:tcPr/>
                </a:tc>
                <a:tc>
                  <a:txBody>
                    <a:bodyPr/>
                    <a:lstStyle/>
                    <a:p>
                      <a:pPr algn="ctr"/>
                      <a:r>
                        <a:rPr lang="zh-CN" altLang="en-US" dirty="0"/>
                        <a:t>项目风险列表</a:t>
                      </a: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项目经理或外部事业部总监</a:t>
                      </a:r>
                    </a:p>
                  </a:txBody>
                  <a:tcPr anchor="ctr"/>
                </a:tc>
                <a:tc>
                  <a:txBody>
                    <a:bodyPr/>
                    <a:lstStyle/>
                    <a:p>
                      <a:pPr algn="ctr"/>
                      <a:r>
                        <a:rPr lang="zh-CN" altLang="en-US" dirty="0"/>
                        <a:t>周提交</a:t>
                      </a:r>
                    </a:p>
                  </a:txBody>
                  <a:tcPr anchor="ctr"/>
                </a:tc>
                <a:extLst>
                  <a:ext uri="{0D108BD9-81ED-4DB2-BD59-A6C34878D82A}">
                    <a16:rowId xmlns:a16="http://schemas.microsoft.com/office/drawing/2014/main" val="2577012819"/>
                  </a:ext>
                </a:extLst>
              </a:tr>
              <a:tr h="359833">
                <a:tc vMerge="1">
                  <a:txBody>
                    <a:bodyPr/>
                    <a:lstStyle/>
                    <a:p>
                      <a:pPr algn="ctr"/>
                      <a:endParaRPr lang="zh-CN" altLang="en-US" dirty="0"/>
                    </a:p>
                  </a:txBody>
                  <a:tcPr/>
                </a:tc>
                <a:tc>
                  <a:txBody>
                    <a:bodyPr/>
                    <a:lstStyle/>
                    <a:p>
                      <a:pPr algn="ctr"/>
                      <a:r>
                        <a:rPr lang="zh-CN" altLang="en-US" dirty="0"/>
                        <a:t>项目月度汇报</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nchor="ctr"/>
                </a:tc>
                <a:tc>
                  <a:txBody>
                    <a:bodyPr/>
                    <a:lstStyle/>
                    <a:p>
                      <a:pPr algn="ctr"/>
                      <a:r>
                        <a:rPr lang="zh-CN" altLang="en-US" dirty="0"/>
                        <a:t>月提交</a:t>
                      </a:r>
                    </a:p>
                  </a:txBody>
                  <a:tcPr anchor="ctr"/>
                </a:tc>
                <a:extLst>
                  <a:ext uri="{0D108BD9-81ED-4DB2-BD59-A6C34878D82A}">
                    <a16:rowId xmlns:a16="http://schemas.microsoft.com/office/drawing/2014/main" val="338503853"/>
                  </a:ext>
                </a:extLst>
              </a:tr>
              <a:tr h="359833">
                <a:tc vMerge="1">
                  <a:txBody>
                    <a:bodyPr/>
                    <a:lstStyle/>
                    <a:p>
                      <a:pPr algn="ctr"/>
                      <a:endParaRPr lang="zh-CN" altLang="en-US" dirty="0"/>
                    </a:p>
                  </a:txBody>
                  <a:tcPr/>
                </a:tc>
                <a:tc>
                  <a:txBody>
                    <a:bodyPr/>
                    <a:lstStyle/>
                    <a:p>
                      <a:pPr algn="ctr"/>
                      <a:r>
                        <a:rPr lang="zh-CN" altLang="en-US" dirty="0"/>
                        <a:t>接口文档</a:t>
                      </a: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测试人员</a:t>
                      </a:r>
                    </a:p>
                  </a:txBody>
                  <a:tcPr anchor="ctr"/>
                </a:tc>
                <a:tc>
                  <a:txBody>
                    <a:bodyPr/>
                    <a:lstStyle/>
                    <a:p>
                      <a:pPr algn="ctr"/>
                      <a:r>
                        <a:rPr lang="zh-CN" altLang="en-US" dirty="0"/>
                        <a:t>开发阶段完成</a:t>
                      </a:r>
                    </a:p>
                  </a:txBody>
                  <a:tcPr anchor="ctr"/>
                </a:tc>
                <a:extLst>
                  <a:ext uri="{0D108BD9-81ED-4DB2-BD59-A6C34878D82A}">
                    <a16:rowId xmlns:a16="http://schemas.microsoft.com/office/drawing/2014/main" val="70466583"/>
                  </a:ext>
                </a:extLst>
              </a:tr>
              <a:tr h="359833">
                <a:tc vMerge="1">
                  <a:txBody>
                    <a:bodyPr/>
                    <a:lstStyle/>
                    <a:p>
                      <a:pPr algn="ctr"/>
                      <a:endParaRPr lang="zh-CN" altLang="en-US" dirty="0"/>
                    </a:p>
                  </a:txBody>
                  <a:tcPr/>
                </a:tc>
                <a:tc>
                  <a:txBody>
                    <a:bodyPr/>
                    <a:lstStyle/>
                    <a:p>
                      <a:pPr algn="ctr"/>
                      <a:r>
                        <a:rPr lang="zh-CN" altLang="en-US" dirty="0"/>
                        <a:t>部署手册</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nchor="ctr"/>
                </a:tc>
                <a:tc>
                  <a:txBody>
                    <a:bodyPr/>
                    <a:lstStyle/>
                    <a:p>
                      <a:pPr algn="ctr"/>
                      <a:r>
                        <a:rPr lang="zh-CN" altLang="en-US" dirty="0"/>
                        <a:t>开发结束完成</a:t>
                      </a:r>
                    </a:p>
                  </a:txBody>
                  <a:tcPr anchor="ctr"/>
                </a:tc>
                <a:extLst>
                  <a:ext uri="{0D108BD9-81ED-4DB2-BD59-A6C34878D82A}">
                    <a16:rowId xmlns:a16="http://schemas.microsoft.com/office/drawing/2014/main" val="2139459526"/>
                  </a:ext>
                </a:extLst>
              </a:tr>
              <a:tr h="359833">
                <a:tc>
                  <a:txBody>
                    <a:bodyPr/>
                    <a:lstStyle/>
                    <a:p>
                      <a:pPr algn="ctr"/>
                      <a:r>
                        <a:rPr lang="zh-CN" altLang="en-US" dirty="0"/>
                        <a:t>开发人员</a:t>
                      </a:r>
                    </a:p>
                  </a:txBody>
                  <a:tcPr anchor="ctr"/>
                </a:tc>
                <a:tc>
                  <a:txBody>
                    <a:bodyPr/>
                    <a:lstStyle/>
                    <a:p>
                      <a:pPr algn="ctr"/>
                      <a:r>
                        <a:rPr lang="zh-CN" altLang="en-US" dirty="0"/>
                        <a:t>代码</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版本管理器（</a:t>
                      </a:r>
                      <a:r>
                        <a:rPr lang="en-US" altLang="zh-CN" dirty="0"/>
                        <a:t>git</a:t>
                      </a:r>
                      <a:r>
                        <a:rPr lang="zh-CN" altLang="en-US" dirty="0"/>
                        <a:t>或</a:t>
                      </a:r>
                      <a:r>
                        <a:rPr lang="en-US" altLang="zh-CN" dirty="0" err="1"/>
                        <a:t>svn</a:t>
                      </a:r>
                      <a:r>
                        <a:rPr lang="zh-CN" alt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持续提交</a:t>
                      </a:r>
                    </a:p>
                  </a:txBody>
                  <a:tcPr anchor="ctr"/>
                </a:tc>
                <a:extLst>
                  <a:ext uri="{0D108BD9-81ED-4DB2-BD59-A6C34878D82A}">
                    <a16:rowId xmlns:a16="http://schemas.microsoft.com/office/drawing/2014/main" val="1484494656"/>
                  </a:ext>
                </a:extLst>
              </a:tr>
              <a:tr h="359833">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需求人员</a:t>
                      </a:r>
                    </a:p>
                  </a:txBody>
                  <a:tcPr anchor="ctr"/>
                </a:tc>
                <a:tc>
                  <a:txBody>
                    <a:bodyPr/>
                    <a:lstStyle/>
                    <a:p>
                      <a:pPr algn="ctr"/>
                      <a:r>
                        <a:rPr lang="zh-CN" altLang="en-US" dirty="0"/>
                        <a:t>需求规格说明书优化</a:t>
                      </a:r>
                    </a:p>
                  </a:txBody>
                  <a:tcPr/>
                </a:tc>
                <a:tc rowSpan="3">
                  <a:txBody>
                    <a:bodyPr/>
                    <a:lstStyle/>
                    <a:p>
                      <a:pPr algn="ctr"/>
                      <a:r>
                        <a:rPr lang="zh-CN" altLang="en-US" dirty="0"/>
                        <a:t>项目负责人</a:t>
                      </a:r>
                      <a:endParaRPr lang="en-US" altLang="zh-CN" dirty="0"/>
                    </a:p>
                    <a:p>
                      <a:pPr algn="ctr"/>
                      <a:r>
                        <a:rPr lang="zh-CN" altLang="en-US" dirty="0"/>
                        <a:t>共享到项目组中</a:t>
                      </a:r>
                    </a:p>
                  </a:txBody>
                  <a:tcPr anchor="ct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根据实际情况持续提交</a:t>
                      </a:r>
                    </a:p>
                  </a:txBody>
                  <a:tcPr anchor="ctr"/>
                </a:tc>
                <a:extLst>
                  <a:ext uri="{0D108BD9-81ED-4DB2-BD59-A6C34878D82A}">
                    <a16:rowId xmlns:a16="http://schemas.microsoft.com/office/drawing/2014/main" val="936479878"/>
                  </a:ext>
                </a:extLst>
              </a:tr>
              <a:tr h="359833">
                <a:tc vMerge="1">
                  <a:txBody>
                    <a:bodyPr/>
                    <a:lstStyle/>
                    <a:p>
                      <a:pPr algn="ctr"/>
                      <a:endParaRPr lang="zh-CN" altLang="en-US" dirty="0"/>
                    </a:p>
                  </a:txBody>
                  <a:tcPr/>
                </a:tc>
                <a:tc>
                  <a:txBody>
                    <a:bodyPr/>
                    <a:lstStyle/>
                    <a:p>
                      <a:pPr algn="ctr"/>
                      <a:r>
                        <a:rPr lang="zh-CN" altLang="en-US" dirty="0"/>
                        <a:t>需求原型优化</a:t>
                      </a:r>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nchor="ctr"/>
                </a:tc>
                <a:extLst>
                  <a:ext uri="{0D108BD9-81ED-4DB2-BD59-A6C34878D82A}">
                    <a16:rowId xmlns:a16="http://schemas.microsoft.com/office/drawing/2014/main" val="1874309329"/>
                  </a:ext>
                </a:extLst>
              </a:tr>
              <a:tr h="359833">
                <a:tc vMerge="1">
                  <a:txBody>
                    <a:bodyPr/>
                    <a:lstStyle/>
                    <a:p>
                      <a:pPr algn="ctr"/>
                      <a:endParaRPr lang="zh-CN" altLang="en-US" dirty="0"/>
                    </a:p>
                  </a:txBody>
                  <a:tcPr/>
                </a:tc>
                <a:tc>
                  <a:txBody>
                    <a:bodyPr/>
                    <a:lstStyle/>
                    <a:p>
                      <a:pPr algn="ctr"/>
                      <a:r>
                        <a:rPr lang="zh-CN" altLang="en-US" dirty="0"/>
                        <a:t>设计图优化</a:t>
                      </a:r>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nchor="ctr"/>
                </a:tc>
                <a:extLst>
                  <a:ext uri="{0D108BD9-81ED-4DB2-BD59-A6C34878D82A}">
                    <a16:rowId xmlns:a16="http://schemas.microsoft.com/office/drawing/2014/main" val="276269159"/>
                  </a:ext>
                </a:extLst>
              </a:tr>
            </a:tbl>
          </a:graphicData>
        </a:graphic>
      </p:graphicFrame>
    </p:spTree>
    <p:extLst>
      <p:ext uri="{BB962C8B-B14F-4D97-AF65-F5344CB8AC3E}">
        <p14:creationId xmlns:p14="http://schemas.microsoft.com/office/powerpoint/2010/main" val="4108124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0A6F60F9-3E70-4C12-A92A-BB179620B510}"/>
              </a:ext>
            </a:extLst>
          </p:cNvPr>
          <p:cNvSpPr txBox="1"/>
          <p:nvPr/>
        </p:nvSpPr>
        <p:spPr>
          <a:xfrm>
            <a:off x="714375" y="180975"/>
            <a:ext cx="11477625" cy="646331"/>
          </a:xfrm>
          <a:prstGeom prst="rect">
            <a:avLst/>
          </a:prstGeom>
          <a:noFill/>
        </p:spPr>
        <p:txBody>
          <a:bodyPr vert="horz" wrap="square" rtlCol="0">
            <a:spAutoFit/>
          </a:bodyPr>
          <a:lstStyle/>
          <a:p>
            <a:pPr algn="ctr"/>
            <a:r>
              <a:rPr lang="zh-CN" altLang="en-US" sz="3600" dirty="0"/>
              <a:t>测试阶段交付物</a:t>
            </a:r>
          </a:p>
        </p:txBody>
      </p:sp>
      <p:graphicFrame>
        <p:nvGraphicFramePr>
          <p:cNvPr id="4" name="表格 3">
            <a:extLst>
              <a:ext uri="{FF2B5EF4-FFF2-40B4-BE49-F238E27FC236}">
                <a16:creationId xmlns:a16="http://schemas.microsoft.com/office/drawing/2014/main" id="{3D5C658E-4762-418C-B530-F8BDA4CAFDF6}"/>
              </a:ext>
            </a:extLst>
          </p:cNvPr>
          <p:cNvGraphicFramePr>
            <a:graphicFrameLocks noGrp="1"/>
          </p:cNvGraphicFramePr>
          <p:nvPr>
            <p:extLst>
              <p:ext uri="{D42A27DB-BD31-4B8C-83A1-F6EECF244321}">
                <p14:modId xmlns:p14="http://schemas.microsoft.com/office/powerpoint/2010/main" val="3154103206"/>
              </p:ext>
            </p:extLst>
          </p:nvPr>
        </p:nvGraphicFramePr>
        <p:xfrm>
          <a:off x="714373" y="1005840"/>
          <a:ext cx="11477625" cy="5852160"/>
        </p:xfrm>
        <a:graphic>
          <a:graphicData uri="http://schemas.openxmlformats.org/drawingml/2006/table">
            <a:tbl>
              <a:tblPr firstRow="1" bandRow="1">
                <a:tableStyleId>{7DF18680-E054-41AD-8BC1-D1AEF772440D}</a:tableStyleId>
              </a:tblPr>
              <a:tblGrid>
                <a:gridCol w="2447928">
                  <a:extLst>
                    <a:ext uri="{9D8B030D-6E8A-4147-A177-3AD203B41FA5}">
                      <a16:colId xmlns:a16="http://schemas.microsoft.com/office/drawing/2014/main" val="3367951914"/>
                    </a:ext>
                  </a:extLst>
                </a:gridCol>
                <a:gridCol w="3790950">
                  <a:extLst>
                    <a:ext uri="{9D8B030D-6E8A-4147-A177-3AD203B41FA5}">
                      <a16:colId xmlns:a16="http://schemas.microsoft.com/office/drawing/2014/main" val="943200269"/>
                    </a:ext>
                  </a:extLst>
                </a:gridCol>
                <a:gridCol w="3038475">
                  <a:extLst>
                    <a:ext uri="{9D8B030D-6E8A-4147-A177-3AD203B41FA5}">
                      <a16:colId xmlns:a16="http://schemas.microsoft.com/office/drawing/2014/main" val="1496013566"/>
                    </a:ext>
                  </a:extLst>
                </a:gridCol>
                <a:gridCol w="2200272">
                  <a:extLst>
                    <a:ext uri="{9D8B030D-6E8A-4147-A177-3AD203B41FA5}">
                      <a16:colId xmlns:a16="http://schemas.microsoft.com/office/drawing/2014/main" val="3105206043"/>
                    </a:ext>
                  </a:extLst>
                </a:gridCol>
              </a:tblGrid>
              <a:tr h="250824">
                <a:tc>
                  <a:txBody>
                    <a:bodyPr/>
                    <a:lstStyle/>
                    <a:p>
                      <a:pPr algn="ctr"/>
                      <a:r>
                        <a:rPr lang="zh-CN" altLang="en-US" dirty="0"/>
                        <a:t>提交人</a:t>
                      </a:r>
                    </a:p>
                  </a:txBody>
                  <a:tcPr/>
                </a:tc>
                <a:tc>
                  <a:txBody>
                    <a:bodyPr/>
                    <a:lstStyle/>
                    <a:p>
                      <a:pPr algn="ctr"/>
                      <a:r>
                        <a:rPr lang="zh-CN" altLang="en-US" dirty="0"/>
                        <a:t>交付物</a:t>
                      </a:r>
                    </a:p>
                  </a:txBody>
                  <a:tcPr/>
                </a:tc>
                <a:tc>
                  <a:txBody>
                    <a:bodyPr/>
                    <a:lstStyle/>
                    <a:p>
                      <a:pPr algn="ctr"/>
                      <a:r>
                        <a:rPr lang="zh-CN" altLang="en-US" dirty="0"/>
                        <a:t>接收人</a:t>
                      </a:r>
                    </a:p>
                  </a:txBody>
                  <a:tcPr/>
                </a:tc>
                <a:tc>
                  <a:txBody>
                    <a:bodyPr/>
                    <a:lstStyle/>
                    <a:p>
                      <a:pPr algn="ctr"/>
                      <a:r>
                        <a:rPr lang="zh-CN" altLang="en-US" dirty="0"/>
                        <a:t>提交时间</a:t>
                      </a:r>
                    </a:p>
                  </a:txBody>
                  <a:tcPr/>
                </a:tc>
                <a:extLst>
                  <a:ext uri="{0D108BD9-81ED-4DB2-BD59-A6C34878D82A}">
                    <a16:rowId xmlns:a16="http://schemas.microsoft.com/office/drawing/2014/main" val="1689008068"/>
                  </a:ext>
                </a:extLst>
              </a:tr>
              <a:tr h="359833">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项目负责人</a:t>
                      </a:r>
                    </a:p>
                  </a:txBody>
                  <a:tcPr anchor="ctr"/>
                </a:tc>
                <a:tc>
                  <a:txBody>
                    <a:bodyPr/>
                    <a:lstStyle/>
                    <a:p>
                      <a:pPr algn="ctr"/>
                      <a:r>
                        <a:rPr lang="zh-CN" altLang="en-US" dirty="0"/>
                        <a:t>需求问题汇总列表</a:t>
                      </a:r>
                    </a:p>
                  </a:txBody>
                  <a:tcPr anchor="ctr"/>
                </a:tc>
                <a:tc>
                  <a:txBody>
                    <a:bodyPr/>
                    <a:lstStyle/>
                    <a:p>
                      <a:pPr algn="ctr"/>
                      <a:r>
                        <a:rPr lang="zh-CN" altLang="en-US" dirty="0"/>
                        <a:t>需求人员</a:t>
                      </a:r>
                    </a:p>
                  </a:txBody>
                  <a:tcPr anchor="ctr"/>
                </a:tc>
                <a:tc>
                  <a:txBody>
                    <a:bodyPr/>
                    <a:lstStyle/>
                    <a:p>
                      <a:pPr algn="ctr"/>
                      <a:r>
                        <a:rPr lang="zh-CN" altLang="en-US" dirty="0"/>
                        <a:t>持续提交</a:t>
                      </a:r>
                    </a:p>
                  </a:txBody>
                  <a:tcPr anchor="ctr"/>
                </a:tc>
                <a:extLst>
                  <a:ext uri="{0D108BD9-81ED-4DB2-BD59-A6C34878D82A}">
                    <a16:rowId xmlns:a16="http://schemas.microsoft.com/office/drawing/2014/main" val="3585226646"/>
                  </a:ext>
                </a:extLst>
              </a:tr>
              <a:tr h="359833">
                <a:tc vMerge="1">
                  <a:txBody>
                    <a:bodyPr/>
                    <a:lstStyle/>
                    <a:p>
                      <a:pPr algn="ctr"/>
                      <a:endParaRPr lang="zh-CN" altLang="en-US" dirty="0"/>
                    </a:p>
                  </a:txBody>
                  <a:tcPr/>
                </a:tc>
                <a:tc>
                  <a:txBody>
                    <a:bodyPr/>
                    <a:lstStyle/>
                    <a:p>
                      <a:pPr algn="ctr"/>
                      <a:r>
                        <a:rPr lang="zh-CN" altLang="en-US" dirty="0"/>
                        <a:t>代码</a:t>
                      </a: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版本管理器（</a:t>
                      </a:r>
                      <a:r>
                        <a:rPr lang="en-US" altLang="zh-CN" dirty="0"/>
                        <a:t>git</a:t>
                      </a:r>
                      <a:r>
                        <a:rPr lang="zh-CN" altLang="en-US" dirty="0"/>
                        <a:t>或</a:t>
                      </a:r>
                      <a:r>
                        <a:rPr lang="en-US" altLang="zh-CN" dirty="0" err="1"/>
                        <a:t>svn</a:t>
                      </a:r>
                      <a:r>
                        <a:rPr lang="zh-CN" altLang="en-US" dirty="0"/>
                        <a:t>）</a:t>
                      </a:r>
                    </a:p>
                  </a:txBody>
                  <a:tcPr anchor="ctr"/>
                </a:tc>
                <a:tc>
                  <a:txBody>
                    <a:bodyPr/>
                    <a:lstStyle/>
                    <a:p>
                      <a:pPr algn="ctr"/>
                      <a:r>
                        <a:rPr lang="zh-CN" altLang="en-US" dirty="0"/>
                        <a:t>持续提交</a:t>
                      </a:r>
                    </a:p>
                  </a:txBody>
                  <a:tcPr anchor="ctr"/>
                </a:tc>
                <a:extLst>
                  <a:ext uri="{0D108BD9-81ED-4DB2-BD59-A6C34878D82A}">
                    <a16:rowId xmlns:a16="http://schemas.microsoft.com/office/drawing/2014/main" val="590255731"/>
                  </a:ext>
                </a:extLst>
              </a:tr>
              <a:tr h="359833">
                <a:tc vMerge="1">
                  <a:txBody>
                    <a:bodyPr/>
                    <a:lstStyle/>
                    <a:p>
                      <a:pPr algn="ctr"/>
                      <a:endParaRPr lang="zh-CN" altLang="en-US" dirty="0"/>
                    </a:p>
                  </a:txBody>
                  <a:tcPr/>
                </a:tc>
                <a:tc>
                  <a:txBody>
                    <a:bodyPr/>
                    <a:lstStyle/>
                    <a:p>
                      <a:pPr algn="ctr"/>
                      <a:r>
                        <a:rPr lang="zh-CN" altLang="en-US" dirty="0"/>
                        <a:t>代码审核</a:t>
                      </a:r>
                      <a:r>
                        <a:rPr lang="en-US" altLang="zh-CN" dirty="0"/>
                        <a:t>TODO</a:t>
                      </a:r>
                      <a:endParaRPr lang="zh-CN" altLang="en-US" dirty="0"/>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nchor="ctr"/>
                </a:tc>
                <a:tc>
                  <a:txBody>
                    <a:bodyPr/>
                    <a:lstStyle/>
                    <a:p>
                      <a:pPr algn="ctr"/>
                      <a:r>
                        <a:rPr lang="zh-CN" altLang="en-US" dirty="0"/>
                        <a:t>持续提交</a:t>
                      </a:r>
                    </a:p>
                  </a:txBody>
                  <a:tcPr anchor="ctr"/>
                </a:tc>
                <a:extLst>
                  <a:ext uri="{0D108BD9-81ED-4DB2-BD59-A6C34878D82A}">
                    <a16:rowId xmlns:a16="http://schemas.microsoft.com/office/drawing/2014/main" val="3241791223"/>
                  </a:ext>
                </a:extLst>
              </a:tr>
              <a:tr h="359833">
                <a:tc vMerge="1">
                  <a:txBody>
                    <a:bodyPr/>
                    <a:lstStyle/>
                    <a:p>
                      <a:pPr algn="ctr"/>
                      <a:endParaRPr lang="zh-CN" altLang="en-US" dirty="0"/>
                    </a:p>
                  </a:txBody>
                  <a:tcPr/>
                </a:tc>
                <a:tc>
                  <a:txBody>
                    <a:bodyPr/>
                    <a:lstStyle/>
                    <a:p>
                      <a:pPr algn="ctr"/>
                      <a:r>
                        <a:rPr lang="zh-CN" altLang="en-US" dirty="0"/>
                        <a:t>项目风险列表</a:t>
                      </a: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项目经理或外部事业部总监</a:t>
                      </a:r>
                    </a:p>
                  </a:txBody>
                  <a:tcPr anchor="ctr"/>
                </a:tc>
                <a:tc>
                  <a:txBody>
                    <a:bodyPr/>
                    <a:lstStyle/>
                    <a:p>
                      <a:pPr algn="ctr"/>
                      <a:r>
                        <a:rPr lang="zh-CN" altLang="en-US" dirty="0"/>
                        <a:t>周提交</a:t>
                      </a:r>
                    </a:p>
                  </a:txBody>
                  <a:tcPr anchor="ctr"/>
                </a:tc>
                <a:extLst>
                  <a:ext uri="{0D108BD9-81ED-4DB2-BD59-A6C34878D82A}">
                    <a16:rowId xmlns:a16="http://schemas.microsoft.com/office/drawing/2014/main" val="2577012819"/>
                  </a:ext>
                </a:extLst>
              </a:tr>
              <a:tr h="359833">
                <a:tc vMerge="1">
                  <a:txBody>
                    <a:bodyPr/>
                    <a:lstStyle/>
                    <a:p>
                      <a:pPr algn="ctr"/>
                      <a:endParaRPr lang="zh-CN" altLang="en-US" dirty="0"/>
                    </a:p>
                  </a:txBody>
                  <a:tcPr/>
                </a:tc>
                <a:tc>
                  <a:txBody>
                    <a:bodyPr/>
                    <a:lstStyle/>
                    <a:p>
                      <a:pPr algn="ctr"/>
                      <a:r>
                        <a:rPr lang="zh-CN" altLang="en-US" dirty="0"/>
                        <a:t>项目月度汇报</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nchor="ctr"/>
                </a:tc>
                <a:tc>
                  <a:txBody>
                    <a:bodyPr/>
                    <a:lstStyle/>
                    <a:p>
                      <a:pPr algn="ctr"/>
                      <a:r>
                        <a:rPr lang="zh-CN" altLang="en-US" dirty="0"/>
                        <a:t>月提交</a:t>
                      </a:r>
                    </a:p>
                  </a:txBody>
                  <a:tcPr anchor="ctr"/>
                </a:tc>
                <a:extLst>
                  <a:ext uri="{0D108BD9-81ED-4DB2-BD59-A6C34878D82A}">
                    <a16:rowId xmlns:a16="http://schemas.microsoft.com/office/drawing/2014/main" val="338503853"/>
                  </a:ext>
                </a:extLst>
              </a:tr>
              <a:tr h="359833">
                <a:tc>
                  <a:txBody>
                    <a:bodyPr/>
                    <a:lstStyle/>
                    <a:p>
                      <a:pPr algn="ctr"/>
                      <a:r>
                        <a:rPr lang="zh-CN" altLang="en-US" dirty="0"/>
                        <a:t>开发人员</a:t>
                      </a:r>
                    </a:p>
                  </a:txBody>
                  <a:tcPr anchor="ctr"/>
                </a:tc>
                <a:tc>
                  <a:txBody>
                    <a:bodyPr/>
                    <a:lstStyle/>
                    <a:p>
                      <a:pPr algn="ctr"/>
                      <a:r>
                        <a:rPr lang="zh-CN" altLang="en-US" dirty="0"/>
                        <a:t>代码</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版本管理器（</a:t>
                      </a:r>
                      <a:r>
                        <a:rPr lang="en-US" altLang="zh-CN" dirty="0"/>
                        <a:t>git</a:t>
                      </a:r>
                      <a:r>
                        <a:rPr lang="zh-CN" altLang="en-US" dirty="0"/>
                        <a:t>或</a:t>
                      </a:r>
                      <a:r>
                        <a:rPr lang="en-US" altLang="zh-CN" dirty="0" err="1"/>
                        <a:t>svn</a:t>
                      </a:r>
                      <a:r>
                        <a:rPr lang="zh-CN" alt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持续提交</a:t>
                      </a:r>
                    </a:p>
                  </a:txBody>
                  <a:tcPr anchor="ctr"/>
                </a:tc>
                <a:extLst>
                  <a:ext uri="{0D108BD9-81ED-4DB2-BD59-A6C34878D82A}">
                    <a16:rowId xmlns:a16="http://schemas.microsoft.com/office/drawing/2014/main" val="1484494656"/>
                  </a:ext>
                </a:extLst>
              </a:tr>
              <a:tr h="359833">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需求人员</a:t>
                      </a:r>
                    </a:p>
                  </a:txBody>
                  <a:tcPr anchor="ctr"/>
                </a:tc>
                <a:tc>
                  <a:txBody>
                    <a:bodyPr/>
                    <a:lstStyle/>
                    <a:p>
                      <a:pPr algn="ctr"/>
                      <a:r>
                        <a:rPr lang="zh-CN" altLang="en-US" dirty="0"/>
                        <a:t>需求规格说明书优化</a:t>
                      </a:r>
                    </a:p>
                  </a:txBody>
                  <a:tcPr/>
                </a:tc>
                <a:tc rowSpan="3">
                  <a:txBody>
                    <a:bodyPr/>
                    <a:lstStyle/>
                    <a:p>
                      <a:pPr algn="ctr"/>
                      <a:r>
                        <a:rPr lang="zh-CN" altLang="en-US" dirty="0"/>
                        <a:t>项目负责人</a:t>
                      </a:r>
                      <a:endParaRPr lang="en-US" altLang="zh-CN" dirty="0"/>
                    </a:p>
                    <a:p>
                      <a:pPr algn="ctr"/>
                      <a:r>
                        <a:rPr lang="zh-CN" altLang="en-US" dirty="0"/>
                        <a:t>共享到项目组中</a:t>
                      </a:r>
                    </a:p>
                  </a:txBody>
                  <a:tcPr anchor="ct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根据实际情况持续提交</a:t>
                      </a:r>
                    </a:p>
                  </a:txBody>
                  <a:tcPr anchor="ctr"/>
                </a:tc>
                <a:extLst>
                  <a:ext uri="{0D108BD9-81ED-4DB2-BD59-A6C34878D82A}">
                    <a16:rowId xmlns:a16="http://schemas.microsoft.com/office/drawing/2014/main" val="936479878"/>
                  </a:ext>
                </a:extLst>
              </a:tr>
              <a:tr h="359833">
                <a:tc vMerge="1">
                  <a:txBody>
                    <a:bodyPr/>
                    <a:lstStyle/>
                    <a:p>
                      <a:pPr algn="ctr"/>
                      <a:endParaRPr lang="zh-CN" altLang="en-US" dirty="0"/>
                    </a:p>
                  </a:txBody>
                  <a:tcPr/>
                </a:tc>
                <a:tc>
                  <a:txBody>
                    <a:bodyPr/>
                    <a:lstStyle/>
                    <a:p>
                      <a:pPr algn="ctr"/>
                      <a:r>
                        <a:rPr lang="zh-CN" altLang="en-US" dirty="0"/>
                        <a:t>需求原型优化</a:t>
                      </a:r>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nchor="ctr"/>
                </a:tc>
                <a:extLst>
                  <a:ext uri="{0D108BD9-81ED-4DB2-BD59-A6C34878D82A}">
                    <a16:rowId xmlns:a16="http://schemas.microsoft.com/office/drawing/2014/main" val="1874309329"/>
                  </a:ext>
                </a:extLst>
              </a:tr>
              <a:tr h="359833">
                <a:tc vMerge="1">
                  <a:txBody>
                    <a:bodyPr/>
                    <a:lstStyle/>
                    <a:p>
                      <a:pPr algn="ctr"/>
                      <a:endParaRPr lang="zh-CN" altLang="en-US" dirty="0"/>
                    </a:p>
                  </a:txBody>
                  <a:tcPr/>
                </a:tc>
                <a:tc>
                  <a:txBody>
                    <a:bodyPr/>
                    <a:lstStyle/>
                    <a:p>
                      <a:pPr algn="ctr"/>
                      <a:r>
                        <a:rPr lang="zh-CN" altLang="en-US" dirty="0"/>
                        <a:t>设计图优化</a:t>
                      </a:r>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nchor="ctr"/>
                </a:tc>
                <a:extLst>
                  <a:ext uri="{0D108BD9-81ED-4DB2-BD59-A6C34878D82A}">
                    <a16:rowId xmlns:a16="http://schemas.microsoft.com/office/drawing/2014/main" val="276269159"/>
                  </a:ext>
                </a:extLst>
              </a:tr>
              <a:tr h="359833">
                <a:tc row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测试人员</a:t>
                      </a:r>
                    </a:p>
                  </a:txBody>
                  <a:tcPr anchor="ctr"/>
                </a:tc>
                <a:tc>
                  <a:txBody>
                    <a:bodyPr/>
                    <a:lstStyle/>
                    <a:p>
                      <a:pPr algn="ctr"/>
                      <a:r>
                        <a:rPr lang="zh-CN" altLang="en-US" dirty="0"/>
                        <a:t>需求问题汇总列表</a:t>
                      </a:r>
                    </a:p>
                  </a:txBody>
                  <a:tcPr/>
                </a:tc>
                <a:tc>
                  <a:txBody>
                    <a:bodyPr/>
                    <a:lstStyle/>
                    <a:p>
                      <a:pPr algn="ctr"/>
                      <a:r>
                        <a:rPr lang="zh-CN" altLang="en-US" dirty="0"/>
                        <a:t>需求人员</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持续提交</a:t>
                      </a:r>
                    </a:p>
                  </a:txBody>
                  <a:tcPr anchor="ctr"/>
                </a:tc>
                <a:extLst>
                  <a:ext uri="{0D108BD9-81ED-4DB2-BD59-A6C34878D82A}">
                    <a16:rowId xmlns:a16="http://schemas.microsoft.com/office/drawing/2014/main" val="2346695109"/>
                  </a:ext>
                </a:extLst>
              </a:tr>
              <a:tr h="359833">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自测用例</a:t>
                      </a:r>
                    </a:p>
                  </a:txBody>
                  <a:tcPr/>
                </a:tc>
                <a:tc rowSpan="5">
                  <a:txBody>
                    <a:bodyPr/>
                    <a:lstStyle/>
                    <a:p>
                      <a:pPr algn="ctr"/>
                      <a:r>
                        <a:rPr lang="zh-CN" altLang="en-US" dirty="0"/>
                        <a:t>项目负责人</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提测前</a:t>
                      </a:r>
                    </a:p>
                  </a:txBody>
                  <a:tcPr anchor="ctr"/>
                </a:tc>
                <a:extLst>
                  <a:ext uri="{0D108BD9-81ED-4DB2-BD59-A6C34878D82A}">
                    <a16:rowId xmlns:a16="http://schemas.microsoft.com/office/drawing/2014/main" val="4230289527"/>
                  </a:ext>
                </a:extLst>
              </a:tr>
              <a:tr h="359833">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测试用例</a:t>
                      </a:r>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nchor="ct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测试阶段末</a:t>
                      </a:r>
                    </a:p>
                  </a:txBody>
                  <a:tcPr anchor="ctr"/>
                </a:tc>
                <a:extLst>
                  <a:ext uri="{0D108BD9-81ED-4DB2-BD59-A6C34878D82A}">
                    <a16:rowId xmlns:a16="http://schemas.microsoft.com/office/drawing/2014/main" val="166032092"/>
                  </a:ext>
                </a:extLst>
              </a:tr>
              <a:tr h="359833">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测试报告</a:t>
                      </a:r>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nchor="ctr"/>
                </a:tc>
                <a:extLst>
                  <a:ext uri="{0D108BD9-81ED-4DB2-BD59-A6C34878D82A}">
                    <a16:rowId xmlns:a16="http://schemas.microsoft.com/office/drawing/2014/main" val="3817743650"/>
                  </a:ext>
                </a:extLst>
              </a:tr>
              <a:tr h="359833">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程序包</a:t>
                      </a:r>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nchor="ctr"/>
                </a:tc>
                <a:extLst>
                  <a:ext uri="{0D108BD9-81ED-4DB2-BD59-A6C34878D82A}">
                    <a16:rowId xmlns:a16="http://schemas.microsoft.com/office/drawing/2014/main" val="144540606"/>
                  </a:ext>
                </a:extLst>
              </a:tr>
              <a:tr h="359833">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数据库文件</a:t>
                      </a:r>
                    </a:p>
                  </a:txBody>
                  <a:tcPr/>
                </a:tc>
                <a:tc vMerge="1">
                  <a:txBody>
                    <a:bodyPr/>
                    <a:lstStyle/>
                    <a:p>
                      <a:pPr algn="ctr"/>
                      <a:endParaRPr lang="zh-CN" altLang="en-US" dirty="0"/>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nchor="ctr"/>
                </a:tc>
                <a:extLst>
                  <a:ext uri="{0D108BD9-81ED-4DB2-BD59-A6C34878D82A}">
                    <a16:rowId xmlns:a16="http://schemas.microsoft.com/office/drawing/2014/main" val="2375227485"/>
                  </a:ext>
                </a:extLst>
              </a:tr>
            </a:tbl>
          </a:graphicData>
        </a:graphic>
      </p:graphicFrame>
    </p:spTree>
    <p:extLst>
      <p:ext uri="{BB962C8B-B14F-4D97-AF65-F5344CB8AC3E}">
        <p14:creationId xmlns:p14="http://schemas.microsoft.com/office/powerpoint/2010/main" val="3820367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0A6F60F9-3E70-4C12-A92A-BB179620B510}"/>
              </a:ext>
            </a:extLst>
          </p:cNvPr>
          <p:cNvSpPr txBox="1"/>
          <p:nvPr/>
        </p:nvSpPr>
        <p:spPr>
          <a:xfrm>
            <a:off x="714374" y="525780"/>
            <a:ext cx="11477625" cy="646331"/>
          </a:xfrm>
          <a:prstGeom prst="rect">
            <a:avLst/>
          </a:prstGeom>
          <a:noFill/>
        </p:spPr>
        <p:txBody>
          <a:bodyPr vert="horz" wrap="square" rtlCol="0">
            <a:spAutoFit/>
          </a:bodyPr>
          <a:lstStyle/>
          <a:p>
            <a:pPr algn="ctr"/>
            <a:r>
              <a:rPr lang="zh-CN" altLang="en-US" sz="3600" dirty="0"/>
              <a:t>系统上线阶段交付物</a:t>
            </a:r>
          </a:p>
        </p:txBody>
      </p:sp>
      <p:graphicFrame>
        <p:nvGraphicFramePr>
          <p:cNvPr id="4" name="表格 3">
            <a:extLst>
              <a:ext uri="{FF2B5EF4-FFF2-40B4-BE49-F238E27FC236}">
                <a16:creationId xmlns:a16="http://schemas.microsoft.com/office/drawing/2014/main" id="{3D5C658E-4762-418C-B530-F8BDA4CAFDF6}"/>
              </a:ext>
            </a:extLst>
          </p:cNvPr>
          <p:cNvGraphicFramePr>
            <a:graphicFrameLocks noGrp="1"/>
          </p:cNvGraphicFramePr>
          <p:nvPr>
            <p:extLst>
              <p:ext uri="{D42A27DB-BD31-4B8C-83A1-F6EECF244321}">
                <p14:modId xmlns:p14="http://schemas.microsoft.com/office/powerpoint/2010/main" val="3758727024"/>
              </p:ext>
            </p:extLst>
          </p:nvPr>
        </p:nvGraphicFramePr>
        <p:xfrm>
          <a:off x="714375" y="1577340"/>
          <a:ext cx="11477625" cy="4754880"/>
        </p:xfrm>
        <a:graphic>
          <a:graphicData uri="http://schemas.openxmlformats.org/drawingml/2006/table">
            <a:tbl>
              <a:tblPr firstRow="1" bandRow="1">
                <a:tableStyleId>{7DF18680-E054-41AD-8BC1-D1AEF772440D}</a:tableStyleId>
              </a:tblPr>
              <a:tblGrid>
                <a:gridCol w="2447928">
                  <a:extLst>
                    <a:ext uri="{9D8B030D-6E8A-4147-A177-3AD203B41FA5}">
                      <a16:colId xmlns:a16="http://schemas.microsoft.com/office/drawing/2014/main" val="3367951914"/>
                    </a:ext>
                  </a:extLst>
                </a:gridCol>
                <a:gridCol w="3790950">
                  <a:extLst>
                    <a:ext uri="{9D8B030D-6E8A-4147-A177-3AD203B41FA5}">
                      <a16:colId xmlns:a16="http://schemas.microsoft.com/office/drawing/2014/main" val="943200269"/>
                    </a:ext>
                  </a:extLst>
                </a:gridCol>
                <a:gridCol w="3038475">
                  <a:extLst>
                    <a:ext uri="{9D8B030D-6E8A-4147-A177-3AD203B41FA5}">
                      <a16:colId xmlns:a16="http://schemas.microsoft.com/office/drawing/2014/main" val="1496013566"/>
                    </a:ext>
                  </a:extLst>
                </a:gridCol>
                <a:gridCol w="2200272">
                  <a:extLst>
                    <a:ext uri="{9D8B030D-6E8A-4147-A177-3AD203B41FA5}">
                      <a16:colId xmlns:a16="http://schemas.microsoft.com/office/drawing/2014/main" val="3105206043"/>
                    </a:ext>
                  </a:extLst>
                </a:gridCol>
              </a:tblGrid>
              <a:tr h="250824">
                <a:tc>
                  <a:txBody>
                    <a:bodyPr/>
                    <a:lstStyle/>
                    <a:p>
                      <a:pPr algn="ctr"/>
                      <a:r>
                        <a:rPr lang="zh-CN" altLang="en-US" dirty="0"/>
                        <a:t>提交人</a:t>
                      </a:r>
                    </a:p>
                  </a:txBody>
                  <a:tcPr/>
                </a:tc>
                <a:tc>
                  <a:txBody>
                    <a:bodyPr/>
                    <a:lstStyle/>
                    <a:p>
                      <a:pPr algn="ctr"/>
                      <a:r>
                        <a:rPr lang="zh-CN" altLang="en-US" dirty="0"/>
                        <a:t>交付物</a:t>
                      </a:r>
                    </a:p>
                  </a:txBody>
                  <a:tcPr/>
                </a:tc>
                <a:tc>
                  <a:txBody>
                    <a:bodyPr/>
                    <a:lstStyle/>
                    <a:p>
                      <a:pPr algn="ctr"/>
                      <a:r>
                        <a:rPr lang="zh-CN" altLang="en-US" dirty="0"/>
                        <a:t>接收人</a:t>
                      </a:r>
                    </a:p>
                  </a:txBody>
                  <a:tcPr/>
                </a:tc>
                <a:tc>
                  <a:txBody>
                    <a:bodyPr/>
                    <a:lstStyle/>
                    <a:p>
                      <a:pPr algn="ctr"/>
                      <a:r>
                        <a:rPr lang="zh-CN" altLang="en-US" dirty="0"/>
                        <a:t>提交时间</a:t>
                      </a:r>
                    </a:p>
                  </a:txBody>
                  <a:tcPr/>
                </a:tc>
                <a:extLst>
                  <a:ext uri="{0D108BD9-81ED-4DB2-BD59-A6C34878D82A}">
                    <a16:rowId xmlns:a16="http://schemas.microsoft.com/office/drawing/2014/main" val="1689008068"/>
                  </a:ext>
                </a:extLst>
              </a:tr>
              <a:tr h="359833">
                <a:tc rowSpan="1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项目负责人</a:t>
                      </a:r>
                    </a:p>
                  </a:txBody>
                  <a:tcPr anchor="ctr"/>
                </a:tc>
                <a:tc>
                  <a:txBody>
                    <a:bodyPr/>
                    <a:lstStyle/>
                    <a:p>
                      <a:pPr algn="ctr"/>
                      <a:r>
                        <a:rPr lang="zh-CN" altLang="en-US" dirty="0"/>
                        <a:t>用户使用说明手册</a:t>
                      </a:r>
                    </a:p>
                  </a:txBody>
                  <a:tcPr anchor="ctr"/>
                </a:tc>
                <a:tc rowSpan="12">
                  <a:txBody>
                    <a:bodyPr/>
                    <a:lstStyle/>
                    <a:p>
                      <a:pPr algn="ctr"/>
                      <a:r>
                        <a:rPr lang="zh-CN" altLang="en-US" dirty="0"/>
                        <a:t>甲方对接人</a:t>
                      </a:r>
                    </a:p>
                  </a:txBody>
                  <a:tcPr anchor="ctr"/>
                </a:tc>
                <a:tc rowSpan="12">
                  <a:txBody>
                    <a:bodyPr/>
                    <a:lstStyle/>
                    <a:p>
                      <a:pPr algn="ctr"/>
                      <a:r>
                        <a:rPr lang="zh-CN" altLang="en-US" dirty="0"/>
                        <a:t>测试阶段完成</a:t>
                      </a:r>
                    </a:p>
                  </a:txBody>
                  <a:tcPr anchor="ctr"/>
                </a:tc>
                <a:extLst>
                  <a:ext uri="{0D108BD9-81ED-4DB2-BD59-A6C34878D82A}">
                    <a16:rowId xmlns:a16="http://schemas.microsoft.com/office/drawing/2014/main" val="3585226646"/>
                  </a:ext>
                </a:extLst>
              </a:tr>
              <a:tr h="359833">
                <a:tc vMerge="1">
                  <a:txBody>
                    <a:bodyPr/>
                    <a:lstStyle/>
                    <a:p>
                      <a:pPr algn="ctr"/>
                      <a:endParaRPr lang="zh-CN" altLang="en-US" dirty="0"/>
                    </a:p>
                  </a:txBody>
                  <a:tcPr/>
                </a:tc>
                <a:tc>
                  <a:txBody>
                    <a:bodyPr/>
                    <a:lstStyle/>
                    <a:p>
                      <a:pPr algn="ctr"/>
                      <a:r>
                        <a:rPr lang="zh-CN" altLang="en-US" dirty="0"/>
                        <a:t>部署手册</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nchor="ctr"/>
                </a:tc>
                <a:tc vMerge="1">
                  <a:txBody>
                    <a:bodyPr/>
                    <a:lstStyle/>
                    <a:p>
                      <a:pPr algn="ctr"/>
                      <a:endParaRPr lang="zh-CN" altLang="en-US" dirty="0"/>
                    </a:p>
                  </a:txBody>
                  <a:tcPr anchor="ctr"/>
                </a:tc>
                <a:extLst>
                  <a:ext uri="{0D108BD9-81ED-4DB2-BD59-A6C34878D82A}">
                    <a16:rowId xmlns:a16="http://schemas.microsoft.com/office/drawing/2014/main" val="590255731"/>
                  </a:ext>
                </a:extLst>
              </a:tr>
              <a:tr h="359833">
                <a:tc vMerge="1">
                  <a:txBody>
                    <a:bodyPr/>
                    <a:lstStyle/>
                    <a:p>
                      <a:pPr algn="ctr"/>
                      <a:endParaRPr lang="zh-CN" altLang="en-US" dirty="0"/>
                    </a:p>
                  </a:txBody>
                  <a:tcPr/>
                </a:tc>
                <a:tc>
                  <a:txBody>
                    <a:bodyPr/>
                    <a:lstStyle/>
                    <a:p>
                      <a:pPr algn="ctr"/>
                      <a:r>
                        <a:rPr lang="zh-CN" altLang="en-US" dirty="0"/>
                        <a:t>概要设计</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nchor="ctr"/>
                </a:tc>
                <a:tc vMerge="1">
                  <a:txBody>
                    <a:bodyPr/>
                    <a:lstStyle/>
                    <a:p>
                      <a:pPr algn="ctr"/>
                      <a:endParaRPr lang="zh-CN" altLang="en-US" dirty="0"/>
                    </a:p>
                  </a:txBody>
                  <a:tcPr anchor="ctr"/>
                </a:tc>
                <a:extLst>
                  <a:ext uri="{0D108BD9-81ED-4DB2-BD59-A6C34878D82A}">
                    <a16:rowId xmlns:a16="http://schemas.microsoft.com/office/drawing/2014/main" val="3241791223"/>
                  </a:ext>
                </a:extLst>
              </a:tr>
              <a:tr h="359833">
                <a:tc vMerge="1">
                  <a:txBody>
                    <a:bodyPr/>
                    <a:lstStyle/>
                    <a:p>
                      <a:pPr algn="ctr"/>
                      <a:endParaRPr lang="zh-CN" altLang="en-US" dirty="0"/>
                    </a:p>
                  </a:txBody>
                  <a:tcPr/>
                </a:tc>
                <a:tc>
                  <a:txBody>
                    <a:bodyPr/>
                    <a:lstStyle/>
                    <a:p>
                      <a:pPr algn="ctr"/>
                      <a:r>
                        <a:rPr lang="zh-CN" altLang="en-US" dirty="0"/>
                        <a:t>详细设计</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nchor="ctr"/>
                </a:tc>
                <a:tc vMerge="1">
                  <a:txBody>
                    <a:bodyPr/>
                    <a:lstStyle/>
                    <a:p>
                      <a:pPr algn="ctr"/>
                      <a:endParaRPr lang="zh-CN" altLang="en-US" dirty="0"/>
                    </a:p>
                  </a:txBody>
                  <a:tcPr anchor="ctr"/>
                </a:tc>
                <a:extLst>
                  <a:ext uri="{0D108BD9-81ED-4DB2-BD59-A6C34878D82A}">
                    <a16:rowId xmlns:a16="http://schemas.microsoft.com/office/drawing/2014/main" val="2577012819"/>
                  </a:ext>
                </a:extLst>
              </a:tr>
              <a:tr h="359833">
                <a:tc vMerge="1">
                  <a:txBody>
                    <a:bodyPr/>
                    <a:lstStyle/>
                    <a:p>
                      <a:endParaRPr lang="zh-CN" altLang="en-US"/>
                    </a:p>
                  </a:txBody>
                  <a:tcPr/>
                </a:tc>
                <a:tc>
                  <a:txBody>
                    <a:bodyPr/>
                    <a:lstStyle/>
                    <a:p>
                      <a:pPr algn="ctr"/>
                      <a:r>
                        <a:rPr lang="zh-CN" altLang="en-US" dirty="0"/>
                        <a:t>技术文档</a:t>
                      </a:r>
                    </a:p>
                  </a:txBody>
                  <a:tcPr anchor="ctr"/>
                </a:tc>
                <a:tc vMerge="1">
                  <a:txBody>
                    <a:bodyPr/>
                    <a:lstStyle/>
                    <a:p>
                      <a:endParaRPr lang="zh-CN" altLang="en-US"/>
                    </a:p>
                  </a:txBody>
                  <a:tcPr/>
                </a:tc>
                <a:tc vMerge="1">
                  <a:txBody>
                    <a:bodyPr/>
                    <a:lstStyle/>
                    <a:p>
                      <a:pPr algn="ctr"/>
                      <a:endParaRPr lang="zh-CN" altLang="en-US" dirty="0"/>
                    </a:p>
                  </a:txBody>
                  <a:tcPr anchor="ctr"/>
                </a:tc>
                <a:extLst>
                  <a:ext uri="{0D108BD9-81ED-4DB2-BD59-A6C34878D82A}">
                    <a16:rowId xmlns:a16="http://schemas.microsoft.com/office/drawing/2014/main" val="3087015306"/>
                  </a:ext>
                </a:extLst>
              </a:tr>
              <a:tr h="359833">
                <a:tc vMerge="1">
                  <a:txBody>
                    <a:bodyPr/>
                    <a:lstStyle/>
                    <a:p>
                      <a:pPr algn="ctr"/>
                      <a:endParaRPr lang="zh-CN" altLang="en-US" dirty="0"/>
                    </a:p>
                  </a:txBody>
                  <a:tcPr/>
                </a:tc>
                <a:tc>
                  <a:txBody>
                    <a:bodyPr/>
                    <a:lstStyle/>
                    <a:p>
                      <a:pPr algn="ctr"/>
                      <a:r>
                        <a:rPr lang="zh-CN" altLang="en-US" dirty="0"/>
                        <a:t>需求规格说明书</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nchor="ctr"/>
                </a:tc>
                <a:tc vMerge="1">
                  <a:txBody>
                    <a:bodyPr/>
                    <a:lstStyle/>
                    <a:p>
                      <a:pPr algn="ctr"/>
                      <a:endParaRPr lang="zh-CN" altLang="en-US" dirty="0"/>
                    </a:p>
                  </a:txBody>
                  <a:tcPr anchor="ctr"/>
                </a:tc>
                <a:extLst>
                  <a:ext uri="{0D108BD9-81ED-4DB2-BD59-A6C34878D82A}">
                    <a16:rowId xmlns:a16="http://schemas.microsoft.com/office/drawing/2014/main" val="338503853"/>
                  </a:ext>
                </a:extLst>
              </a:tr>
              <a:tr h="359833">
                <a:tc vMerge="1">
                  <a:txBody>
                    <a:bodyPr/>
                    <a:lstStyle/>
                    <a:p>
                      <a:pPr algn="ctr"/>
                      <a:endParaRPr lang="zh-CN" altLang="en-US" dirty="0"/>
                    </a:p>
                  </a:txBody>
                  <a:tcPr/>
                </a:tc>
                <a:tc>
                  <a:txBody>
                    <a:bodyPr/>
                    <a:lstStyle/>
                    <a:p>
                      <a:pPr algn="ctr"/>
                      <a:r>
                        <a:rPr lang="zh-CN" altLang="en-US" dirty="0"/>
                        <a:t>需求原型</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nchor="ctr"/>
                </a:tc>
                <a:tc vMerge="1">
                  <a:txBody>
                    <a:bodyPr/>
                    <a:lstStyle/>
                    <a:p>
                      <a:pPr algn="ctr"/>
                      <a:endParaRPr lang="zh-CN" altLang="en-US" dirty="0"/>
                    </a:p>
                  </a:txBody>
                  <a:tcPr anchor="ctr"/>
                </a:tc>
                <a:extLst>
                  <a:ext uri="{0D108BD9-81ED-4DB2-BD59-A6C34878D82A}">
                    <a16:rowId xmlns:a16="http://schemas.microsoft.com/office/drawing/2014/main" val="70466583"/>
                  </a:ext>
                </a:extLst>
              </a:tr>
              <a:tr h="359833">
                <a:tc vMerge="1">
                  <a:txBody>
                    <a:bodyPr/>
                    <a:lstStyle/>
                    <a:p>
                      <a:pPr algn="ctr"/>
                      <a:endParaRPr lang="zh-CN" altLang="en-US" dirty="0"/>
                    </a:p>
                  </a:txBody>
                  <a:tcPr/>
                </a:tc>
                <a:tc>
                  <a:txBody>
                    <a:bodyPr/>
                    <a:lstStyle/>
                    <a:p>
                      <a:pPr algn="ctr"/>
                      <a:r>
                        <a:rPr lang="zh-CN" altLang="en-US" dirty="0"/>
                        <a:t>测试报告</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nchor="ctr"/>
                </a:tc>
                <a:tc vMerge="1">
                  <a:txBody>
                    <a:bodyPr/>
                    <a:lstStyle/>
                    <a:p>
                      <a:pPr algn="ctr"/>
                      <a:endParaRPr lang="zh-CN" altLang="en-US" dirty="0"/>
                    </a:p>
                  </a:txBody>
                  <a:tcPr anchor="ctr"/>
                </a:tc>
                <a:extLst>
                  <a:ext uri="{0D108BD9-81ED-4DB2-BD59-A6C34878D82A}">
                    <a16:rowId xmlns:a16="http://schemas.microsoft.com/office/drawing/2014/main" val="2139459526"/>
                  </a:ext>
                </a:extLst>
              </a:tr>
              <a:tr h="359833">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nchor="ctr"/>
                </a:tc>
                <a:tc>
                  <a:txBody>
                    <a:bodyPr/>
                    <a:lstStyle/>
                    <a:p>
                      <a:pPr algn="ctr"/>
                      <a:r>
                        <a:rPr lang="zh-CN" altLang="en-US" dirty="0"/>
                        <a:t>测试用例</a:t>
                      </a:r>
                    </a:p>
                  </a:txBody>
                  <a:tcPr anchor="ctr"/>
                </a:tc>
                <a:tc vMerge="1">
                  <a:txBody>
                    <a:bodyPr/>
                    <a:lstStyle/>
                    <a:p>
                      <a:endParaRPr lang="zh-CN" altLang="en-US"/>
                    </a:p>
                  </a:txBody>
                  <a:tcPr/>
                </a:tc>
                <a:tc vMerge="1">
                  <a:txBody>
                    <a:bodyPr/>
                    <a:lstStyle/>
                    <a:p>
                      <a:pPr algn="ctr"/>
                      <a:endParaRPr lang="zh-CN" altLang="en-US" dirty="0"/>
                    </a:p>
                  </a:txBody>
                  <a:tcPr anchor="ctr"/>
                </a:tc>
                <a:extLst>
                  <a:ext uri="{0D108BD9-81ED-4DB2-BD59-A6C34878D82A}">
                    <a16:rowId xmlns:a16="http://schemas.microsoft.com/office/drawing/2014/main" val="33373976"/>
                  </a:ext>
                </a:extLst>
              </a:tr>
              <a:tr h="359833">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nchor="ctr"/>
                </a:tc>
                <a:tc>
                  <a:txBody>
                    <a:bodyPr/>
                    <a:lstStyle/>
                    <a:p>
                      <a:pPr algn="ctr"/>
                      <a:r>
                        <a:rPr lang="zh-CN" altLang="en-US" dirty="0"/>
                        <a:t>开发计划</a:t>
                      </a:r>
                    </a:p>
                  </a:txBody>
                  <a:tcPr anchor="ctr"/>
                </a:tc>
                <a:tc vMerge="1">
                  <a:txBody>
                    <a:bodyPr/>
                    <a:lstStyle/>
                    <a:p>
                      <a:endParaRPr lang="zh-CN" altLang="en-US"/>
                    </a:p>
                  </a:txBody>
                  <a:tcPr/>
                </a:tc>
                <a:tc vMerge="1">
                  <a:txBody>
                    <a:bodyPr/>
                    <a:lstStyle/>
                    <a:p>
                      <a:pPr algn="ctr"/>
                      <a:endParaRPr lang="zh-CN" altLang="en-US" dirty="0"/>
                    </a:p>
                  </a:txBody>
                  <a:tcPr anchor="ctr"/>
                </a:tc>
                <a:extLst>
                  <a:ext uri="{0D108BD9-81ED-4DB2-BD59-A6C34878D82A}">
                    <a16:rowId xmlns:a16="http://schemas.microsoft.com/office/drawing/2014/main" val="103589231"/>
                  </a:ext>
                </a:extLst>
              </a:tr>
              <a:tr h="359833">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nchor="ctr"/>
                </a:tc>
                <a:tc>
                  <a:txBody>
                    <a:bodyPr/>
                    <a:lstStyle/>
                    <a:p>
                      <a:pPr algn="ctr"/>
                      <a:r>
                        <a:rPr lang="zh-CN" altLang="en-US" dirty="0"/>
                        <a:t>程序包</a:t>
                      </a:r>
                    </a:p>
                  </a:txBody>
                  <a:tcPr anchor="ctr"/>
                </a:tc>
                <a:tc vMerge="1">
                  <a:txBody>
                    <a:bodyPr/>
                    <a:lstStyle/>
                    <a:p>
                      <a:pPr algn="ctr"/>
                      <a:endParaRPr lang="zh-CN" altLang="en-US" dirty="0"/>
                    </a:p>
                  </a:txBody>
                  <a:tcPr anchor="ctr"/>
                </a:tc>
                <a:tc vMerge="1">
                  <a:txBody>
                    <a:bodyPr/>
                    <a:lstStyle/>
                    <a:p>
                      <a:pPr algn="ctr"/>
                      <a:endParaRPr lang="zh-CN" altLang="en-US" dirty="0"/>
                    </a:p>
                  </a:txBody>
                  <a:tcPr anchor="ctr"/>
                </a:tc>
                <a:extLst>
                  <a:ext uri="{0D108BD9-81ED-4DB2-BD59-A6C34878D82A}">
                    <a16:rowId xmlns:a16="http://schemas.microsoft.com/office/drawing/2014/main" val="1393306707"/>
                  </a:ext>
                </a:extLst>
              </a:tr>
              <a:tr h="359833">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nchor="ctr"/>
                </a:tc>
                <a:tc>
                  <a:txBody>
                    <a:bodyPr/>
                    <a:lstStyle/>
                    <a:p>
                      <a:pPr algn="ctr"/>
                      <a:r>
                        <a:rPr lang="zh-CN" altLang="en-US" dirty="0"/>
                        <a:t>数据库文件</a:t>
                      </a:r>
                    </a:p>
                  </a:txBody>
                  <a:tcPr anchor="ctr"/>
                </a:tc>
                <a:tc vMerge="1">
                  <a:txBody>
                    <a:bodyPr/>
                    <a:lstStyle/>
                    <a:p>
                      <a:pPr algn="ctr"/>
                      <a:endParaRPr lang="zh-CN" altLang="en-US" dirty="0"/>
                    </a:p>
                  </a:txBody>
                  <a:tcPr anchor="ctr"/>
                </a:tc>
                <a:tc vMerge="1">
                  <a:txBody>
                    <a:bodyPr/>
                    <a:lstStyle/>
                    <a:p>
                      <a:pPr algn="ctr"/>
                      <a:endParaRPr lang="zh-CN" altLang="en-US" dirty="0"/>
                    </a:p>
                  </a:txBody>
                  <a:tcPr anchor="ctr"/>
                </a:tc>
                <a:extLst>
                  <a:ext uri="{0D108BD9-81ED-4DB2-BD59-A6C34878D82A}">
                    <a16:rowId xmlns:a16="http://schemas.microsoft.com/office/drawing/2014/main" val="4018941320"/>
                  </a:ext>
                </a:extLst>
              </a:tr>
            </a:tbl>
          </a:graphicData>
        </a:graphic>
      </p:graphicFrame>
    </p:spTree>
    <p:extLst>
      <p:ext uri="{BB962C8B-B14F-4D97-AF65-F5344CB8AC3E}">
        <p14:creationId xmlns:p14="http://schemas.microsoft.com/office/powerpoint/2010/main" val="3186861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BE39775D-E00B-46E1-BC9A-DBEDEBE6930A}"/>
              </a:ext>
            </a:extLst>
          </p:cNvPr>
          <p:cNvSpPr>
            <a:spLocks noGrp="1"/>
          </p:cNvSpPr>
          <p:nvPr>
            <p:ph type="title"/>
          </p:nvPr>
        </p:nvSpPr>
        <p:spPr/>
        <p:txBody>
          <a:bodyPr/>
          <a:lstStyle/>
          <a:p>
            <a:r>
              <a:rPr lang="zh-CN" altLang="en-US" dirty="0"/>
              <a:t>过程管理说明</a:t>
            </a:r>
          </a:p>
        </p:txBody>
      </p:sp>
      <p:sp>
        <p:nvSpPr>
          <p:cNvPr id="8" name="文本占位符 7">
            <a:extLst>
              <a:ext uri="{FF2B5EF4-FFF2-40B4-BE49-F238E27FC236}">
                <a16:creationId xmlns:a16="http://schemas.microsoft.com/office/drawing/2014/main" id="{85CEFA02-1AE4-4307-9FB6-B7EFDF61757A}"/>
              </a:ext>
            </a:extLst>
          </p:cNvPr>
          <p:cNvSpPr>
            <a:spLocks noGrp="1"/>
          </p:cNvSpPr>
          <p:nvPr>
            <p:ph type="body" idx="1"/>
          </p:nvPr>
        </p:nvSpPr>
        <p:spPr/>
        <p:txBody>
          <a:bodyPr/>
          <a:lstStyle/>
          <a:p>
            <a:r>
              <a:rPr lang="zh-CN" altLang="en-US" dirty="0"/>
              <a:t>站会</a:t>
            </a:r>
          </a:p>
        </p:txBody>
      </p:sp>
    </p:spTree>
    <p:extLst>
      <p:ext uri="{BB962C8B-B14F-4D97-AF65-F5344CB8AC3E}">
        <p14:creationId xmlns:p14="http://schemas.microsoft.com/office/powerpoint/2010/main" val="3707444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0A6F60F9-3E70-4C12-A92A-BB179620B510}"/>
              </a:ext>
            </a:extLst>
          </p:cNvPr>
          <p:cNvSpPr txBox="1"/>
          <p:nvPr/>
        </p:nvSpPr>
        <p:spPr>
          <a:xfrm>
            <a:off x="11108294" y="0"/>
            <a:ext cx="738664" cy="6858000"/>
          </a:xfrm>
          <a:prstGeom prst="rect">
            <a:avLst/>
          </a:prstGeom>
          <a:noFill/>
        </p:spPr>
        <p:txBody>
          <a:bodyPr vert="eaVert" wrap="square" rtlCol="0">
            <a:spAutoFit/>
          </a:bodyPr>
          <a:lstStyle/>
          <a:p>
            <a:pPr algn="ctr"/>
            <a:r>
              <a:rPr lang="zh-CN" altLang="en-US" sz="3600" dirty="0"/>
              <a:t>站会</a:t>
            </a:r>
          </a:p>
        </p:txBody>
      </p:sp>
      <p:sp>
        <p:nvSpPr>
          <p:cNvPr id="2" name="文本框 1">
            <a:extLst>
              <a:ext uri="{FF2B5EF4-FFF2-40B4-BE49-F238E27FC236}">
                <a16:creationId xmlns:a16="http://schemas.microsoft.com/office/drawing/2014/main" id="{D3DB6B65-29CF-4768-ADC6-252FEAD6106F}"/>
              </a:ext>
            </a:extLst>
          </p:cNvPr>
          <p:cNvSpPr txBox="1"/>
          <p:nvPr/>
        </p:nvSpPr>
        <p:spPr>
          <a:xfrm>
            <a:off x="714374" y="2413337"/>
            <a:ext cx="10224613" cy="2031325"/>
          </a:xfrm>
          <a:prstGeom prst="rect">
            <a:avLst/>
          </a:prstGeom>
          <a:noFill/>
        </p:spPr>
        <p:txBody>
          <a:bodyPr wrap="square" rtlCol="0">
            <a:spAutoFit/>
          </a:bodyPr>
          <a:lstStyle/>
          <a:p>
            <a:pPr marL="342900" indent="-342900">
              <a:buAutoNum type="arabicPeriod"/>
            </a:pPr>
            <a:r>
              <a:rPr lang="zh-CN" altLang="en-US" dirty="0"/>
              <a:t>站会目的是项目组成员同步悉知项目整体情况，问题协调交流，给大家构建的沟通平台</a:t>
            </a:r>
            <a:endParaRPr lang="en-US" altLang="zh-CN" dirty="0"/>
          </a:p>
          <a:p>
            <a:pPr marL="342900" indent="-342900">
              <a:buAutoNum type="arabicPeriod"/>
            </a:pPr>
            <a:r>
              <a:rPr lang="zh-CN" altLang="en-US" dirty="0"/>
              <a:t>站会组织时间为每天早上</a:t>
            </a:r>
            <a:r>
              <a:rPr lang="en-US" altLang="zh-CN" dirty="0"/>
              <a:t>8</a:t>
            </a:r>
            <a:r>
              <a:rPr lang="zh-CN" altLang="en-US" dirty="0"/>
              <a:t>点</a:t>
            </a:r>
            <a:r>
              <a:rPr lang="en-US" altLang="zh-CN" dirty="0"/>
              <a:t>40</a:t>
            </a:r>
            <a:r>
              <a:rPr lang="zh-CN" altLang="en-US" dirty="0"/>
              <a:t>到</a:t>
            </a:r>
            <a:r>
              <a:rPr lang="en-US" altLang="zh-CN" dirty="0"/>
              <a:t>9</a:t>
            </a:r>
            <a:r>
              <a:rPr lang="zh-CN" altLang="en-US" dirty="0"/>
              <a:t>点半至今，各项目组依据项目情况而定</a:t>
            </a:r>
            <a:endParaRPr lang="en-US" altLang="zh-CN" dirty="0"/>
          </a:p>
          <a:p>
            <a:pPr marL="342900" indent="-342900">
              <a:buAutoNum type="arabicPeriod"/>
            </a:pPr>
            <a:r>
              <a:rPr lang="zh-CN" altLang="en-US" dirty="0"/>
              <a:t>原则上，站会时间不超过</a:t>
            </a:r>
            <a:r>
              <a:rPr lang="en-US" altLang="zh-CN" dirty="0"/>
              <a:t>10</a:t>
            </a:r>
            <a:r>
              <a:rPr lang="zh-CN" altLang="en-US" dirty="0"/>
              <a:t>分钟</a:t>
            </a:r>
            <a:endParaRPr lang="en-US" altLang="zh-CN" dirty="0"/>
          </a:p>
          <a:p>
            <a:pPr marL="342900" indent="-342900">
              <a:buFontTx/>
              <a:buAutoNum type="arabicPeriod"/>
            </a:pPr>
            <a:r>
              <a:rPr lang="zh-CN" altLang="en-US" dirty="0"/>
              <a:t>由外包事业部总监对所有项目进行站会日程排定</a:t>
            </a:r>
            <a:endParaRPr lang="en-US" altLang="zh-CN" dirty="0"/>
          </a:p>
          <a:p>
            <a:pPr marL="342900" indent="-342900">
              <a:buAutoNum type="arabicPeriod"/>
            </a:pPr>
            <a:r>
              <a:rPr lang="zh-CN" altLang="en-US" dirty="0"/>
              <a:t>站会根据项目可每天进行，亦可隔天进行，具体日期详见站会白板信息</a:t>
            </a:r>
            <a:endParaRPr lang="en-US" altLang="zh-CN" dirty="0"/>
          </a:p>
          <a:p>
            <a:pPr marL="342900" indent="-342900">
              <a:buFontTx/>
              <a:buAutoNum type="arabicPeriod"/>
            </a:pPr>
            <a:r>
              <a:rPr lang="zh-CN" altLang="en-US" dirty="0"/>
              <a:t>站会主要包含但不限于以下方面内容：</a:t>
            </a:r>
            <a:r>
              <a:rPr lang="en-US" altLang="zh-CN" dirty="0"/>
              <a:t>a</a:t>
            </a:r>
            <a:r>
              <a:rPr lang="zh-CN" altLang="en-US" dirty="0"/>
              <a:t>）进度信息同步；</a:t>
            </a:r>
            <a:r>
              <a:rPr lang="en-US" altLang="zh-CN" dirty="0"/>
              <a:t> b</a:t>
            </a:r>
            <a:r>
              <a:rPr lang="zh-CN" altLang="en-US" dirty="0"/>
              <a:t>）问题协调；</a:t>
            </a:r>
            <a:r>
              <a:rPr lang="en-US" altLang="zh-CN" dirty="0"/>
              <a:t>c</a:t>
            </a:r>
            <a:r>
              <a:rPr lang="zh-CN" altLang="en-US" dirty="0"/>
              <a:t>）风险预警；</a:t>
            </a:r>
            <a:r>
              <a:rPr lang="en-US" altLang="zh-CN" dirty="0"/>
              <a:t> d</a:t>
            </a:r>
            <a:r>
              <a:rPr lang="zh-CN" altLang="en-US" dirty="0"/>
              <a:t>）问题协调；</a:t>
            </a:r>
            <a:r>
              <a:rPr lang="en-US" altLang="zh-CN" dirty="0"/>
              <a:t> e</a:t>
            </a:r>
            <a:r>
              <a:rPr lang="zh-CN" altLang="en-US" dirty="0"/>
              <a:t>）成员表扬</a:t>
            </a:r>
            <a:endParaRPr lang="en-US" altLang="zh-CN" dirty="0"/>
          </a:p>
        </p:txBody>
      </p:sp>
      <p:sp>
        <p:nvSpPr>
          <p:cNvPr id="3" name="文本框 2">
            <a:extLst>
              <a:ext uri="{FF2B5EF4-FFF2-40B4-BE49-F238E27FC236}">
                <a16:creationId xmlns:a16="http://schemas.microsoft.com/office/drawing/2014/main" id="{EEF91F5F-B98E-493B-99A1-C55837110B29}"/>
              </a:ext>
            </a:extLst>
          </p:cNvPr>
          <p:cNvSpPr txBox="1"/>
          <p:nvPr/>
        </p:nvSpPr>
        <p:spPr>
          <a:xfrm>
            <a:off x="714374" y="6488668"/>
            <a:ext cx="11477626" cy="369332"/>
          </a:xfrm>
          <a:prstGeom prst="rect">
            <a:avLst/>
          </a:prstGeom>
          <a:solidFill>
            <a:srgbClr val="FFC000"/>
          </a:solidFill>
        </p:spPr>
        <p:txBody>
          <a:bodyPr wrap="square" rtlCol="0">
            <a:spAutoFit/>
          </a:bodyPr>
          <a:lstStyle/>
          <a:p>
            <a:pPr algn="ctr"/>
            <a:r>
              <a:rPr lang="zh-CN" altLang="en-US" dirty="0"/>
              <a:t>以上</a:t>
            </a:r>
            <a:r>
              <a:rPr lang="zh-CN" altLang="en-US" dirty="0">
                <a:solidFill>
                  <a:srgbClr val="FF0000"/>
                </a:solidFill>
              </a:rPr>
              <a:t>必须</a:t>
            </a:r>
            <a:r>
              <a:rPr lang="zh-CN" altLang="en-US" dirty="0"/>
              <a:t>建议强制执行，其余建议依据情况自行参考</a:t>
            </a:r>
          </a:p>
        </p:txBody>
      </p:sp>
    </p:spTree>
    <p:extLst>
      <p:ext uri="{BB962C8B-B14F-4D97-AF65-F5344CB8AC3E}">
        <p14:creationId xmlns:p14="http://schemas.microsoft.com/office/powerpoint/2010/main" val="3247828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BE39775D-E00B-46E1-BC9A-DBEDEBE6930A}"/>
              </a:ext>
            </a:extLst>
          </p:cNvPr>
          <p:cNvSpPr>
            <a:spLocks noGrp="1"/>
          </p:cNvSpPr>
          <p:nvPr>
            <p:ph type="title"/>
          </p:nvPr>
        </p:nvSpPr>
        <p:spPr/>
        <p:txBody>
          <a:bodyPr/>
          <a:lstStyle/>
          <a:p>
            <a:r>
              <a:rPr lang="zh-CN" altLang="en-US" dirty="0"/>
              <a:t>过程管理说明</a:t>
            </a:r>
          </a:p>
        </p:txBody>
      </p:sp>
      <p:sp>
        <p:nvSpPr>
          <p:cNvPr id="8" name="文本占位符 7">
            <a:extLst>
              <a:ext uri="{FF2B5EF4-FFF2-40B4-BE49-F238E27FC236}">
                <a16:creationId xmlns:a16="http://schemas.microsoft.com/office/drawing/2014/main" id="{85CEFA02-1AE4-4307-9FB6-B7EFDF61757A}"/>
              </a:ext>
            </a:extLst>
          </p:cNvPr>
          <p:cNvSpPr>
            <a:spLocks noGrp="1"/>
          </p:cNvSpPr>
          <p:nvPr>
            <p:ph type="body" idx="1"/>
          </p:nvPr>
        </p:nvSpPr>
        <p:spPr/>
        <p:txBody>
          <a:bodyPr/>
          <a:lstStyle/>
          <a:p>
            <a:r>
              <a:rPr lang="zh-CN" altLang="en-US" dirty="0"/>
              <a:t>周报</a:t>
            </a:r>
          </a:p>
        </p:txBody>
      </p:sp>
    </p:spTree>
    <p:extLst>
      <p:ext uri="{BB962C8B-B14F-4D97-AF65-F5344CB8AC3E}">
        <p14:creationId xmlns:p14="http://schemas.microsoft.com/office/powerpoint/2010/main" val="2766412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0A6F60F9-3E70-4C12-A92A-BB179620B510}"/>
              </a:ext>
            </a:extLst>
          </p:cNvPr>
          <p:cNvSpPr txBox="1"/>
          <p:nvPr/>
        </p:nvSpPr>
        <p:spPr>
          <a:xfrm>
            <a:off x="11108294" y="0"/>
            <a:ext cx="738664" cy="6858000"/>
          </a:xfrm>
          <a:prstGeom prst="rect">
            <a:avLst/>
          </a:prstGeom>
          <a:noFill/>
        </p:spPr>
        <p:txBody>
          <a:bodyPr vert="eaVert" wrap="square" rtlCol="0">
            <a:spAutoFit/>
          </a:bodyPr>
          <a:lstStyle/>
          <a:p>
            <a:pPr algn="ctr"/>
            <a:r>
              <a:rPr lang="zh-CN" altLang="en-US" sz="3600" dirty="0"/>
              <a:t>周报</a:t>
            </a:r>
          </a:p>
        </p:txBody>
      </p:sp>
      <p:sp>
        <p:nvSpPr>
          <p:cNvPr id="2" name="文本框 1">
            <a:extLst>
              <a:ext uri="{FF2B5EF4-FFF2-40B4-BE49-F238E27FC236}">
                <a16:creationId xmlns:a16="http://schemas.microsoft.com/office/drawing/2014/main" id="{D3DB6B65-29CF-4768-ADC6-252FEAD6106F}"/>
              </a:ext>
            </a:extLst>
          </p:cNvPr>
          <p:cNvSpPr txBox="1"/>
          <p:nvPr/>
        </p:nvSpPr>
        <p:spPr>
          <a:xfrm>
            <a:off x="714374" y="2274838"/>
            <a:ext cx="10224613" cy="2308324"/>
          </a:xfrm>
          <a:prstGeom prst="rect">
            <a:avLst/>
          </a:prstGeom>
          <a:noFill/>
        </p:spPr>
        <p:txBody>
          <a:bodyPr wrap="square" rtlCol="0">
            <a:spAutoFit/>
          </a:bodyPr>
          <a:lstStyle/>
          <a:p>
            <a:pPr marL="342900" indent="-342900">
              <a:buFontTx/>
              <a:buAutoNum type="arabicPeriod"/>
            </a:pPr>
            <a:r>
              <a:rPr lang="zh-CN" altLang="en-US" dirty="0"/>
              <a:t>周报的目的是为了给各方提供一个一对一交流的机会，要明确周报不是写给别人看的，是对自己工作的整理和总结，更是向上沟通的重要工具</a:t>
            </a:r>
            <a:endParaRPr lang="en-US" altLang="zh-CN" dirty="0"/>
          </a:p>
          <a:p>
            <a:pPr marL="342900" indent="-342900">
              <a:buAutoNum type="arabicPeriod"/>
            </a:pPr>
            <a:r>
              <a:rPr lang="zh-CN" altLang="en-US" dirty="0"/>
              <a:t>周报的评级每星期由外包事业部总监统计，每半年针对每个人出统计曲线图</a:t>
            </a:r>
            <a:endParaRPr lang="en-US" altLang="zh-CN" dirty="0"/>
          </a:p>
          <a:p>
            <a:pPr marL="342900" indent="-342900">
              <a:buAutoNum type="arabicPeriod"/>
            </a:pPr>
            <a:r>
              <a:rPr lang="zh-CN" altLang="en-US" dirty="0"/>
              <a:t>周报评语</a:t>
            </a:r>
            <a:r>
              <a:rPr lang="zh-CN" altLang="en-US" dirty="0">
                <a:solidFill>
                  <a:srgbClr val="FF0000"/>
                </a:solidFill>
              </a:rPr>
              <a:t>必须</a:t>
            </a:r>
            <a:r>
              <a:rPr lang="zh-CN" altLang="en-US" dirty="0"/>
              <a:t>要详细到事件</a:t>
            </a:r>
            <a:r>
              <a:rPr lang="zh-CN" altLang="en-US"/>
              <a:t>上，禁止用</a:t>
            </a:r>
            <a:r>
              <a:rPr lang="zh-CN" altLang="en-US" dirty="0"/>
              <a:t>假大空的话回复</a:t>
            </a:r>
            <a:endParaRPr lang="en-US" altLang="zh-CN" dirty="0"/>
          </a:p>
          <a:p>
            <a:pPr marL="342900" indent="-342900">
              <a:buAutoNum type="arabicPeriod"/>
            </a:pPr>
            <a:r>
              <a:rPr lang="zh-CN" altLang="en-US" dirty="0"/>
              <a:t>若同事周报过于简陋和应付，及时沟通交流，予以指导</a:t>
            </a:r>
            <a:endParaRPr lang="en-US" altLang="zh-CN" dirty="0"/>
          </a:p>
          <a:p>
            <a:pPr marL="342900" indent="-342900">
              <a:buAutoNum type="arabicPeriod"/>
            </a:pPr>
            <a:r>
              <a:rPr lang="zh-CN" altLang="en-US" dirty="0"/>
              <a:t>对于周报评级处于</a:t>
            </a:r>
            <a:r>
              <a:rPr lang="en-US" altLang="zh-CN" dirty="0"/>
              <a:t>C</a:t>
            </a:r>
            <a:r>
              <a:rPr lang="zh-CN" altLang="en-US" dirty="0"/>
              <a:t>及其以下的同事，应在下周内及时进行沟通交流，指出错误并给予改正建议</a:t>
            </a:r>
            <a:endParaRPr lang="en-US" altLang="zh-CN" dirty="0"/>
          </a:p>
          <a:p>
            <a:pPr marL="342900" indent="-342900">
              <a:buAutoNum type="arabicPeriod"/>
            </a:pPr>
            <a:r>
              <a:rPr lang="zh-CN" altLang="en-US" dirty="0"/>
              <a:t>对于自我评级和主管评级差距过大的同事，应在下周内及时进行沟通交流，指出错误并给予改正建议。如自我评级为</a:t>
            </a:r>
            <a:r>
              <a:rPr lang="en-US" altLang="zh-CN" dirty="0"/>
              <a:t>A</a:t>
            </a:r>
            <a:r>
              <a:rPr lang="zh-CN" altLang="en-US" dirty="0"/>
              <a:t>，主管评级为</a:t>
            </a:r>
            <a:r>
              <a:rPr lang="en-US" altLang="zh-CN" dirty="0"/>
              <a:t>B</a:t>
            </a:r>
            <a:r>
              <a:rPr lang="zh-CN" altLang="en-US" dirty="0"/>
              <a:t>及其以下</a:t>
            </a:r>
            <a:endParaRPr lang="en-US" altLang="zh-CN" dirty="0"/>
          </a:p>
        </p:txBody>
      </p:sp>
      <p:sp>
        <p:nvSpPr>
          <p:cNvPr id="3" name="文本框 2">
            <a:extLst>
              <a:ext uri="{FF2B5EF4-FFF2-40B4-BE49-F238E27FC236}">
                <a16:creationId xmlns:a16="http://schemas.microsoft.com/office/drawing/2014/main" id="{EEF91F5F-B98E-493B-99A1-C55837110B29}"/>
              </a:ext>
            </a:extLst>
          </p:cNvPr>
          <p:cNvSpPr txBox="1"/>
          <p:nvPr/>
        </p:nvSpPr>
        <p:spPr>
          <a:xfrm>
            <a:off x="714374" y="6488668"/>
            <a:ext cx="11477626" cy="369332"/>
          </a:xfrm>
          <a:prstGeom prst="rect">
            <a:avLst/>
          </a:prstGeom>
          <a:solidFill>
            <a:srgbClr val="FFC000"/>
          </a:solidFill>
        </p:spPr>
        <p:txBody>
          <a:bodyPr wrap="square" rtlCol="0">
            <a:spAutoFit/>
          </a:bodyPr>
          <a:lstStyle/>
          <a:p>
            <a:pPr algn="ctr"/>
            <a:r>
              <a:rPr lang="zh-CN" altLang="en-US" dirty="0"/>
              <a:t>以上</a:t>
            </a:r>
            <a:r>
              <a:rPr lang="zh-CN" altLang="en-US" dirty="0">
                <a:solidFill>
                  <a:srgbClr val="FF0000"/>
                </a:solidFill>
              </a:rPr>
              <a:t>必须</a:t>
            </a:r>
            <a:r>
              <a:rPr lang="zh-CN" altLang="en-US" dirty="0"/>
              <a:t>建议强制执行，其余建议依据情况自行参考</a:t>
            </a:r>
          </a:p>
        </p:txBody>
      </p:sp>
    </p:spTree>
    <p:extLst>
      <p:ext uri="{BB962C8B-B14F-4D97-AF65-F5344CB8AC3E}">
        <p14:creationId xmlns:p14="http://schemas.microsoft.com/office/powerpoint/2010/main" val="3390652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0A6F60F9-3E70-4C12-A92A-BB179620B510}"/>
              </a:ext>
            </a:extLst>
          </p:cNvPr>
          <p:cNvSpPr txBox="1"/>
          <p:nvPr/>
        </p:nvSpPr>
        <p:spPr>
          <a:xfrm>
            <a:off x="10938986" y="0"/>
            <a:ext cx="738664" cy="6858000"/>
          </a:xfrm>
          <a:prstGeom prst="rect">
            <a:avLst/>
          </a:prstGeom>
          <a:noFill/>
        </p:spPr>
        <p:txBody>
          <a:bodyPr vert="eaVert" wrap="square" rtlCol="0">
            <a:spAutoFit/>
          </a:bodyPr>
          <a:lstStyle/>
          <a:p>
            <a:pPr algn="ctr"/>
            <a:r>
              <a:rPr lang="zh-CN" altLang="en-US" sz="3600" dirty="0"/>
              <a:t>报价流程</a:t>
            </a:r>
          </a:p>
        </p:txBody>
      </p:sp>
      <p:pic>
        <p:nvPicPr>
          <p:cNvPr id="3" name="图片 2">
            <a:extLst>
              <a:ext uri="{FF2B5EF4-FFF2-40B4-BE49-F238E27FC236}">
                <a16:creationId xmlns:a16="http://schemas.microsoft.com/office/drawing/2014/main" id="{C39213EC-928F-4866-9D0D-40860EFE28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136" y="386436"/>
            <a:ext cx="10096500" cy="3941285"/>
          </a:xfrm>
          <a:prstGeom prst="rect">
            <a:avLst/>
          </a:prstGeom>
        </p:spPr>
      </p:pic>
      <p:sp>
        <p:nvSpPr>
          <p:cNvPr id="7" name="文本框 6">
            <a:extLst>
              <a:ext uri="{FF2B5EF4-FFF2-40B4-BE49-F238E27FC236}">
                <a16:creationId xmlns:a16="http://schemas.microsoft.com/office/drawing/2014/main" id="{1AD5C2CA-2F0F-45E4-A77D-8F3B479C05F4}"/>
              </a:ext>
            </a:extLst>
          </p:cNvPr>
          <p:cNvSpPr txBox="1"/>
          <p:nvPr/>
        </p:nvSpPr>
        <p:spPr>
          <a:xfrm>
            <a:off x="709136" y="4752084"/>
            <a:ext cx="9334500" cy="1477328"/>
          </a:xfrm>
          <a:prstGeom prst="rect">
            <a:avLst/>
          </a:prstGeom>
          <a:noFill/>
        </p:spPr>
        <p:txBody>
          <a:bodyPr wrap="square" rtlCol="0">
            <a:spAutoFit/>
          </a:bodyPr>
          <a:lstStyle/>
          <a:p>
            <a:pPr marL="342900" indent="-342900">
              <a:buAutoNum type="arabicPeriod"/>
            </a:pPr>
            <a:r>
              <a:rPr lang="zh-CN" altLang="en-US" dirty="0"/>
              <a:t>报价流程如上图所示</a:t>
            </a:r>
            <a:endParaRPr lang="en-US" altLang="zh-CN" dirty="0"/>
          </a:p>
          <a:p>
            <a:pPr marL="342900" indent="-342900">
              <a:buAutoNum type="arabicPeriod"/>
            </a:pPr>
            <a:r>
              <a:rPr lang="zh-CN" altLang="en-US" dirty="0"/>
              <a:t>报价由项目负责人编写制定，以邮件形式提交给外包事业部总监</a:t>
            </a:r>
            <a:endParaRPr lang="en-US" altLang="zh-CN" dirty="0"/>
          </a:p>
          <a:p>
            <a:pPr marL="342900" indent="-342900">
              <a:buAutoNum type="arabicPeriod"/>
            </a:pPr>
            <a:r>
              <a:rPr lang="zh-CN" altLang="en-US" dirty="0"/>
              <a:t>外包事业部总监审核，审核通过后发给业务部</a:t>
            </a:r>
            <a:endParaRPr lang="en-US" altLang="zh-CN" dirty="0"/>
          </a:p>
          <a:p>
            <a:pPr marL="342900" indent="-342900">
              <a:buAutoNum type="arabicPeriod"/>
            </a:pPr>
            <a:r>
              <a:rPr lang="zh-CN" altLang="en-US" dirty="0"/>
              <a:t>审核不通过则在报价文档中进行批注，邮件中写明意见通过邮件回复给项目负责人</a:t>
            </a:r>
            <a:endParaRPr lang="en-US" altLang="zh-CN" dirty="0"/>
          </a:p>
          <a:p>
            <a:pPr marL="342900" indent="-342900">
              <a:buAutoNum type="arabicPeriod"/>
            </a:pPr>
            <a:r>
              <a:rPr lang="zh-CN" altLang="en-US" dirty="0"/>
              <a:t>项目负责人再次修改提交，直到通过为止</a:t>
            </a:r>
            <a:endParaRPr lang="en-US" altLang="zh-CN" dirty="0"/>
          </a:p>
        </p:txBody>
      </p:sp>
    </p:spTree>
    <p:extLst>
      <p:ext uri="{BB962C8B-B14F-4D97-AF65-F5344CB8AC3E}">
        <p14:creationId xmlns:p14="http://schemas.microsoft.com/office/powerpoint/2010/main" val="32704969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BE39775D-E00B-46E1-BC9A-DBEDEBE6930A}"/>
              </a:ext>
            </a:extLst>
          </p:cNvPr>
          <p:cNvSpPr>
            <a:spLocks noGrp="1"/>
          </p:cNvSpPr>
          <p:nvPr>
            <p:ph type="title"/>
          </p:nvPr>
        </p:nvSpPr>
        <p:spPr/>
        <p:txBody>
          <a:bodyPr/>
          <a:lstStyle/>
          <a:p>
            <a:r>
              <a:rPr lang="zh-CN" altLang="en-US" dirty="0"/>
              <a:t>过程管理说明</a:t>
            </a:r>
          </a:p>
        </p:txBody>
      </p:sp>
      <p:sp>
        <p:nvSpPr>
          <p:cNvPr id="8" name="文本占位符 7">
            <a:extLst>
              <a:ext uri="{FF2B5EF4-FFF2-40B4-BE49-F238E27FC236}">
                <a16:creationId xmlns:a16="http://schemas.microsoft.com/office/drawing/2014/main" id="{85CEFA02-1AE4-4307-9FB6-B7EFDF61757A}"/>
              </a:ext>
            </a:extLst>
          </p:cNvPr>
          <p:cNvSpPr>
            <a:spLocks noGrp="1"/>
          </p:cNvSpPr>
          <p:nvPr>
            <p:ph type="body" idx="1"/>
          </p:nvPr>
        </p:nvSpPr>
        <p:spPr/>
        <p:txBody>
          <a:bodyPr/>
          <a:lstStyle/>
          <a:p>
            <a:r>
              <a:rPr lang="zh-CN" altLang="en-US" dirty="0"/>
              <a:t>信息共享办法</a:t>
            </a:r>
          </a:p>
        </p:txBody>
      </p:sp>
    </p:spTree>
    <p:extLst>
      <p:ext uri="{BB962C8B-B14F-4D97-AF65-F5344CB8AC3E}">
        <p14:creationId xmlns:p14="http://schemas.microsoft.com/office/powerpoint/2010/main" val="15472086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0A6F60F9-3E70-4C12-A92A-BB179620B510}"/>
              </a:ext>
            </a:extLst>
          </p:cNvPr>
          <p:cNvSpPr txBox="1"/>
          <p:nvPr/>
        </p:nvSpPr>
        <p:spPr>
          <a:xfrm>
            <a:off x="11108294" y="0"/>
            <a:ext cx="738664" cy="6858000"/>
          </a:xfrm>
          <a:prstGeom prst="rect">
            <a:avLst/>
          </a:prstGeom>
          <a:noFill/>
        </p:spPr>
        <p:txBody>
          <a:bodyPr vert="eaVert" wrap="square" rtlCol="0">
            <a:spAutoFit/>
          </a:bodyPr>
          <a:lstStyle/>
          <a:p>
            <a:pPr algn="ctr"/>
            <a:r>
              <a:rPr lang="zh-CN" altLang="en-US" sz="3600" dirty="0"/>
              <a:t>信息共享</a:t>
            </a:r>
          </a:p>
        </p:txBody>
      </p:sp>
      <p:sp>
        <p:nvSpPr>
          <p:cNvPr id="2" name="文本框 1">
            <a:extLst>
              <a:ext uri="{FF2B5EF4-FFF2-40B4-BE49-F238E27FC236}">
                <a16:creationId xmlns:a16="http://schemas.microsoft.com/office/drawing/2014/main" id="{D3DB6B65-29CF-4768-ADC6-252FEAD6106F}"/>
              </a:ext>
            </a:extLst>
          </p:cNvPr>
          <p:cNvSpPr txBox="1"/>
          <p:nvPr/>
        </p:nvSpPr>
        <p:spPr>
          <a:xfrm>
            <a:off x="714374" y="1443841"/>
            <a:ext cx="10224613" cy="3970318"/>
          </a:xfrm>
          <a:prstGeom prst="rect">
            <a:avLst/>
          </a:prstGeom>
          <a:noFill/>
        </p:spPr>
        <p:txBody>
          <a:bodyPr wrap="square" rtlCol="0">
            <a:spAutoFit/>
          </a:bodyPr>
          <a:lstStyle/>
          <a:p>
            <a:r>
              <a:rPr lang="en-US" altLang="zh-CN" dirty="0"/>
              <a:t>	</a:t>
            </a:r>
            <a:r>
              <a:rPr lang="zh-CN" altLang="en-US" dirty="0"/>
              <a:t>信息共享的目的是保证各项目负责人对项目信息的掌控保持一致，开发方、测试方获知信息一致。以避免信息误区造成的项目风险。</a:t>
            </a:r>
            <a:endParaRPr lang="en-US" altLang="zh-CN" dirty="0"/>
          </a:p>
          <a:p>
            <a:r>
              <a:rPr lang="en-US" altLang="zh-CN" dirty="0"/>
              <a:t>	</a:t>
            </a:r>
            <a:r>
              <a:rPr lang="zh-CN" altLang="en-US" dirty="0"/>
              <a:t>项目负责人需要把项目的整体信息共享给整个开发团队，通过禅道宣贯、白板进度跟踪等方式让项目中的每个人知道自己在干什么，接下来要干什么。</a:t>
            </a:r>
            <a:endParaRPr lang="en-US" altLang="zh-CN" dirty="0"/>
          </a:p>
          <a:p>
            <a:r>
              <a:rPr lang="en-US" altLang="zh-CN" dirty="0"/>
              <a:t>	</a:t>
            </a:r>
            <a:r>
              <a:rPr lang="zh-CN" altLang="en-US" dirty="0"/>
              <a:t>需要在</a:t>
            </a:r>
            <a:r>
              <a:rPr lang="zh-CN" altLang="en-US" dirty="0">
                <a:solidFill>
                  <a:srgbClr val="FF0000"/>
                </a:solidFill>
              </a:rPr>
              <a:t>项目负责人</a:t>
            </a:r>
            <a:r>
              <a:rPr lang="zh-CN" altLang="en-US" dirty="0"/>
              <a:t>之间共享的信息有：</a:t>
            </a:r>
            <a:endParaRPr lang="en-US" altLang="zh-CN" dirty="0"/>
          </a:p>
          <a:p>
            <a:pPr marL="800100" lvl="1" indent="-342900">
              <a:buAutoNum type="arabicPeriod"/>
            </a:pPr>
            <a:r>
              <a:rPr lang="zh-CN" altLang="en-US" dirty="0"/>
              <a:t>开发计划</a:t>
            </a:r>
            <a:endParaRPr lang="en-US" altLang="zh-CN" dirty="0"/>
          </a:p>
          <a:p>
            <a:pPr marL="800100" lvl="1" indent="-342900">
              <a:buAutoNum type="arabicPeriod"/>
            </a:pPr>
            <a:r>
              <a:rPr lang="zh-CN" altLang="en-US" dirty="0"/>
              <a:t>测试计划</a:t>
            </a:r>
            <a:endParaRPr lang="en-US" altLang="zh-CN" dirty="0"/>
          </a:p>
          <a:p>
            <a:pPr marL="800100" lvl="1" indent="-342900">
              <a:buAutoNum type="arabicPeriod"/>
            </a:pPr>
            <a:r>
              <a:rPr lang="zh-CN" altLang="en-US" dirty="0"/>
              <a:t>新项目情况</a:t>
            </a:r>
            <a:endParaRPr lang="en-US" altLang="zh-CN" dirty="0"/>
          </a:p>
          <a:p>
            <a:pPr marL="800100" lvl="1" indent="-342900">
              <a:buAutoNum type="arabicPeriod"/>
            </a:pPr>
            <a:r>
              <a:rPr lang="zh-CN" altLang="en-US" dirty="0"/>
              <a:t>项目中遇到的新风险点</a:t>
            </a:r>
            <a:endParaRPr lang="en-US" altLang="zh-CN" dirty="0"/>
          </a:p>
          <a:p>
            <a:pPr marL="800100" lvl="1" indent="-342900">
              <a:buAutoNum type="arabicPeriod"/>
            </a:pPr>
            <a:r>
              <a:rPr lang="zh-CN" altLang="en-US" dirty="0"/>
              <a:t>框架上的</a:t>
            </a:r>
            <a:r>
              <a:rPr lang="en-US" altLang="zh-CN" dirty="0"/>
              <a:t>Bug</a:t>
            </a:r>
            <a:r>
              <a:rPr lang="zh-CN" altLang="en-US" dirty="0"/>
              <a:t>及修改方案</a:t>
            </a:r>
            <a:endParaRPr lang="en-US" altLang="zh-CN" dirty="0"/>
          </a:p>
          <a:p>
            <a:r>
              <a:rPr lang="en-US" altLang="zh-CN" dirty="0"/>
              <a:t>	</a:t>
            </a:r>
            <a:r>
              <a:rPr lang="zh-CN" altLang="en-US" dirty="0"/>
              <a:t>需要在</a:t>
            </a:r>
            <a:r>
              <a:rPr lang="zh-CN" altLang="en-US" dirty="0">
                <a:solidFill>
                  <a:srgbClr val="FF0000"/>
                </a:solidFill>
              </a:rPr>
              <a:t>项目组内</a:t>
            </a:r>
            <a:r>
              <a:rPr lang="zh-CN" altLang="en-US" dirty="0"/>
              <a:t>共享的信息有：</a:t>
            </a:r>
            <a:endParaRPr lang="en-US" altLang="zh-CN" dirty="0"/>
          </a:p>
          <a:p>
            <a:pPr marL="800100" lvl="1" indent="-342900">
              <a:buAutoNum type="arabicPeriod"/>
            </a:pPr>
            <a:r>
              <a:rPr lang="zh-CN" altLang="en-US" dirty="0"/>
              <a:t>开发计划</a:t>
            </a:r>
            <a:endParaRPr lang="en-US" altLang="zh-CN" dirty="0"/>
          </a:p>
          <a:p>
            <a:pPr marL="800100" lvl="1" indent="-342900">
              <a:buAutoNum type="arabicPeriod"/>
            </a:pPr>
            <a:r>
              <a:rPr lang="zh-CN" altLang="en-US" dirty="0"/>
              <a:t>项目风险点</a:t>
            </a:r>
            <a:endParaRPr lang="en-US" altLang="zh-CN" dirty="0"/>
          </a:p>
          <a:p>
            <a:pPr marL="800100" lvl="1" indent="-342900">
              <a:buAutoNum type="arabicPeriod"/>
            </a:pPr>
            <a:r>
              <a:rPr lang="zh-CN" altLang="en-US" dirty="0"/>
              <a:t>项目推进进度</a:t>
            </a:r>
            <a:endParaRPr lang="en-US" altLang="zh-CN" dirty="0"/>
          </a:p>
        </p:txBody>
      </p:sp>
    </p:spTree>
    <p:extLst>
      <p:ext uri="{BB962C8B-B14F-4D97-AF65-F5344CB8AC3E}">
        <p14:creationId xmlns:p14="http://schemas.microsoft.com/office/powerpoint/2010/main" val="3143379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0A6F60F9-3E70-4C12-A92A-BB179620B510}"/>
              </a:ext>
            </a:extLst>
          </p:cNvPr>
          <p:cNvSpPr txBox="1"/>
          <p:nvPr/>
        </p:nvSpPr>
        <p:spPr>
          <a:xfrm>
            <a:off x="714370" y="295519"/>
            <a:ext cx="11477625" cy="646331"/>
          </a:xfrm>
          <a:prstGeom prst="rect">
            <a:avLst/>
          </a:prstGeom>
          <a:noFill/>
        </p:spPr>
        <p:txBody>
          <a:bodyPr vert="horz" wrap="square" rtlCol="0">
            <a:spAutoFit/>
          </a:bodyPr>
          <a:lstStyle/>
          <a:p>
            <a:pPr algn="ctr"/>
            <a:r>
              <a:rPr lang="zh-CN" altLang="en-US" sz="3600" dirty="0"/>
              <a:t>项目负责人间共享方案</a:t>
            </a:r>
          </a:p>
        </p:txBody>
      </p:sp>
      <p:graphicFrame>
        <p:nvGraphicFramePr>
          <p:cNvPr id="4" name="表格 3">
            <a:extLst>
              <a:ext uri="{FF2B5EF4-FFF2-40B4-BE49-F238E27FC236}">
                <a16:creationId xmlns:a16="http://schemas.microsoft.com/office/drawing/2014/main" id="{3D5C658E-4762-418C-B530-F8BDA4CAFDF6}"/>
              </a:ext>
            </a:extLst>
          </p:cNvPr>
          <p:cNvGraphicFramePr>
            <a:graphicFrameLocks noGrp="1"/>
          </p:cNvGraphicFramePr>
          <p:nvPr>
            <p:extLst>
              <p:ext uri="{D42A27DB-BD31-4B8C-83A1-F6EECF244321}">
                <p14:modId xmlns:p14="http://schemas.microsoft.com/office/powerpoint/2010/main" val="1983673347"/>
              </p:ext>
            </p:extLst>
          </p:nvPr>
        </p:nvGraphicFramePr>
        <p:xfrm>
          <a:off x="714370" y="1183802"/>
          <a:ext cx="11477626" cy="2468880"/>
        </p:xfrm>
        <a:graphic>
          <a:graphicData uri="http://schemas.openxmlformats.org/drawingml/2006/table">
            <a:tbl>
              <a:tblPr firstRow="1" bandRow="1">
                <a:tableStyleId>{7DF18680-E054-41AD-8BC1-D1AEF772440D}</a:tableStyleId>
              </a:tblPr>
              <a:tblGrid>
                <a:gridCol w="2623632">
                  <a:extLst>
                    <a:ext uri="{9D8B030D-6E8A-4147-A177-3AD203B41FA5}">
                      <a16:colId xmlns:a16="http://schemas.microsoft.com/office/drawing/2014/main" val="3367951914"/>
                    </a:ext>
                  </a:extLst>
                </a:gridCol>
                <a:gridCol w="2299316">
                  <a:extLst>
                    <a:ext uri="{9D8B030D-6E8A-4147-A177-3AD203B41FA5}">
                      <a16:colId xmlns:a16="http://schemas.microsoft.com/office/drawing/2014/main" val="943200269"/>
                    </a:ext>
                  </a:extLst>
                </a:gridCol>
                <a:gridCol w="1828800">
                  <a:extLst>
                    <a:ext uri="{9D8B030D-6E8A-4147-A177-3AD203B41FA5}">
                      <a16:colId xmlns:a16="http://schemas.microsoft.com/office/drawing/2014/main" val="3382691079"/>
                    </a:ext>
                  </a:extLst>
                </a:gridCol>
                <a:gridCol w="4725878">
                  <a:extLst>
                    <a:ext uri="{9D8B030D-6E8A-4147-A177-3AD203B41FA5}">
                      <a16:colId xmlns:a16="http://schemas.microsoft.com/office/drawing/2014/main" val="1496013566"/>
                    </a:ext>
                  </a:extLst>
                </a:gridCol>
              </a:tblGrid>
              <a:tr h="250824">
                <a:tc>
                  <a:txBody>
                    <a:bodyPr/>
                    <a:lstStyle/>
                    <a:p>
                      <a:pPr algn="ctr"/>
                      <a:r>
                        <a:rPr lang="zh-CN" altLang="en-US" dirty="0"/>
                        <a:t>共享物</a:t>
                      </a:r>
                    </a:p>
                  </a:txBody>
                  <a:tcPr/>
                </a:tc>
                <a:tc>
                  <a:txBody>
                    <a:bodyPr/>
                    <a:lstStyle/>
                    <a:p>
                      <a:pPr algn="ctr"/>
                      <a:r>
                        <a:rPr lang="zh-CN" altLang="en-US" dirty="0"/>
                        <a:t>工具</a:t>
                      </a:r>
                    </a:p>
                  </a:txBody>
                  <a:tcPr/>
                </a:tc>
                <a:tc>
                  <a:txBody>
                    <a:bodyPr/>
                    <a:lstStyle/>
                    <a:p>
                      <a:pPr algn="ctr"/>
                      <a:r>
                        <a:rPr lang="zh-CN" altLang="en-US" dirty="0"/>
                        <a:t>负责人</a:t>
                      </a:r>
                    </a:p>
                  </a:txBody>
                  <a:tcPr/>
                </a:tc>
                <a:tc>
                  <a:txBody>
                    <a:bodyPr/>
                    <a:lstStyle/>
                    <a:p>
                      <a:pPr algn="ctr"/>
                      <a:r>
                        <a:rPr lang="zh-CN" altLang="en-US" dirty="0"/>
                        <a:t>备注</a:t>
                      </a:r>
                    </a:p>
                  </a:txBody>
                  <a:tcPr/>
                </a:tc>
                <a:extLst>
                  <a:ext uri="{0D108BD9-81ED-4DB2-BD59-A6C34878D82A}">
                    <a16:rowId xmlns:a16="http://schemas.microsoft.com/office/drawing/2014/main" val="1689008068"/>
                  </a:ext>
                </a:extLst>
              </a:tr>
              <a:tr h="3598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开发计划</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腾讯文档</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各项目负责人</a:t>
                      </a:r>
                    </a:p>
                  </a:txBody>
                  <a:tcPr/>
                </a:tc>
                <a:tc>
                  <a:txBody>
                    <a:bodyPr/>
                    <a:lstStyle/>
                    <a:p>
                      <a:pPr algn="ctr"/>
                      <a:r>
                        <a:rPr lang="zh-CN" altLang="en-US" dirty="0"/>
                        <a:t>使用腾讯文档编写并共享到项目管理群中</a:t>
                      </a:r>
                    </a:p>
                  </a:txBody>
                  <a:tcPr/>
                </a:tc>
                <a:extLst>
                  <a:ext uri="{0D108BD9-81ED-4DB2-BD59-A6C34878D82A}">
                    <a16:rowId xmlns:a16="http://schemas.microsoft.com/office/drawing/2014/main" val="3585226646"/>
                  </a:ext>
                </a:extLst>
              </a:tr>
              <a:tr h="359833">
                <a:tc>
                  <a:txBody>
                    <a:bodyPr/>
                    <a:lstStyle/>
                    <a:p>
                      <a:pPr algn="ctr"/>
                      <a:r>
                        <a:rPr lang="zh-CN" altLang="en-US" dirty="0"/>
                        <a:t>测试计划</a:t>
                      </a:r>
                    </a:p>
                  </a:txBody>
                  <a:tcPr anchor="ctr"/>
                </a:tc>
                <a:tc>
                  <a:txBody>
                    <a:bodyPr/>
                    <a:lstStyle/>
                    <a:p>
                      <a:pPr algn="ctr"/>
                      <a:r>
                        <a:rPr lang="zh-CN" altLang="en-US" dirty="0"/>
                        <a:t>腾讯文档</a:t>
                      </a:r>
                    </a:p>
                  </a:txBody>
                  <a:tcPr anchor="ctr"/>
                </a:tc>
                <a:tc>
                  <a:txBody>
                    <a:bodyPr/>
                    <a:lstStyle/>
                    <a:p>
                      <a:pPr algn="ctr"/>
                      <a:r>
                        <a:rPr lang="zh-CN" altLang="en-US" dirty="0"/>
                        <a:t>测试主管</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使用腾讯文档编写并共享到项目管理群中</a:t>
                      </a:r>
                    </a:p>
                  </a:txBody>
                  <a:tcPr anchor="ctr"/>
                </a:tc>
                <a:extLst>
                  <a:ext uri="{0D108BD9-81ED-4DB2-BD59-A6C34878D82A}">
                    <a16:rowId xmlns:a16="http://schemas.microsoft.com/office/drawing/2014/main" val="3921806116"/>
                  </a:ext>
                </a:extLst>
              </a:tr>
              <a:tr h="359833">
                <a:tc>
                  <a:txBody>
                    <a:bodyPr/>
                    <a:lstStyle/>
                    <a:p>
                      <a:pPr algn="ctr"/>
                      <a:r>
                        <a:rPr lang="zh-CN" altLang="en-US" dirty="0"/>
                        <a:t>新项目情况</a:t>
                      </a:r>
                    </a:p>
                  </a:txBody>
                  <a:tcPr anchor="ctr"/>
                </a:tc>
                <a:tc>
                  <a:txBody>
                    <a:bodyPr/>
                    <a:lstStyle/>
                    <a:p>
                      <a:pPr algn="ctr"/>
                      <a:r>
                        <a:rPr lang="en-US" altLang="zh-CN" dirty="0"/>
                        <a:t>《</a:t>
                      </a:r>
                      <a:r>
                        <a:rPr lang="zh-CN" altLang="en-US" dirty="0"/>
                        <a:t>项目管理群</a:t>
                      </a:r>
                      <a:r>
                        <a:rPr lang="en-US" altLang="zh-CN" dirty="0"/>
                        <a:t>》</a:t>
                      </a:r>
                      <a:r>
                        <a:rPr lang="zh-CN" altLang="en-US" dirty="0"/>
                        <a:t>发布</a:t>
                      </a:r>
                    </a:p>
                  </a:txBody>
                  <a:tcPr anchor="ctr"/>
                </a:tc>
                <a:tc>
                  <a:txBody>
                    <a:bodyPr/>
                    <a:lstStyle/>
                    <a:p>
                      <a:pPr algn="ctr"/>
                      <a:r>
                        <a:rPr lang="zh-CN" altLang="en-US" dirty="0"/>
                        <a:t>各项目负责人</a:t>
                      </a:r>
                    </a:p>
                  </a:txBody>
                  <a:tcPr anchor="ctr"/>
                </a:tc>
                <a:tc>
                  <a:txBody>
                    <a:bodyPr/>
                    <a:lstStyle/>
                    <a:p>
                      <a:pPr algn="ctr"/>
                      <a:endParaRPr lang="en-US" altLang="zh-CN" dirty="0"/>
                    </a:p>
                  </a:txBody>
                  <a:tcPr anchor="ctr"/>
                </a:tc>
                <a:extLst>
                  <a:ext uri="{0D108BD9-81ED-4DB2-BD59-A6C34878D82A}">
                    <a16:rowId xmlns:a16="http://schemas.microsoft.com/office/drawing/2014/main" val="3716207975"/>
                  </a:ext>
                </a:extLst>
              </a:tr>
              <a:tr h="3598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项目风险点</a:t>
                      </a:r>
                      <a:endParaRPr lang="en-US" altLang="zh-CN" dirty="0"/>
                    </a:p>
                  </a:txBody>
                  <a:tcPr anchor="ctr"/>
                </a:tc>
                <a:tc>
                  <a:txBody>
                    <a:bodyPr/>
                    <a:lstStyle/>
                    <a:p>
                      <a:pPr algn="ctr"/>
                      <a:r>
                        <a:rPr lang="zh-CN" altLang="en-US" dirty="0"/>
                        <a:t>腾讯文档</a:t>
                      </a:r>
                    </a:p>
                  </a:txBody>
                  <a:tcPr anchor="ctr"/>
                </a:tc>
                <a:tc>
                  <a:txBody>
                    <a:bodyPr/>
                    <a:lstStyle/>
                    <a:p>
                      <a:pPr algn="ctr"/>
                      <a:r>
                        <a:rPr lang="zh-CN" altLang="en-US" dirty="0"/>
                        <a:t>各项目负责人</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使用腾讯文档编写并共享到项目管理群中</a:t>
                      </a:r>
                    </a:p>
                  </a:txBody>
                  <a:tcPr anchor="ctr"/>
                </a:tc>
                <a:extLst>
                  <a:ext uri="{0D108BD9-81ED-4DB2-BD59-A6C34878D82A}">
                    <a16:rowId xmlns:a16="http://schemas.microsoft.com/office/drawing/2014/main" val="3018300891"/>
                  </a:ext>
                </a:extLst>
              </a:tr>
              <a:tr h="359833">
                <a:tc>
                  <a:txBody>
                    <a:bodyPr/>
                    <a:lstStyle/>
                    <a:p>
                      <a:pPr algn="ctr"/>
                      <a:r>
                        <a:rPr lang="zh-CN" altLang="en-US" dirty="0"/>
                        <a:t>所用框架</a:t>
                      </a:r>
                      <a:r>
                        <a:rPr lang="en-US" altLang="zh-CN" dirty="0"/>
                        <a:t>Bug</a:t>
                      </a:r>
                      <a:r>
                        <a:rPr lang="zh-CN" altLang="en-US" dirty="0"/>
                        <a:t>和解决方案</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r>
                        <a:rPr lang="zh-CN" altLang="en-US" dirty="0"/>
                        <a:t>项目管理群</a:t>
                      </a:r>
                      <a:r>
                        <a:rPr lang="en-US" altLang="zh-CN" dirty="0"/>
                        <a:t>》</a:t>
                      </a:r>
                      <a:r>
                        <a:rPr lang="zh-CN" altLang="en-US" dirty="0"/>
                        <a:t>发布</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各项目负责人</a:t>
                      </a:r>
                    </a:p>
                  </a:txBody>
                  <a:tcPr anchor="ctr"/>
                </a:tc>
                <a:tc>
                  <a:txBody>
                    <a:bodyPr/>
                    <a:lstStyle/>
                    <a:p>
                      <a:pPr algn="ctr"/>
                      <a:r>
                        <a:rPr lang="zh-CN" altLang="en-US" dirty="0"/>
                        <a:t>各项目负责人检查自己项目是否涉及对应问题，若涉及则针对性修改。</a:t>
                      </a:r>
                      <a:endParaRPr lang="en-US" altLang="zh-CN" dirty="0"/>
                    </a:p>
                  </a:txBody>
                  <a:tcPr anchor="ctr"/>
                </a:tc>
                <a:extLst>
                  <a:ext uri="{0D108BD9-81ED-4DB2-BD59-A6C34878D82A}">
                    <a16:rowId xmlns:a16="http://schemas.microsoft.com/office/drawing/2014/main" val="503163363"/>
                  </a:ext>
                </a:extLst>
              </a:tr>
            </a:tbl>
          </a:graphicData>
        </a:graphic>
      </p:graphicFrame>
      <p:sp>
        <p:nvSpPr>
          <p:cNvPr id="5" name="文本框 4">
            <a:extLst>
              <a:ext uri="{FF2B5EF4-FFF2-40B4-BE49-F238E27FC236}">
                <a16:creationId xmlns:a16="http://schemas.microsoft.com/office/drawing/2014/main" id="{143B3ACE-8C95-413B-88B3-E9DE151F9184}"/>
              </a:ext>
            </a:extLst>
          </p:cNvPr>
          <p:cNvSpPr txBox="1"/>
          <p:nvPr/>
        </p:nvSpPr>
        <p:spPr>
          <a:xfrm>
            <a:off x="714369" y="3902384"/>
            <a:ext cx="11477625" cy="646331"/>
          </a:xfrm>
          <a:prstGeom prst="rect">
            <a:avLst/>
          </a:prstGeom>
          <a:noFill/>
        </p:spPr>
        <p:txBody>
          <a:bodyPr vert="horz" wrap="square" rtlCol="0">
            <a:spAutoFit/>
          </a:bodyPr>
          <a:lstStyle/>
          <a:p>
            <a:pPr algn="ctr"/>
            <a:r>
              <a:rPr lang="zh-CN" altLang="en-US" sz="3600" dirty="0"/>
              <a:t>项目组内共享方案</a:t>
            </a:r>
          </a:p>
        </p:txBody>
      </p:sp>
      <p:graphicFrame>
        <p:nvGraphicFramePr>
          <p:cNvPr id="6" name="表格 5">
            <a:extLst>
              <a:ext uri="{FF2B5EF4-FFF2-40B4-BE49-F238E27FC236}">
                <a16:creationId xmlns:a16="http://schemas.microsoft.com/office/drawing/2014/main" id="{B1FFD23D-4BEB-49AD-BBAC-9D226572EA2F}"/>
              </a:ext>
            </a:extLst>
          </p:cNvPr>
          <p:cNvGraphicFramePr>
            <a:graphicFrameLocks noGrp="1"/>
          </p:cNvGraphicFramePr>
          <p:nvPr>
            <p:extLst>
              <p:ext uri="{D42A27DB-BD31-4B8C-83A1-F6EECF244321}">
                <p14:modId xmlns:p14="http://schemas.microsoft.com/office/powerpoint/2010/main" val="1873927638"/>
              </p:ext>
            </p:extLst>
          </p:nvPr>
        </p:nvGraphicFramePr>
        <p:xfrm>
          <a:off x="714370" y="4798417"/>
          <a:ext cx="11477626" cy="1463040"/>
        </p:xfrm>
        <a:graphic>
          <a:graphicData uri="http://schemas.openxmlformats.org/drawingml/2006/table">
            <a:tbl>
              <a:tblPr firstRow="1" bandRow="1">
                <a:tableStyleId>{7DF18680-E054-41AD-8BC1-D1AEF772440D}</a:tableStyleId>
              </a:tblPr>
              <a:tblGrid>
                <a:gridCol w="2623632">
                  <a:extLst>
                    <a:ext uri="{9D8B030D-6E8A-4147-A177-3AD203B41FA5}">
                      <a16:colId xmlns:a16="http://schemas.microsoft.com/office/drawing/2014/main" val="3367951914"/>
                    </a:ext>
                  </a:extLst>
                </a:gridCol>
                <a:gridCol w="2299316">
                  <a:extLst>
                    <a:ext uri="{9D8B030D-6E8A-4147-A177-3AD203B41FA5}">
                      <a16:colId xmlns:a16="http://schemas.microsoft.com/office/drawing/2014/main" val="943200269"/>
                    </a:ext>
                  </a:extLst>
                </a:gridCol>
                <a:gridCol w="1828800">
                  <a:extLst>
                    <a:ext uri="{9D8B030D-6E8A-4147-A177-3AD203B41FA5}">
                      <a16:colId xmlns:a16="http://schemas.microsoft.com/office/drawing/2014/main" val="3382691079"/>
                    </a:ext>
                  </a:extLst>
                </a:gridCol>
                <a:gridCol w="4725878">
                  <a:extLst>
                    <a:ext uri="{9D8B030D-6E8A-4147-A177-3AD203B41FA5}">
                      <a16:colId xmlns:a16="http://schemas.microsoft.com/office/drawing/2014/main" val="1496013566"/>
                    </a:ext>
                  </a:extLst>
                </a:gridCol>
              </a:tblGrid>
              <a:tr h="250824">
                <a:tc>
                  <a:txBody>
                    <a:bodyPr/>
                    <a:lstStyle/>
                    <a:p>
                      <a:pPr algn="ctr"/>
                      <a:r>
                        <a:rPr lang="zh-CN" altLang="en-US" dirty="0"/>
                        <a:t>共享物</a:t>
                      </a:r>
                    </a:p>
                  </a:txBody>
                  <a:tcPr/>
                </a:tc>
                <a:tc>
                  <a:txBody>
                    <a:bodyPr/>
                    <a:lstStyle/>
                    <a:p>
                      <a:pPr algn="ctr"/>
                      <a:r>
                        <a:rPr lang="zh-CN" altLang="en-US" dirty="0"/>
                        <a:t>工具</a:t>
                      </a:r>
                    </a:p>
                  </a:txBody>
                  <a:tcPr/>
                </a:tc>
                <a:tc>
                  <a:txBody>
                    <a:bodyPr/>
                    <a:lstStyle/>
                    <a:p>
                      <a:pPr algn="ctr"/>
                      <a:r>
                        <a:rPr lang="zh-CN" altLang="en-US" dirty="0"/>
                        <a:t>负责人</a:t>
                      </a:r>
                    </a:p>
                  </a:txBody>
                  <a:tcPr/>
                </a:tc>
                <a:tc>
                  <a:txBody>
                    <a:bodyPr/>
                    <a:lstStyle/>
                    <a:p>
                      <a:pPr algn="ctr"/>
                      <a:r>
                        <a:rPr lang="zh-CN" altLang="en-US" dirty="0"/>
                        <a:t>备注</a:t>
                      </a:r>
                    </a:p>
                  </a:txBody>
                  <a:tcPr/>
                </a:tc>
                <a:extLst>
                  <a:ext uri="{0D108BD9-81ED-4DB2-BD59-A6C34878D82A}">
                    <a16:rowId xmlns:a16="http://schemas.microsoft.com/office/drawing/2014/main" val="1689008068"/>
                  </a:ext>
                </a:extLst>
              </a:tr>
              <a:tr h="3598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开发计划</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腾讯文档</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各项目负责人</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使用腾讯文档编写并共享到项目组群中</a:t>
                      </a:r>
                    </a:p>
                  </a:txBody>
                  <a:tcPr/>
                </a:tc>
                <a:extLst>
                  <a:ext uri="{0D108BD9-81ED-4DB2-BD59-A6C34878D82A}">
                    <a16:rowId xmlns:a16="http://schemas.microsoft.com/office/drawing/2014/main" val="3585226646"/>
                  </a:ext>
                </a:extLst>
              </a:tr>
              <a:tr h="359833">
                <a:tc>
                  <a:txBody>
                    <a:bodyPr/>
                    <a:lstStyle/>
                    <a:p>
                      <a:pPr algn="ctr"/>
                      <a:r>
                        <a:rPr lang="zh-CN" altLang="en-US" dirty="0"/>
                        <a:t>项目风险点</a:t>
                      </a:r>
                    </a:p>
                  </a:txBody>
                  <a:tcPr anchor="ctr"/>
                </a:tc>
                <a:tc>
                  <a:txBody>
                    <a:bodyPr/>
                    <a:lstStyle/>
                    <a:p>
                      <a:pPr algn="ctr"/>
                      <a:r>
                        <a:rPr lang="zh-CN" altLang="en-US" dirty="0"/>
                        <a:t>腾讯文档</a:t>
                      </a:r>
                    </a:p>
                  </a:txBody>
                  <a:tcPr anchor="ctr"/>
                </a:tc>
                <a:tc>
                  <a:txBody>
                    <a:bodyPr/>
                    <a:lstStyle/>
                    <a:p>
                      <a:pPr algn="ctr"/>
                      <a:r>
                        <a:rPr lang="zh-CN" altLang="en-US" dirty="0"/>
                        <a:t>各项目负责人</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使用腾讯文档编写并共享到项目组群中</a:t>
                      </a:r>
                    </a:p>
                  </a:txBody>
                  <a:tcPr anchor="ctr"/>
                </a:tc>
                <a:extLst>
                  <a:ext uri="{0D108BD9-81ED-4DB2-BD59-A6C34878D82A}">
                    <a16:rowId xmlns:a16="http://schemas.microsoft.com/office/drawing/2014/main" val="3921806116"/>
                  </a:ext>
                </a:extLst>
              </a:tr>
              <a:tr h="359833">
                <a:tc>
                  <a:txBody>
                    <a:bodyPr/>
                    <a:lstStyle/>
                    <a:p>
                      <a:pPr algn="ctr"/>
                      <a:r>
                        <a:rPr lang="zh-CN" altLang="en-US" dirty="0"/>
                        <a:t>项目推进进度</a:t>
                      </a:r>
                    </a:p>
                  </a:txBody>
                  <a:tcPr anchor="ctr"/>
                </a:tc>
                <a:tc>
                  <a:txBody>
                    <a:bodyPr/>
                    <a:lstStyle/>
                    <a:p>
                      <a:pPr algn="ctr"/>
                      <a:r>
                        <a:rPr lang="zh-CN" altLang="en-US" dirty="0"/>
                        <a:t>晨会</a:t>
                      </a:r>
                    </a:p>
                  </a:txBody>
                  <a:tcPr anchor="ctr"/>
                </a:tc>
                <a:tc>
                  <a:txBody>
                    <a:bodyPr/>
                    <a:lstStyle/>
                    <a:p>
                      <a:pPr algn="ctr"/>
                      <a:r>
                        <a:rPr lang="zh-CN" altLang="en-US" dirty="0"/>
                        <a:t>各项目负责人</a:t>
                      </a:r>
                    </a:p>
                  </a:txBody>
                  <a:tcPr anchor="ctr"/>
                </a:tc>
                <a:tc>
                  <a:txBody>
                    <a:bodyPr/>
                    <a:lstStyle/>
                    <a:p>
                      <a:pPr algn="ctr"/>
                      <a:endParaRPr lang="en-US" altLang="zh-CN" dirty="0"/>
                    </a:p>
                  </a:txBody>
                  <a:tcPr anchor="ctr"/>
                </a:tc>
                <a:extLst>
                  <a:ext uri="{0D108BD9-81ED-4DB2-BD59-A6C34878D82A}">
                    <a16:rowId xmlns:a16="http://schemas.microsoft.com/office/drawing/2014/main" val="3716207975"/>
                  </a:ext>
                </a:extLst>
              </a:tr>
            </a:tbl>
          </a:graphicData>
        </a:graphic>
      </p:graphicFrame>
    </p:spTree>
    <p:extLst>
      <p:ext uri="{BB962C8B-B14F-4D97-AF65-F5344CB8AC3E}">
        <p14:creationId xmlns:p14="http://schemas.microsoft.com/office/powerpoint/2010/main" val="3133014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0A6F60F9-3E70-4C12-A92A-BB179620B510}"/>
              </a:ext>
            </a:extLst>
          </p:cNvPr>
          <p:cNvSpPr txBox="1"/>
          <p:nvPr/>
        </p:nvSpPr>
        <p:spPr>
          <a:xfrm>
            <a:off x="10938986" y="0"/>
            <a:ext cx="738664" cy="6858000"/>
          </a:xfrm>
          <a:prstGeom prst="rect">
            <a:avLst/>
          </a:prstGeom>
          <a:noFill/>
        </p:spPr>
        <p:txBody>
          <a:bodyPr vert="eaVert" wrap="square" rtlCol="0">
            <a:spAutoFit/>
          </a:bodyPr>
          <a:lstStyle/>
          <a:p>
            <a:pPr algn="ctr"/>
            <a:r>
              <a:rPr lang="zh-CN" altLang="en-US" sz="3600" dirty="0"/>
              <a:t>项目流程泳道图</a:t>
            </a:r>
          </a:p>
        </p:txBody>
      </p:sp>
      <p:pic>
        <p:nvPicPr>
          <p:cNvPr id="12" name="图片 11">
            <a:extLst>
              <a:ext uri="{FF2B5EF4-FFF2-40B4-BE49-F238E27FC236}">
                <a16:creationId xmlns:a16="http://schemas.microsoft.com/office/drawing/2014/main" id="{144AAD27-A481-415A-B638-15505C263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534" y="0"/>
            <a:ext cx="9807381" cy="6858000"/>
          </a:xfrm>
          <a:prstGeom prst="rect">
            <a:avLst/>
          </a:prstGeom>
        </p:spPr>
      </p:pic>
    </p:spTree>
    <p:extLst>
      <p:ext uri="{BB962C8B-B14F-4D97-AF65-F5344CB8AC3E}">
        <p14:creationId xmlns:p14="http://schemas.microsoft.com/office/powerpoint/2010/main" val="2787876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F6DA381-8062-4A70-8007-81E6D980D457}"/>
              </a:ext>
            </a:extLst>
          </p:cNvPr>
          <p:cNvSpPr>
            <a:spLocks noGrp="1"/>
          </p:cNvSpPr>
          <p:nvPr>
            <p:ph type="title"/>
          </p:nvPr>
        </p:nvSpPr>
        <p:spPr>
          <a:xfrm>
            <a:off x="1060882" y="818966"/>
            <a:ext cx="9601200" cy="742949"/>
          </a:xfrm>
        </p:spPr>
        <p:txBody>
          <a:bodyPr>
            <a:normAutofit/>
          </a:bodyPr>
          <a:lstStyle/>
          <a:p>
            <a:r>
              <a:rPr lang="zh-CN" altLang="en-US" dirty="0"/>
              <a:t>流程要点：</a:t>
            </a:r>
          </a:p>
        </p:txBody>
      </p:sp>
      <p:sp>
        <p:nvSpPr>
          <p:cNvPr id="5" name="内容占位符 4">
            <a:extLst>
              <a:ext uri="{FF2B5EF4-FFF2-40B4-BE49-F238E27FC236}">
                <a16:creationId xmlns:a16="http://schemas.microsoft.com/office/drawing/2014/main" id="{919D98F2-4305-44F0-B129-F559DE3327DF}"/>
              </a:ext>
            </a:extLst>
          </p:cNvPr>
          <p:cNvSpPr>
            <a:spLocks noGrp="1"/>
          </p:cNvSpPr>
          <p:nvPr>
            <p:ph idx="1"/>
          </p:nvPr>
        </p:nvSpPr>
        <p:spPr>
          <a:xfrm>
            <a:off x="1060882" y="1626277"/>
            <a:ext cx="10568866" cy="3960553"/>
          </a:xfrm>
        </p:spPr>
        <p:txBody>
          <a:bodyPr/>
          <a:lstStyle/>
          <a:p>
            <a:r>
              <a:rPr lang="zh-CN" altLang="en-US" dirty="0"/>
              <a:t>需求理解过程中，开发和测试同事</a:t>
            </a:r>
            <a:r>
              <a:rPr lang="zh-CN" altLang="en-US" dirty="0">
                <a:solidFill>
                  <a:srgbClr val="FF0000"/>
                </a:solidFill>
              </a:rPr>
              <a:t>必须</a:t>
            </a:r>
            <a:r>
              <a:rPr lang="zh-CN" altLang="en-US" dirty="0"/>
              <a:t>提出需求疑问和意见（依照项目设定需求问题数量）</a:t>
            </a:r>
            <a:endParaRPr lang="en-US" altLang="zh-CN" dirty="0"/>
          </a:p>
          <a:p>
            <a:r>
              <a:rPr lang="zh-CN" altLang="en-US" dirty="0"/>
              <a:t>项目负责人编写开发计划，公开共享，并根据情况实时调整</a:t>
            </a:r>
            <a:endParaRPr lang="en-US" altLang="zh-CN" dirty="0"/>
          </a:p>
          <a:p>
            <a:r>
              <a:rPr lang="zh-CN" altLang="en-US" dirty="0"/>
              <a:t>项目负责人对每个功能</a:t>
            </a:r>
            <a:r>
              <a:rPr lang="zh-CN" altLang="en-US" dirty="0">
                <a:solidFill>
                  <a:srgbClr val="FF0000"/>
                </a:solidFill>
              </a:rPr>
              <a:t>必须</a:t>
            </a:r>
            <a:r>
              <a:rPr lang="zh-CN" altLang="en-US" dirty="0"/>
              <a:t>进行代码评审</a:t>
            </a:r>
            <a:endParaRPr lang="en-US" altLang="zh-CN" dirty="0"/>
          </a:p>
          <a:p>
            <a:r>
              <a:rPr lang="zh-CN" altLang="en-US" dirty="0"/>
              <a:t>提示语未完善处，以“缺提示语”作为占位符，待需求补充后，进行修改</a:t>
            </a:r>
            <a:endParaRPr lang="en-US" altLang="zh-CN" dirty="0"/>
          </a:p>
          <a:p>
            <a:r>
              <a:rPr lang="zh-CN" altLang="en-US" dirty="0"/>
              <a:t>所有</a:t>
            </a:r>
            <a:r>
              <a:rPr lang="en-US" altLang="zh-CN" dirty="0"/>
              <a:t>bug</a:t>
            </a:r>
            <a:r>
              <a:rPr lang="zh-CN" altLang="en-US" dirty="0"/>
              <a:t>解决的时候写上备注（已解决写上原因，拒绝解决的写上理由和原因）</a:t>
            </a:r>
            <a:endParaRPr lang="en-US" altLang="zh-CN" dirty="0"/>
          </a:p>
          <a:p>
            <a:r>
              <a:rPr lang="zh-CN" altLang="en-US" dirty="0"/>
              <a:t>需求引起的</a:t>
            </a:r>
            <a:r>
              <a:rPr lang="en-US" altLang="zh-CN" dirty="0"/>
              <a:t>bug</a:t>
            </a:r>
            <a:r>
              <a:rPr lang="zh-CN" altLang="en-US" dirty="0"/>
              <a:t>，测试同事或项目负责人指给需求人员，待需求改完后再指给开发</a:t>
            </a:r>
            <a:endParaRPr lang="en-US" altLang="zh-CN" dirty="0"/>
          </a:p>
          <a:p>
            <a:r>
              <a:rPr lang="zh-CN" altLang="en-US" dirty="0"/>
              <a:t>测试过程中，增强型建议指给需求人员。需求人员修改需求后再指给项目负责人</a:t>
            </a:r>
            <a:endParaRPr lang="en-US" altLang="zh-CN" dirty="0"/>
          </a:p>
          <a:p>
            <a:r>
              <a:rPr lang="zh-CN" altLang="en-US" dirty="0"/>
              <a:t>提测时，测试组</a:t>
            </a:r>
            <a:r>
              <a:rPr lang="zh-CN" altLang="en-US" dirty="0">
                <a:solidFill>
                  <a:srgbClr val="FF0000"/>
                </a:solidFill>
              </a:rPr>
              <a:t>必须</a:t>
            </a:r>
            <a:r>
              <a:rPr lang="zh-CN" altLang="en-US" dirty="0"/>
              <a:t>给项目负责人提供自测用例</a:t>
            </a:r>
            <a:endParaRPr lang="en-US" altLang="zh-CN" dirty="0"/>
          </a:p>
          <a:p>
            <a:r>
              <a:rPr lang="zh-CN" altLang="en-US" dirty="0"/>
              <a:t>每天</a:t>
            </a:r>
            <a:r>
              <a:rPr lang="en-US" altLang="zh-CN" dirty="0"/>
              <a:t>bug</a:t>
            </a:r>
            <a:r>
              <a:rPr lang="zh-CN" altLang="en-US" dirty="0"/>
              <a:t>修复后，开发同事</a:t>
            </a:r>
            <a:r>
              <a:rPr lang="zh-CN" altLang="en-US" dirty="0">
                <a:solidFill>
                  <a:srgbClr val="FF0000"/>
                </a:solidFill>
              </a:rPr>
              <a:t>必须</a:t>
            </a:r>
            <a:r>
              <a:rPr lang="zh-CN" altLang="en-US" dirty="0"/>
              <a:t>根据自测用例进行对应模块的测试</a:t>
            </a:r>
            <a:endParaRPr lang="en-US" altLang="zh-CN" dirty="0"/>
          </a:p>
          <a:p>
            <a:endParaRPr lang="en-US" altLang="zh-CN" dirty="0"/>
          </a:p>
          <a:p>
            <a:endParaRPr lang="en-US" altLang="zh-CN" dirty="0"/>
          </a:p>
        </p:txBody>
      </p:sp>
      <p:sp>
        <p:nvSpPr>
          <p:cNvPr id="6" name="文本框 5">
            <a:extLst>
              <a:ext uri="{FF2B5EF4-FFF2-40B4-BE49-F238E27FC236}">
                <a16:creationId xmlns:a16="http://schemas.microsoft.com/office/drawing/2014/main" id="{B7B0A920-A1D3-4B78-8773-1CBC62C17B2E}"/>
              </a:ext>
            </a:extLst>
          </p:cNvPr>
          <p:cNvSpPr txBox="1"/>
          <p:nvPr/>
        </p:nvSpPr>
        <p:spPr>
          <a:xfrm>
            <a:off x="714374" y="6488668"/>
            <a:ext cx="11477626" cy="369332"/>
          </a:xfrm>
          <a:prstGeom prst="rect">
            <a:avLst/>
          </a:prstGeom>
          <a:solidFill>
            <a:srgbClr val="FFC000"/>
          </a:solidFill>
        </p:spPr>
        <p:txBody>
          <a:bodyPr wrap="square" rtlCol="0">
            <a:spAutoFit/>
          </a:bodyPr>
          <a:lstStyle/>
          <a:p>
            <a:pPr algn="ctr"/>
            <a:r>
              <a:rPr lang="zh-CN" altLang="en-US" dirty="0"/>
              <a:t>以上</a:t>
            </a:r>
            <a:r>
              <a:rPr lang="zh-CN" altLang="en-US" dirty="0">
                <a:solidFill>
                  <a:srgbClr val="FF0000"/>
                </a:solidFill>
              </a:rPr>
              <a:t>必须</a:t>
            </a:r>
            <a:r>
              <a:rPr lang="zh-CN" altLang="en-US" dirty="0"/>
              <a:t>建议强制执行，其余建议依据情况自行参考</a:t>
            </a:r>
          </a:p>
        </p:txBody>
      </p:sp>
    </p:spTree>
    <p:extLst>
      <p:ext uri="{BB962C8B-B14F-4D97-AF65-F5344CB8AC3E}">
        <p14:creationId xmlns:p14="http://schemas.microsoft.com/office/powerpoint/2010/main" val="3565924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BE39775D-E00B-46E1-BC9A-DBEDEBE6930A}"/>
              </a:ext>
            </a:extLst>
          </p:cNvPr>
          <p:cNvSpPr>
            <a:spLocks noGrp="1"/>
          </p:cNvSpPr>
          <p:nvPr>
            <p:ph type="title"/>
          </p:nvPr>
        </p:nvSpPr>
        <p:spPr/>
        <p:txBody>
          <a:bodyPr/>
          <a:lstStyle/>
          <a:p>
            <a:r>
              <a:rPr lang="zh-CN" altLang="en-US" dirty="0"/>
              <a:t>项目风险管理</a:t>
            </a:r>
          </a:p>
        </p:txBody>
      </p:sp>
      <p:sp>
        <p:nvSpPr>
          <p:cNvPr id="8" name="文本占位符 7">
            <a:extLst>
              <a:ext uri="{FF2B5EF4-FFF2-40B4-BE49-F238E27FC236}">
                <a16:creationId xmlns:a16="http://schemas.microsoft.com/office/drawing/2014/main" id="{85CEFA02-1AE4-4307-9FB6-B7EFDF61757A}"/>
              </a:ext>
            </a:extLst>
          </p:cNvPr>
          <p:cNvSpPr>
            <a:spLocks noGrp="1"/>
          </p:cNvSpPr>
          <p:nvPr>
            <p:ph type="body" idx="1"/>
          </p:nvPr>
        </p:nvSpPr>
        <p:spPr/>
        <p:txBody>
          <a:bodyPr/>
          <a:lstStyle/>
          <a:p>
            <a:r>
              <a:rPr lang="zh-CN" altLang="en-US" dirty="0"/>
              <a:t>风险列表跟进指南</a:t>
            </a:r>
          </a:p>
        </p:txBody>
      </p:sp>
    </p:spTree>
    <p:extLst>
      <p:ext uri="{BB962C8B-B14F-4D97-AF65-F5344CB8AC3E}">
        <p14:creationId xmlns:p14="http://schemas.microsoft.com/office/powerpoint/2010/main" val="2043349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0A6F60F9-3E70-4C12-A92A-BB179620B510}"/>
              </a:ext>
            </a:extLst>
          </p:cNvPr>
          <p:cNvSpPr txBox="1"/>
          <p:nvPr/>
        </p:nvSpPr>
        <p:spPr>
          <a:xfrm>
            <a:off x="10938986" y="0"/>
            <a:ext cx="738664" cy="6858000"/>
          </a:xfrm>
          <a:prstGeom prst="rect">
            <a:avLst/>
          </a:prstGeom>
          <a:noFill/>
        </p:spPr>
        <p:txBody>
          <a:bodyPr vert="eaVert" wrap="square" rtlCol="0">
            <a:spAutoFit/>
          </a:bodyPr>
          <a:lstStyle/>
          <a:p>
            <a:pPr algn="ctr"/>
            <a:r>
              <a:rPr lang="zh-CN" altLang="en-US" sz="3600" dirty="0"/>
              <a:t>风险管理列表概要</a:t>
            </a:r>
          </a:p>
        </p:txBody>
      </p:sp>
      <p:sp>
        <p:nvSpPr>
          <p:cNvPr id="4" name="文本框 3">
            <a:extLst>
              <a:ext uri="{FF2B5EF4-FFF2-40B4-BE49-F238E27FC236}">
                <a16:creationId xmlns:a16="http://schemas.microsoft.com/office/drawing/2014/main" id="{5F62C0C7-6D65-408C-8204-48C0262BEEB8}"/>
              </a:ext>
            </a:extLst>
          </p:cNvPr>
          <p:cNvSpPr txBox="1"/>
          <p:nvPr/>
        </p:nvSpPr>
        <p:spPr>
          <a:xfrm>
            <a:off x="709136" y="1197620"/>
            <a:ext cx="10096500" cy="4462760"/>
          </a:xfrm>
          <a:prstGeom prst="rect">
            <a:avLst/>
          </a:prstGeom>
          <a:noFill/>
        </p:spPr>
        <p:txBody>
          <a:bodyPr wrap="square" rtlCol="0">
            <a:spAutoFit/>
          </a:bodyPr>
          <a:lstStyle/>
          <a:p>
            <a:pPr>
              <a:spcBef>
                <a:spcPts val="1200"/>
              </a:spcBef>
            </a:pPr>
            <a:r>
              <a:rPr lang="en-US" altLang="zh-CN" dirty="0"/>
              <a:t>	</a:t>
            </a:r>
            <a:r>
              <a:rPr lang="zh-CN" altLang="en-US" dirty="0"/>
              <a:t>风险管理的目的是把风险控制在项目前中期。可控风险进行控制，不可控风险进行汇报。保证项目的顺利进行，避免项目一直处于救火状态。通过风险控制来解放生产力，把更多的资源投入真正的生产中。</a:t>
            </a:r>
            <a:endParaRPr lang="en-US" altLang="zh-CN" dirty="0"/>
          </a:p>
          <a:p>
            <a:pPr>
              <a:spcBef>
                <a:spcPts val="1200"/>
              </a:spcBef>
            </a:pPr>
            <a:r>
              <a:rPr lang="en-US" altLang="zh-CN" dirty="0"/>
              <a:t>	</a:t>
            </a:r>
            <a:r>
              <a:rPr lang="zh-CN" altLang="en-US" dirty="0"/>
              <a:t>风险管理应该贯穿于整个项目中，不仅是在前期参考使用。在项目推进过程中，会不断有新风险出现。</a:t>
            </a:r>
            <a:endParaRPr lang="en-US" altLang="zh-CN" dirty="0"/>
          </a:p>
          <a:p>
            <a:pPr>
              <a:spcBef>
                <a:spcPts val="1200"/>
              </a:spcBef>
            </a:pPr>
            <a:r>
              <a:rPr lang="en-US" altLang="zh-CN" dirty="0"/>
              <a:t>	</a:t>
            </a:r>
            <a:r>
              <a:rPr lang="zh-CN" altLang="en-US" dirty="0"/>
              <a:t>风险管理列表主要为项目提供整套风险点参考。通过逐步完善这一列表，免除了项目风险识别这一步骤。避免项目中的难点</a:t>
            </a:r>
            <a:r>
              <a:rPr lang="en-US" altLang="zh-CN" dirty="0"/>
              <a:t>/</a:t>
            </a:r>
            <a:r>
              <a:rPr lang="zh-CN" altLang="en-US" dirty="0"/>
              <a:t>风险点识别遗漏导致的项目失控。风险列表除了要长期监控外，还需要采取应对方案来缓解风险。</a:t>
            </a:r>
            <a:endParaRPr lang="en-US" altLang="zh-CN" dirty="0"/>
          </a:p>
          <a:p>
            <a:pPr>
              <a:spcBef>
                <a:spcPts val="1200"/>
              </a:spcBef>
            </a:pPr>
            <a:r>
              <a:rPr lang="en-US" altLang="zh-CN" dirty="0"/>
              <a:t>	</a:t>
            </a:r>
            <a:r>
              <a:rPr lang="zh-CN" altLang="en-US" dirty="0"/>
              <a:t>该风险列表主要解决了三个问题：（</a:t>
            </a:r>
            <a:r>
              <a:rPr lang="en-US" altLang="zh-CN" dirty="0"/>
              <a:t>1</a:t>
            </a:r>
            <a:r>
              <a:rPr lang="zh-CN" altLang="en-US" dirty="0"/>
              <a:t>）报价参考（</a:t>
            </a:r>
            <a:r>
              <a:rPr lang="en-US" altLang="zh-CN" dirty="0"/>
              <a:t>2</a:t>
            </a:r>
            <a:r>
              <a:rPr lang="zh-CN" altLang="en-US" dirty="0"/>
              <a:t>）风险规避（</a:t>
            </a:r>
            <a:r>
              <a:rPr lang="en-US" altLang="zh-CN" dirty="0"/>
              <a:t>3</a:t>
            </a:r>
            <a:r>
              <a:rPr lang="zh-CN" altLang="en-US" dirty="0"/>
              <a:t>）项目容错</a:t>
            </a:r>
            <a:endParaRPr lang="en-US" altLang="zh-CN" dirty="0"/>
          </a:p>
          <a:p>
            <a:pPr>
              <a:spcBef>
                <a:spcPts val="1200"/>
              </a:spcBef>
            </a:pPr>
            <a:r>
              <a:rPr lang="en-US" altLang="zh-CN" dirty="0"/>
              <a:t>	</a:t>
            </a:r>
            <a:r>
              <a:rPr lang="zh-CN" altLang="en-US" dirty="0"/>
              <a:t>除了给出参考风险列表外，亦给出了应对风险的项目风险监控、规避方案。但具体实施方案依据各个项目经理遇到的实际情况自行处理。</a:t>
            </a:r>
            <a:endParaRPr lang="en-US" altLang="zh-CN" dirty="0"/>
          </a:p>
          <a:p>
            <a:pPr>
              <a:spcBef>
                <a:spcPts val="1200"/>
              </a:spcBef>
            </a:pPr>
            <a:r>
              <a:rPr lang="en-US" altLang="zh-CN" dirty="0"/>
              <a:t>	</a:t>
            </a:r>
            <a:r>
              <a:rPr lang="zh-CN" altLang="en-US" dirty="0"/>
              <a:t>该风险列表需要项目经理在每个项目中逐条对照思考，并对项目中可能出现的风险提前预制管理方案。保证已发现风险不会造成项目损失。</a:t>
            </a:r>
            <a:endParaRPr lang="en-US" altLang="zh-CN" dirty="0"/>
          </a:p>
        </p:txBody>
      </p:sp>
    </p:spTree>
    <p:extLst>
      <p:ext uri="{BB962C8B-B14F-4D97-AF65-F5344CB8AC3E}">
        <p14:creationId xmlns:p14="http://schemas.microsoft.com/office/powerpoint/2010/main" val="2388156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0A6F60F9-3E70-4C12-A92A-BB179620B510}"/>
              </a:ext>
            </a:extLst>
          </p:cNvPr>
          <p:cNvSpPr txBox="1"/>
          <p:nvPr/>
        </p:nvSpPr>
        <p:spPr>
          <a:xfrm>
            <a:off x="10938986" y="0"/>
            <a:ext cx="738664" cy="6858000"/>
          </a:xfrm>
          <a:prstGeom prst="rect">
            <a:avLst/>
          </a:prstGeom>
          <a:noFill/>
        </p:spPr>
        <p:txBody>
          <a:bodyPr vert="eaVert" wrap="square" rtlCol="0">
            <a:spAutoFit/>
          </a:bodyPr>
          <a:lstStyle/>
          <a:p>
            <a:pPr algn="ctr"/>
            <a:r>
              <a:rPr lang="zh-CN" altLang="en-US" sz="3600" dirty="0"/>
              <a:t>风险列表</a:t>
            </a:r>
          </a:p>
        </p:txBody>
      </p:sp>
      <p:graphicFrame>
        <p:nvGraphicFramePr>
          <p:cNvPr id="3" name="表格 2">
            <a:extLst>
              <a:ext uri="{FF2B5EF4-FFF2-40B4-BE49-F238E27FC236}">
                <a16:creationId xmlns:a16="http://schemas.microsoft.com/office/drawing/2014/main" id="{27AB2A9F-A2AF-443C-BE41-99554FFC199D}"/>
              </a:ext>
            </a:extLst>
          </p:cNvPr>
          <p:cNvGraphicFramePr>
            <a:graphicFrameLocks noGrp="1"/>
          </p:cNvGraphicFramePr>
          <p:nvPr>
            <p:extLst>
              <p:ext uri="{D42A27DB-BD31-4B8C-83A1-F6EECF244321}">
                <p14:modId xmlns:p14="http://schemas.microsoft.com/office/powerpoint/2010/main" val="1176026998"/>
              </p:ext>
            </p:extLst>
          </p:nvPr>
        </p:nvGraphicFramePr>
        <p:xfrm>
          <a:off x="706732" y="0"/>
          <a:ext cx="9796169" cy="6857999"/>
        </p:xfrm>
        <a:graphic>
          <a:graphicData uri="http://schemas.openxmlformats.org/drawingml/2006/table">
            <a:tbl>
              <a:tblPr firstRow="1" bandRow="1">
                <a:tableStyleId>{35758FB7-9AC5-4552-8A53-C91805E547FA}</a:tableStyleId>
              </a:tblPr>
              <a:tblGrid>
                <a:gridCol w="687786">
                  <a:extLst>
                    <a:ext uri="{9D8B030D-6E8A-4147-A177-3AD203B41FA5}">
                      <a16:colId xmlns:a16="http://schemas.microsoft.com/office/drawing/2014/main" val="2595392495"/>
                    </a:ext>
                  </a:extLst>
                </a:gridCol>
                <a:gridCol w="4239103">
                  <a:extLst>
                    <a:ext uri="{9D8B030D-6E8A-4147-A177-3AD203B41FA5}">
                      <a16:colId xmlns:a16="http://schemas.microsoft.com/office/drawing/2014/main" val="3277737262"/>
                    </a:ext>
                  </a:extLst>
                </a:gridCol>
                <a:gridCol w="693187">
                  <a:extLst>
                    <a:ext uri="{9D8B030D-6E8A-4147-A177-3AD203B41FA5}">
                      <a16:colId xmlns:a16="http://schemas.microsoft.com/office/drawing/2014/main" val="407562048"/>
                    </a:ext>
                  </a:extLst>
                </a:gridCol>
                <a:gridCol w="4176093">
                  <a:extLst>
                    <a:ext uri="{9D8B030D-6E8A-4147-A177-3AD203B41FA5}">
                      <a16:colId xmlns:a16="http://schemas.microsoft.com/office/drawing/2014/main" val="4076730600"/>
                    </a:ext>
                  </a:extLst>
                </a:gridCol>
              </a:tblGrid>
              <a:tr h="645188">
                <a:tc>
                  <a:txBody>
                    <a:bodyPr/>
                    <a:lstStyle/>
                    <a:p>
                      <a:r>
                        <a:rPr lang="zh-CN" altLang="en-US" dirty="0"/>
                        <a:t>类型</a:t>
                      </a:r>
                    </a:p>
                  </a:txBody>
                  <a:tcPr anchor="ctr"/>
                </a:tc>
                <a:tc>
                  <a:txBody>
                    <a:bodyPr/>
                    <a:lstStyle/>
                    <a:p>
                      <a:r>
                        <a:rPr lang="zh-CN" altLang="en-US" dirty="0"/>
                        <a:t>风险描述</a:t>
                      </a:r>
                    </a:p>
                  </a:txBody>
                  <a:tcPr anchor="ctr"/>
                </a:tc>
                <a:tc>
                  <a:txBody>
                    <a:bodyPr/>
                    <a:lstStyle/>
                    <a:p>
                      <a:r>
                        <a:rPr lang="zh-CN" altLang="en-US" dirty="0"/>
                        <a:t>类型</a:t>
                      </a:r>
                    </a:p>
                  </a:txBody>
                  <a:tcPr anchor="ctr"/>
                </a:tc>
                <a:tc>
                  <a:txBody>
                    <a:bodyPr/>
                    <a:lstStyle/>
                    <a:p>
                      <a:r>
                        <a:rPr lang="zh-CN" altLang="en-US" dirty="0"/>
                        <a:t>风险描述</a:t>
                      </a:r>
                    </a:p>
                  </a:txBody>
                  <a:tcPr anchor="ctr"/>
                </a:tc>
                <a:extLst>
                  <a:ext uri="{0D108BD9-81ED-4DB2-BD59-A6C34878D82A}">
                    <a16:rowId xmlns:a16="http://schemas.microsoft.com/office/drawing/2014/main" val="2488174633"/>
                  </a:ext>
                </a:extLst>
              </a:tr>
              <a:tr h="691812">
                <a:tc>
                  <a:txBody>
                    <a:bodyPr/>
                    <a:lstStyle/>
                    <a:p>
                      <a:pPr algn="l"/>
                      <a:r>
                        <a:rPr lang="zh-CN" altLang="en-US" dirty="0"/>
                        <a:t>需求</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需求不清晰，含混部分比期望更高</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需求</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相连的外部系统不稳定，造成的开发中断</a:t>
                      </a:r>
                    </a:p>
                  </a:txBody>
                  <a:tcPr anchor="ctr"/>
                </a:tc>
                <a:extLst>
                  <a:ext uri="{0D108BD9-81ED-4DB2-BD59-A6C34878D82A}">
                    <a16:rowId xmlns:a16="http://schemas.microsoft.com/office/drawing/2014/main" val="2279904196"/>
                  </a:ext>
                </a:extLst>
              </a:tr>
              <a:tr h="6918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需求</a:t>
                      </a:r>
                    </a:p>
                  </a:txBody>
                  <a:tcPr anchor="ctr"/>
                </a:tc>
                <a:tc>
                  <a:txBody>
                    <a:bodyPr/>
                    <a:lstStyle/>
                    <a:p>
                      <a:pPr algn="l"/>
                      <a:r>
                        <a:rPr lang="zh-CN" altLang="en-US" dirty="0"/>
                        <a:t>需求变更频繁</a:t>
                      </a:r>
                    </a:p>
                  </a:txBody>
                  <a:tcPr anchor="ctr"/>
                </a:tc>
                <a:tc>
                  <a:txBody>
                    <a:bodyPr/>
                    <a:lstStyle/>
                    <a:p>
                      <a:pPr algn="l"/>
                      <a:r>
                        <a:rPr lang="zh-CN" altLang="en-US" dirty="0"/>
                        <a:t>需求</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在不熟悉或未经检验的开发环境中运行产生未预料的问题</a:t>
                      </a:r>
                    </a:p>
                  </a:txBody>
                  <a:tcPr anchor="ctr"/>
                </a:tc>
                <a:extLst>
                  <a:ext uri="{0D108BD9-81ED-4DB2-BD59-A6C34878D82A}">
                    <a16:rowId xmlns:a16="http://schemas.microsoft.com/office/drawing/2014/main" val="2779856072"/>
                  </a:ext>
                </a:extLst>
              </a:tr>
              <a:tr h="6918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需求</a:t>
                      </a:r>
                    </a:p>
                    <a:p>
                      <a:pPr algn="l"/>
                      <a:endParaRPr lang="zh-CN" altLang="en-US" dirty="0"/>
                    </a:p>
                  </a:txBody>
                  <a:tcPr anchor="ctr"/>
                </a:tc>
                <a:tc>
                  <a:txBody>
                    <a:bodyPr/>
                    <a:lstStyle/>
                    <a:p>
                      <a:pPr algn="l"/>
                      <a:r>
                        <a:rPr lang="zh-CN" altLang="en-US" dirty="0"/>
                        <a:t>需求规划和评审周期较长，挤压了开发和测试时间</a:t>
                      </a:r>
                    </a:p>
                  </a:txBody>
                  <a:tcPr anchor="ctr"/>
                </a:tc>
                <a:tc>
                  <a:txBody>
                    <a:bodyPr/>
                    <a:lstStyle/>
                    <a:p>
                      <a:pPr algn="l"/>
                      <a:r>
                        <a:rPr lang="zh-CN" altLang="en-US" dirty="0"/>
                        <a:t>需求</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二次开发项目的历史遗留问题导致的项目开发风险</a:t>
                      </a:r>
                    </a:p>
                  </a:txBody>
                  <a:tcPr anchor="ctr"/>
                </a:tc>
                <a:extLst>
                  <a:ext uri="{0D108BD9-81ED-4DB2-BD59-A6C34878D82A}">
                    <a16:rowId xmlns:a16="http://schemas.microsoft.com/office/drawing/2014/main" val="2047772918"/>
                  </a:ext>
                </a:extLst>
              </a:tr>
              <a:tr h="6918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需求</a:t>
                      </a:r>
                    </a:p>
                    <a:p>
                      <a:pPr algn="l"/>
                      <a:endParaRPr lang="zh-CN" altLang="en-US" dirty="0"/>
                    </a:p>
                  </a:txBody>
                  <a:tcPr anchor="ctr"/>
                </a:tc>
                <a:tc>
                  <a:txBody>
                    <a:bodyPr/>
                    <a:lstStyle/>
                    <a:p>
                      <a:pPr algn="l"/>
                      <a:r>
                        <a:rPr lang="zh-CN" altLang="en-US" dirty="0"/>
                        <a:t>客户或者主要干系人对页面样式</a:t>
                      </a:r>
                      <a:r>
                        <a:rPr lang="en-US" altLang="zh-CN" dirty="0"/>
                        <a:t>/</a:t>
                      </a:r>
                      <a:r>
                        <a:rPr lang="zh-CN" altLang="en-US" dirty="0"/>
                        <a:t>风格不满意</a:t>
                      </a:r>
                    </a:p>
                  </a:txBody>
                  <a:tcPr anchor="ctr"/>
                </a:tc>
                <a:tc>
                  <a:txBody>
                    <a:bodyPr/>
                    <a:lstStyle/>
                    <a:p>
                      <a:pPr algn="l"/>
                      <a:r>
                        <a:rPr lang="zh-CN" altLang="en-US" dirty="0"/>
                        <a:t>需求</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复杂模块需要比预期需要更多设计、开发、测试时间</a:t>
                      </a:r>
                    </a:p>
                  </a:txBody>
                  <a:tcPr anchor="ctr"/>
                </a:tc>
                <a:extLst>
                  <a:ext uri="{0D108BD9-81ED-4DB2-BD59-A6C34878D82A}">
                    <a16:rowId xmlns:a16="http://schemas.microsoft.com/office/drawing/2014/main" val="1958406491"/>
                  </a:ext>
                </a:extLst>
              </a:tr>
              <a:tr h="6918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需求</a:t>
                      </a:r>
                    </a:p>
                  </a:txBody>
                  <a:tcPr anchor="ctr"/>
                </a:tc>
                <a:tc>
                  <a:txBody>
                    <a:bodyPr/>
                    <a:lstStyle/>
                    <a:p>
                      <a:pPr algn="l"/>
                      <a:r>
                        <a:rPr lang="zh-CN" altLang="en-US" dirty="0"/>
                        <a:t>客户希望预期一个无法达到的交付时间</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需求</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要求与其他系统相连，需要比预期更多的设计、开发、测试、时间</a:t>
                      </a:r>
                    </a:p>
                  </a:txBody>
                  <a:tcPr anchor="ctr"/>
                </a:tc>
                <a:extLst>
                  <a:ext uri="{0D108BD9-81ED-4DB2-BD59-A6C34878D82A}">
                    <a16:rowId xmlns:a16="http://schemas.microsoft.com/office/drawing/2014/main" val="1298027882"/>
                  </a:ext>
                </a:extLst>
              </a:tr>
              <a:tr h="6918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需求</a:t>
                      </a:r>
                    </a:p>
                  </a:txBody>
                  <a:tcPr anchor="ctr"/>
                </a:tc>
                <a:tc>
                  <a:txBody>
                    <a:bodyPr/>
                    <a:lstStyle/>
                    <a:p>
                      <a:pPr algn="l"/>
                      <a:r>
                        <a:rPr lang="zh-CN" altLang="en-US" dirty="0"/>
                        <a:t>客户或主要干系人要求的兼容性比预期要复杂</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需求</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开发不需要的功能（镀金）延长了计划进度</a:t>
                      </a:r>
                    </a:p>
                  </a:txBody>
                  <a:tcPr anchor="ctr"/>
                </a:tc>
                <a:extLst>
                  <a:ext uri="{0D108BD9-81ED-4DB2-BD59-A6C34878D82A}">
                    <a16:rowId xmlns:a16="http://schemas.microsoft.com/office/drawing/2014/main" val="4141623724"/>
                  </a:ext>
                </a:extLst>
              </a:tr>
              <a:tr h="6918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需求</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客户坚持技术的技术方案导致进度计划延长</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需求</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被要求的部署环境导致更多的开发时间</a:t>
                      </a:r>
                    </a:p>
                  </a:txBody>
                  <a:tcPr anchor="ctr"/>
                </a:tc>
                <a:extLst>
                  <a:ext uri="{0D108BD9-81ED-4DB2-BD59-A6C34878D82A}">
                    <a16:rowId xmlns:a16="http://schemas.microsoft.com/office/drawing/2014/main" val="972473969"/>
                  </a:ext>
                </a:extLst>
              </a:tr>
              <a:tr h="6783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需求</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客户对交付物不满意，要求修改或重做</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技术</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设计过于复杂，影响实现效率</a:t>
                      </a:r>
                    </a:p>
                  </a:txBody>
                  <a:tcPr anchor="ctr"/>
                </a:tc>
                <a:extLst>
                  <a:ext uri="{0D108BD9-81ED-4DB2-BD59-A6C34878D82A}">
                    <a16:rowId xmlns:a16="http://schemas.microsoft.com/office/drawing/2014/main" val="496071196"/>
                  </a:ext>
                </a:extLst>
              </a:tr>
              <a:tr h="6918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需求</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需求涉及不熟悉的领域</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技术</a:t>
                      </a:r>
                    </a:p>
                  </a:txBody>
                  <a:tcPr anchor="ctr"/>
                </a:tc>
                <a:tc>
                  <a:txBody>
                    <a:bodyPr/>
                    <a:lstStyle/>
                    <a:p>
                      <a:pPr algn="l"/>
                      <a:r>
                        <a:rPr lang="zh-CN" altLang="en-US" dirty="0"/>
                        <a:t>系统设计质量不高，导致实现困难或花费更多成本</a:t>
                      </a:r>
                    </a:p>
                  </a:txBody>
                  <a:tcPr anchor="ctr"/>
                </a:tc>
                <a:extLst>
                  <a:ext uri="{0D108BD9-81ED-4DB2-BD59-A6C34878D82A}">
                    <a16:rowId xmlns:a16="http://schemas.microsoft.com/office/drawing/2014/main" val="2189905298"/>
                  </a:ext>
                </a:extLst>
              </a:tr>
            </a:tbl>
          </a:graphicData>
        </a:graphic>
      </p:graphicFrame>
    </p:spTree>
    <p:extLst>
      <p:ext uri="{BB962C8B-B14F-4D97-AF65-F5344CB8AC3E}">
        <p14:creationId xmlns:p14="http://schemas.microsoft.com/office/powerpoint/2010/main" val="3816431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0A6F60F9-3E70-4C12-A92A-BB179620B510}"/>
              </a:ext>
            </a:extLst>
          </p:cNvPr>
          <p:cNvSpPr txBox="1"/>
          <p:nvPr/>
        </p:nvSpPr>
        <p:spPr>
          <a:xfrm>
            <a:off x="10938986" y="0"/>
            <a:ext cx="738664" cy="6858000"/>
          </a:xfrm>
          <a:prstGeom prst="rect">
            <a:avLst/>
          </a:prstGeom>
          <a:noFill/>
        </p:spPr>
        <p:txBody>
          <a:bodyPr vert="eaVert" wrap="square" rtlCol="0">
            <a:spAutoFit/>
          </a:bodyPr>
          <a:lstStyle/>
          <a:p>
            <a:pPr algn="ctr"/>
            <a:r>
              <a:rPr lang="zh-CN" altLang="en-US" sz="3600" dirty="0"/>
              <a:t>风险列表</a:t>
            </a:r>
          </a:p>
        </p:txBody>
      </p:sp>
      <p:graphicFrame>
        <p:nvGraphicFramePr>
          <p:cNvPr id="3" name="表格 2">
            <a:extLst>
              <a:ext uri="{FF2B5EF4-FFF2-40B4-BE49-F238E27FC236}">
                <a16:creationId xmlns:a16="http://schemas.microsoft.com/office/drawing/2014/main" id="{27AB2A9F-A2AF-443C-BE41-99554FFC199D}"/>
              </a:ext>
            </a:extLst>
          </p:cNvPr>
          <p:cNvGraphicFramePr>
            <a:graphicFrameLocks noGrp="1"/>
          </p:cNvGraphicFramePr>
          <p:nvPr>
            <p:extLst>
              <p:ext uri="{D42A27DB-BD31-4B8C-83A1-F6EECF244321}">
                <p14:modId xmlns:p14="http://schemas.microsoft.com/office/powerpoint/2010/main" val="3429742180"/>
              </p:ext>
            </p:extLst>
          </p:nvPr>
        </p:nvGraphicFramePr>
        <p:xfrm>
          <a:off x="706732" y="0"/>
          <a:ext cx="9796167" cy="6857999"/>
        </p:xfrm>
        <a:graphic>
          <a:graphicData uri="http://schemas.openxmlformats.org/drawingml/2006/table">
            <a:tbl>
              <a:tblPr firstRow="1" bandRow="1">
                <a:tableStyleId>{35758FB7-9AC5-4552-8A53-C91805E547FA}</a:tableStyleId>
              </a:tblPr>
              <a:tblGrid>
                <a:gridCol w="687785">
                  <a:extLst>
                    <a:ext uri="{9D8B030D-6E8A-4147-A177-3AD203B41FA5}">
                      <a16:colId xmlns:a16="http://schemas.microsoft.com/office/drawing/2014/main" val="2595392495"/>
                    </a:ext>
                  </a:extLst>
                </a:gridCol>
                <a:gridCol w="4239103">
                  <a:extLst>
                    <a:ext uri="{9D8B030D-6E8A-4147-A177-3AD203B41FA5}">
                      <a16:colId xmlns:a16="http://schemas.microsoft.com/office/drawing/2014/main" val="3277737262"/>
                    </a:ext>
                  </a:extLst>
                </a:gridCol>
                <a:gridCol w="693186">
                  <a:extLst>
                    <a:ext uri="{9D8B030D-6E8A-4147-A177-3AD203B41FA5}">
                      <a16:colId xmlns:a16="http://schemas.microsoft.com/office/drawing/2014/main" val="407562048"/>
                    </a:ext>
                  </a:extLst>
                </a:gridCol>
                <a:gridCol w="4176093">
                  <a:extLst>
                    <a:ext uri="{9D8B030D-6E8A-4147-A177-3AD203B41FA5}">
                      <a16:colId xmlns:a16="http://schemas.microsoft.com/office/drawing/2014/main" val="4076730600"/>
                    </a:ext>
                  </a:extLst>
                </a:gridCol>
              </a:tblGrid>
              <a:tr h="669860">
                <a:tc>
                  <a:txBody>
                    <a:bodyPr/>
                    <a:lstStyle/>
                    <a:p>
                      <a:r>
                        <a:rPr lang="zh-CN" altLang="en-US" dirty="0"/>
                        <a:t>类型</a:t>
                      </a:r>
                    </a:p>
                  </a:txBody>
                  <a:tcPr anchor="ctr"/>
                </a:tc>
                <a:tc>
                  <a:txBody>
                    <a:bodyPr/>
                    <a:lstStyle/>
                    <a:p>
                      <a:r>
                        <a:rPr lang="zh-CN" altLang="en-US" dirty="0"/>
                        <a:t>风险描述</a:t>
                      </a:r>
                    </a:p>
                  </a:txBody>
                  <a:tcPr anchor="ctr"/>
                </a:tc>
                <a:tc>
                  <a:txBody>
                    <a:bodyPr/>
                    <a:lstStyle/>
                    <a:p>
                      <a:r>
                        <a:rPr lang="zh-CN" altLang="en-US" dirty="0"/>
                        <a:t>类型</a:t>
                      </a:r>
                    </a:p>
                  </a:txBody>
                  <a:tcPr anchor="ctr"/>
                </a:tc>
                <a:tc>
                  <a:txBody>
                    <a:bodyPr/>
                    <a:lstStyle/>
                    <a:p>
                      <a:r>
                        <a:rPr lang="zh-CN" altLang="en-US" dirty="0"/>
                        <a:t>风险描述</a:t>
                      </a:r>
                    </a:p>
                  </a:txBody>
                  <a:tcPr anchor="ctr"/>
                </a:tc>
                <a:extLst>
                  <a:ext uri="{0D108BD9-81ED-4DB2-BD59-A6C34878D82A}">
                    <a16:rowId xmlns:a16="http://schemas.microsoft.com/office/drawing/2014/main" val="2488174633"/>
                  </a:ext>
                </a:extLst>
              </a:tr>
              <a:tr h="687571">
                <a:tc>
                  <a:txBody>
                    <a:bodyPr/>
                    <a:lstStyle/>
                    <a:p>
                      <a:pPr algn="l"/>
                      <a:r>
                        <a:rPr lang="zh-CN" altLang="en-US" dirty="0"/>
                        <a:t>技术</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开发自测不充分导致的测试阻塞问题</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技术</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分别设计开发的各子模块无法快速集成甚至无法集成</a:t>
                      </a:r>
                    </a:p>
                  </a:txBody>
                  <a:tcPr anchor="ctr"/>
                </a:tc>
                <a:extLst>
                  <a:ext uri="{0D108BD9-81ED-4DB2-BD59-A6C34878D82A}">
                    <a16:rowId xmlns:a16="http://schemas.microsoft.com/office/drawing/2014/main" val="2279904196"/>
                  </a:ext>
                </a:extLst>
              </a:tr>
              <a:tr h="6875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技术</a:t>
                      </a:r>
                    </a:p>
                  </a:txBody>
                  <a:tcPr anchor="ctr"/>
                </a:tc>
                <a:tc>
                  <a:txBody>
                    <a:bodyPr/>
                    <a:lstStyle/>
                    <a:p>
                      <a:pPr algn="l"/>
                      <a:r>
                        <a:rPr lang="zh-CN" altLang="en-US" dirty="0"/>
                        <a:t>代码版本管理不到位导致版本混乱或代码被覆盖</a:t>
                      </a:r>
                    </a:p>
                  </a:txBody>
                  <a:tcPr anchor="ctr"/>
                </a:tc>
                <a:tc>
                  <a:txBody>
                    <a:bodyPr/>
                    <a:lstStyle/>
                    <a:p>
                      <a:pPr algn="l"/>
                      <a:r>
                        <a:rPr lang="zh-CN" altLang="en-US" dirty="0"/>
                        <a:t>流程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项目计划不合理导致的项目混乱</a:t>
                      </a:r>
                    </a:p>
                  </a:txBody>
                  <a:tcPr anchor="ctr"/>
                </a:tc>
                <a:extLst>
                  <a:ext uri="{0D108BD9-81ED-4DB2-BD59-A6C34878D82A}">
                    <a16:rowId xmlns:a16="http://schemas.microsoft.com/office/drawing/2014/main" val="2779856072"/>
                  </a:ext>
                </a:extLst>
              </a:tr>
              <a:tr h="687571">
                <a:tc>
                  <a:txBody>
                    <a:bodyPr/>
                    <a:lstStyle/>
                    <a:p>
                      <a:pPr algn="l"/>
                      <a:r>
                        <a:rPr lang="zh-CN" altLang="en-US" dirty="0"/>
                        <a:t>技术</a:t>
                      </a:r>
                    </a:p>
                  </a:txBody>
                  <a:tcPr anchor="ctr"/>
                </a:tc>
                <a:tc>
                  <a:txBody>
                    <a:bodyPr/>
                    <a:lstStyle/>
                    <a:p>
                      <a:pPr algn="l"/>
                      <a:r>
                        <a:rPr lang="zh-CN" altLang="en-US" dirty="0"/>
                        <a:t>部署过程不规范导致是额外时间花费</a:t>
                      </a:r>
                    </a:p>
                  </a:txBody>
                  <a:tcPr anchor="ctr"/>
                </a:tc>
                <a:tc>
                  <a:txBody>
                    <a:bodyPr/>
                    <a:lstStyle/>
                    <a:p>
                      <a:pPr algn="l"/>
                      <a:r>
                        <a:rPr lang="zh-CN" altLang="en-US" dirty="0"/>
                        <a:t>流程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产生了许多不在计划中的工作</a:t>
                      </a:r>
                      <a:endParaRPr lang="en-US" altLang="zh-CN" dirty="0"/>
                    </a:p>
                  </a:txBody>
                  <a:tcPr anchor="ctr"/>
                </a:tc>
                <a:extLst>
                  <a:ext uri="{0D108BD9-81ED-4DB2-BD59-A6C34878D82A}">
                    <a16:rowId xmlns:a16="http://schemas.microsoft.com/office/drawing/2014/main" val="2047772918"/>
                  </a:ext>
                </a:extLst>
              </a:tr>
              <a:tr h="687571">
                <a:tc>
                  <a:txBody>
                    <a:bodyPr/>
                    <a:lstStyle/>
                    <a:p>
                      <a:pPr algn="l"/>
                      <a:r>
                        <a:rPr lang="zh-CN" altLang="en-US" dirty="0"/>
                        <a:t>技术</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技术选型无法满足要求</a:t>
                      </a:r>
                    </a:p>
                  </a:txBody>
                  <a:tcPr anchor="ctr"/>
                </a:tc>
                <a:tc>
                  <a:txBody>
                    <a:bodyPr/>
                    <a:lstStyle/>
                    <a:p>
                      <a:pPr algn="l"/>
                      <a:r>
                        <a:rPr lang="zh-CN" altLang="en-US" dirty="0"/>
                        <a:t>流程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乐观估算导致工期不足</a:t>
                      </a:r>
                    </a:p>
                  </a:txBody>
                  <a:tcPr anchor="ctr"/>
                </a:tc>
                <a:extLst>
                  <a:ext uri="{0D108BD9-81ED-4DB2-BD59-A6C34878D82A}">
                    <a16:rowId xmlns:a16="http://schemas.microsoft.com/office/drawing/2014/main" val="1958406491"/>
                  </a:ext>
                </a:extLst>
              </a:tr>
              <a:tr h="6875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技术</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技术设计存在漏洞</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流程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任务分配不合理，导致的开发人员工作量不均衡</a:t>
                      </a:r>
                    </a:p>
                  </a:txBody>
                  <a:tcPr anchor="ctr"/>
                </a:tc>
                <a:extLst>
                  <a:ext uri="{0D108BD9-81ED-4DB2-BD59-A6C34878D82A}">
                    <a16:rowId xmlns:a16="http://schemas.microsoft.com/office/drawing/2014/main" val="1298027882"/>
                  </a:ext>
                </a:extLst>
              </a:tr>
              <a:tr h="6875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技术</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对技术难点理解不够，调研评估不足</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流程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计划忽略了必要任务</a:t>
                      </a:r>
                    </a:p>
                  </a:txBody>
                  <a:tcPr anchor="ctr"/>
                </a:tc>
                <a:extLst>
                  <a:ext uri="{0D108BD9-81ED-4DB2-BD59-A6C34878D82A}">
                    <a16:rowId xmlns:a16="http://schemas.microsoft.com/office/drawing/2014/main" val="4141623724"/>
                  </a:ext>
                </a:extLst>
              </a:tr>
              <a:tr h="6875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技术</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未进行有效</a:t>
                      </a:r>
                      <a:r>
                        <a:rPr lang="en-US" altLang="zh-CN" dirty="0"/>
                        <a:t>code review</a:t>
                      </a:r>
                      <a:r>
                        <a:rPr lang="zh-CN" altLang="en-US" dirty="0"/>
                        <a:t>，导致前期应处理避免问题反复发生</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流程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估算未留缓冲，如学习时间等</a:t>
                      </a:r>
                    </a:p>
                  </a:txBody>
                  <a:tcPr anchor="ctr"/>
                </a:tc>
                <a:extLst>
                  <a:ext uri="{0D108BD9-81ED-4DB2-BD59-A6C34878D82A}">
                    <a16:rowId xmlns:a16="http://schemas.microsoft.com/office/drawing/2014/main" val="972473969"/>
                  </a:ext>
                </a:extLst>
              </a:tr>
              <a:tr h="6875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技术</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系统设计质量不高，导致实现困难或花费更多成本</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流程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作为先决条件的任务不能按时完成</a:t>
                      </a:r>
                    </a:p>
                  </a:txBody>
                  <a:tcPr anchor="ctr"/>
                </a:tc>
                <a:extLst>
                  <a:ext uri="{0D108BD9-81ED-4DB2-BD59-A6C34878D82A}">
                    <a16:rowId xmlns:a16="http://schemas.microsoft.com/office/drawing/2014/main" val="4102411407"/>
                  </a:ext>
                </a:extLst>
              </a:tr>
              <a:tr h="6875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技术</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遗漏或错误的估计性能问题对系统的影响</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流程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目标日期提前，但可使用资源固定</a:t>
                      </a:r>
                    </a:p>
                  </a:txBody>
                  <a:tcPr anchor="ctr"/>
                </a:tc>
                <a:extLst>
                  <a:ext uri="{0D108BD9-81ED-4DB2-BD59-A6C34878D82A}">
                    <a16:rowId xmlns:a16="http://schemas.microsoft.com/office/drawing/2014/main" val="3880923238"/>
                  </a:ext>
                </a:extLst>
              </a:tr>
            </a:tbl>
          </a:graphicData>
        </a:graphic>
      </p:graphicFrame>
    </p:spTree>
    <p:extLst>
      <p:ext uri="{BB962C8B-B14F-4D97-AF65-F5344CB8AC3E}">
        <p14:creationId xmlns:p14="http://schemas.microsoft.com/office/powerpoint/2010/main" val="3253838609"/>
      </p:ext>
    </p:extLst>
  </p:cSld>
  <p:clrMapOvr>
    <a:masterClrMapping/>
  </p:clrMapOvr>
</p:sld>
</file>

<file path=ppt/theme/theme1.xml><?xml version="1.0" encoding="utf-8"?>
<a:theme xmlns:a="http://schemas.openxmlformats.org/drawingml/2006/main" name="裁剪">
  <a:themeElements>
    <a:clrScheme name="裁剪">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裁剪">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裁剪">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TM10001105[[fn=裁剪]]</Template>
  <TotalTime>3328</TotalTime>
  <Words>2802</Words>
  <Application>Microsoft Office PowerPoint</Application>
  <PresentationFormat>宽屏</PresentationFormat>
  <Paragraphs>440</Paragraphs>
  <Slides>32</Slides>
  <Notes>0</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32</vt:i4>
      </vt:variant>
    </vt:vector>
  </HeadingPairs>
  <TitlesOfParts>
    <vt:vector size="34" baseType="lpstr">
      <vt:lpstr>Franklin Gothic Book</vt:lpstr>
      <vt:lpstr>裁剪</vt:lpstr>
      <vt:lpstr>项目管理流程指导方案</vt:lpstr>
      <vt:lpstr>PowerPoint 演示文稿</vt:lpstr>
      <vt:lpstr>PowerPoint 演示文稿</vt:lpstr>
      <vt:lpstr>PowerPoint 演示文稿</vt:lpstr>
      <vt:lpstr>流程要点：</vt:lpstr>
      <vt:lpstr>项目风险管理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项目变更管理</vt:lpstr>
      <vt:lpstr>PowerPoint 演示文稿</vt:lpstr>
      <vt:lpstr>PowerPoint 演示文稿</vt:lpstr>
      <vt:lpstr>过程管理说明</vt:lpstr>
      <vt:lpstr>PowerPoint 演示文稿</vt:lpstr>
      <vt:lpstr>PowerPoint 演示文稿</vt:lpstr>
      <vt:lpstr>过程管理说明</vt:lpstr>
      <vt:lpstr>PowerPoint 演示文稿</vt:lpstr>
      <vt:lpstr>PowerPoint 演示文稿</vt:lpstr>
      <vt:lpstr>PowerPoint 演示文稿</vt:lpstr>
      <vt:lpstr>PowerPoint 演示文稿</vt:lpstr>
      <vt:lpstr>过程管理说明</vt:lpstr>
      <vt:lpstr>PowerPoint 演示文稿</vt:lpstr>
      <vt:lpstr>过程管理说明</vt:lpstr>
      <vt:lpstr>PowerPoint 演示文稿</vt:lpstr>
      <vt:lpstr>过程管理说明</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项目管理流程指导方案</dc:title>
  <dc:creator>lin fei</dc:creator>
  <cp:lastModifiedBy>fei lin</cp:lastModifiedBy>
  <cp:revision>249</cp:revision>
  <dcterms:created xsi:type="dcterms:W3CDTF">2018-11-24T05:38:53Z</dcterms:created>
  <dcterms:modified xsi:type="dcterms:W3CDTF">2019-01-18T09:08:04Z</dcterms:modified>
</cp:coreProperties>
</file>