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67D1-E654-0542-8F66-A3E0F431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889EE-FB1E-9A44-96A1-BD18B7F2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F110-3A45-4B4F-8951-B37CE03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C70-C671-CA43-B7B0-99E7243A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4AEE-33E7-7041-B9EA-4A504F0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C2BD-045A-1349-90A3-7C103C6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F9F1-362C-1946-BF9C-51FB4EAD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5763-DBE2-3549-A08B-030D7E72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A6AA-6217-7F45-BB9B-612C9D4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8529-E63D-F54F-91C6-B2AC24F8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AB30D-4A4E-7A44-BCAC-5FEBF365E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253FC-8146-894A-8672-E76AD560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994A-1EFA-2D44-8D88-F8FD204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870D-F03A-794D-9E73-BE54BCC7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826D-E22E-1441-BF38-C4E2AEA5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CA0-81B7-F342-9558-30EB6E90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AFED-A6B3-0247-9ACC-0AEEE094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EE8A-950D-E048-852D-610630A0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82AC-FE7E-AD46-ABD8-7B97421B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954C-2B43-D945-8D24-A2FA9D9A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7F2C-36AC-4242-9C2A-5153E158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8083-0E9D-6346-BB9F-509CD9D0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60E7-EFF7-D442-84A6-957A339C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AD9A-BF6E-A142-BE8D-5D5BF0B9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6B8E-28B2-F24B-AC14-C88CA7FF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847D-E988-A442-A809-3CB0DAE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C775-A3A6-E248-8EF6-2278AFF0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68FA-BC6E-1943-A007-C242675E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2004-DD1D-874C-8597-D3AD90C6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30F1-9BC6-3C4A-BDEC-029A486E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31F81-2F91-F349-8350-1370B050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71-FE98-A844-9ACD-D0DE3D68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0BC9-E9DE-4748-927D-58A353F9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5B784-CC22-2E4B-B235-4FB93A96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1F5DA-4FDC-A84C-A67F-2E26F3C3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60F05-61F5-F241-82FF-87547C105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D3F3-8218-F649-9997-83A876FF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852F4-4B7C-A345-9C9D-95ED223A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7FD21-45D0-A149-8D19-598428A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6BEC-0F5D-BB40-A494-08758DC6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85D01-0ADA-A742-A851-CB50CB6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35B7-0119-0945-B5F0-E554C955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9180-BC5C-6B47-8C42-91FE3CE0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80464-B828-0647-A5DD-C8FFE26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A087E-74C3-214A-AC15-921CA7A9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C048-E5FA-E440-A5DA-42E4C838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BB39-D552-864A-BCB6-E215730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FB38-E0E6-5542-8290-F5F49DE6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1495-1041-DF48-BA8B-A31C36D62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FAF3-DEEC-0942-AC02-F9AEEAB6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7CA0-E02F-2B4E-BBD5-02889DF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DDA8-9BC2-604F-9CA3-26D3676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FD6-A10B-0849-BA15-FA13E6B3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4757E-9451-0347-AD1A-AE2EE3906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CF2E-E192-3745-8E7F-19E225C0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9253-280E-814F-B569-32B36795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5D23-19AA-CF4E-84D3-5FEA7F97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7E66-DB45-9546-9455-14DD95B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E5EA3-0E40-1949-BFFE-288F1E0E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42C1-13AD-4742-B684-7E30847D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8EEF-3BFC-5A4A-8AAD-A6577851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20B4-D103-444F-80FC-E1CC5BAB98B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C9C0-9134-DA4E-B1CD-8828C110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189C-8944-DB4B-A7E5-7473CAB16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CEAC-452C-E84C-880E-6E0828D1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AD429-60A5-4A41-902D-3974E7A1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6" b="20814"/>
          <a:stretch/>
        </p:blipFill>
        <p:spPr>
          <a:xfrm>
            <a:off x="20" y="-10274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506D4-DD1B-BD48-A5D4-685285A45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434" y="1512703"/>
            <a:ext cx="10828962" cy="1834056"/>
          </a:xfrm>
        </p:spPr>
        <p:txBody>
          <a:bodyPr>
            <a:noAutofit/>
          </a:bodyPr>
          <a:lstStyle/>
          <a:p>
            <a:r>
              <a:rPr lang="en-US" sz="4800" b="1" dirty="0"/>
              <a:t>Final Project: Optimal Capital Structure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798A-BEA1-8340-805E-62431D898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dirty="0" err="1"/>
              <a:t>Yicheng</a:t>
            </a:r>
            <a:r>
              <a:rPr lang="en-US" dirty="0"/>
              <a:t> Wang (yw1273) </a:t>
            </a:r>
          </a:p>
          <a:p>
            <a:r>
              <a:rPr lang="en-US" dirty="0" err="1"/>
              <a:t>Dongfang</a:t>
            </a:r>
            <a:r>
              <a:rPr lang="en-US" dirty="0"/>
              <a:t> Wang (dw2424)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0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E0B3AFB5-C18B-EB42-AC10-1311F339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6FAEB-F212-574A-A013-5F02199B450F}"/>
                  </a:ext>
                </a:extLst>
              </p:cNvPr>
              <p:cNvSpPr txBox="1"/>
              <p:nvPr/>
            </p:nvSpPr>
            <p:spPr>
              <a:xfrm>
                <a:off x="0" y="893851"/>
                <a:ext cx="1197622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first, we want to stimulate the cash flows. In our final project, we have 100 cases which are continuous for thirty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years.</a:t>
                </a:r>
              </a:p>
              <a:p>
                <a:r>
                  <a:rPr lang="en-US" altLang="zh-CN" dirty="0"/>
                  <a:t>In other word, each case contains 30 random numbers. We use excel formula </a:t>
                </a:r>
                <a:r>
                  <a:rPr lang="en-US" altLang="zh-CN" dirty="0" err="1"/>
                  <a:t>normsinv</a:t>
                </a:r>
                <a:r>
                  <a:rPr lang="en-US" altLang="zh-CN" dirty="0"/>
                  <a:t>(rand()) to get these numbers. Then, we simulate cash flow by using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𝑟𝑎𝑛𝑑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calculate the value of the future cash flows by using the formula                                                  . Case 66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 be used in our entire project presentation.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6FAEB-F212-574A-A013-5F02199B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3851"/>
                <a:ext cx="11976223" cy="2031325"/>
              </a:xfrm>
              <a:prstGeom prst="rect">
                <a:avLst/>
              </a:prstGeom>
              <a:blipFill>
                <a:blip r:embed="rId3"/>
                <a:stretch>
                  <a:fillRect l="-318" t="-621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07DB81D-64BC-FA4D-9254-CA820BE2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51" y="1724275"/>
            <a:ext cx="2552700" cy="368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382910-D17D-024C-8D6E-43198B23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76397"/>
            <a:ext cx="12026900" cy="1493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EEE1BB-55BD-694F-9B64-212234703AD1}"/>
              </a:ext>
            </a:extLst>
          </p:cNvPr>
          <p:cNvSpPr txBox="1"/>
          <p:nvPr/>
        </p:nvSpPr>
        <p:spPr>
          <a:xfrm>
            <a:off x="0" y="3838390"/>
            <a:ext cx="69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random number table in the excel file.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9FA89E-51D5-334E-879C-B50471808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37786"/>
            <a:ext cx="10782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252F7-79AC-F246-B3C2-DA52F3DF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BC91E-0450-A247-A475-889DD2B2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1" y="786201"/>
            <a:ext cx="9852797" cy="3138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062228-C228-5F45-A9C0-02CA333CE42B}"/>
              </a:ext>
            </a:extLst>
          </p:cNvPr>
          <p:cNvSpPr txBox="1"/>
          <p:nvPr/>
        </p:nvSpPr>
        <p:spPr>
          <a:xfrm>
            <a:off x="2088292" y="4312508"/>
            <a:ext cx="9720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C’ is the cash flow when the company with limit liability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EBITDA is the cash flow before the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Cost of distress = </a:t>
            </a:r>
            <a:r>
              <a:rPr lang="en-US" sz="2400" dirty="0" err="1"/>
              <a:t>Iambda</a:t>
            </a:r>
            <a:r>
              <a:rPr lang="en-US" sz="2400" dirty="0"/>
              <a:t> * V(Q+L)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 formula Equity/(1+risk-free rate)^year to calculate the PV of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 formula Debt/(1+risk-free rate)^year to calculate the PV of Debt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5AF00-2B27-0449-9A6A-1D27FD823657}"/>
              </a:ext>
            </a:extLst>
          </p:cNvPr>
          <p:cNvSpPr txBox="1"/>
          <p:nvPr/>
        </p:nvSpPr>
        <p:spPr>
          <a:xfrm>
            <a:off x="236306" y="102742"/>
            <a:ext cx="700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 the 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39294-826E-AB42-B97F-0681C9905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" y="786201"/>
            <a:ext cx="1397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3478F-8F1E-F542-AAAB-58F48D3C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319C6-5A40-9846-A877-C1B03D908C09}"/>
              </a:ext>
            </a:extLst>
          </p:cNvPr>
          <p:cNvSpPr txBox="1"/>
          <p:nvPr/>
        </p:nvSpPr>
        <p:spPr>
          <a:xfrm>
            <a:off x="143838" y="195209"/>
            <a:ext cx="717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the Optimal Level of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F6233-6121-324D-AF2D-4718A3F45B72}"/>
              </a:ext>
            </a:extLst>
          </p:cNvPr>
          <p:cNvSpPr txBox="1"/>
          <p:nvPr/>
        </p:nvSpPr>
        <p:spPr>
          <a:xfrm>
            <a:off x="143839" y="904126"/>
            <a:ext cx="1001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methods to find the optimal level of L by using Excel. We decide to use data-table tool but not Solver to find the optimal level of L that maximize the present value of Equity + Debt. At first, we use the formula D=L/r*(1-p^m2^L)+V*(Q+C)*(1-ג)*e^m2^L and find that the optimal level of L is 0 , so we try the present value of D and find the optimal level of L is 78.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D0768-F8F2-124F-B66E-59482FBBC6FB}"/>
              </a:ext>
            </a:extLst>
          </p:cNvPr>
          <p:cNvSpPr txBox="1"/>
          <p:nvPr/>
        </p:nvSpPr>
        <p:spPr>
          <a:xfrm>
            <a:off x="143838" y="2496620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using formula of Debt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D1548-A1E5-E649-B642-A7A090AA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2914751"/>
            <a:ext cx="2159000" cy="113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6CBB6D-32ED-4C4E-8561-F22EB8DAF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8" y="4468276"/>
            <a:ext cx="13843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ECD15-1B2D-4242-B9C2-C60311119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341" y="2512173"/>
            <a:ext cx="7332395" cy="39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206FD-290D-3C4A-9F8A-FF59CDEDD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A2AECE-D8A3-DC4F-A681-2EB869EA6C22}"/>
              </a:ext>
            </a:extLst>
          </p:cNvPr>
          <p:cNvSpPr txBox="1"/>
          <p:nvPr/>
        </p:nvSpPr>
        <p:spPr>
          <a:xfrm>
            <a:off x="164387" y="215757"/>
            <a:ext cx="713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Using Present Value of Debt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3F403-7D8F-5D43-9178-1F039D119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7" y="1029043"/>
            <a:ext cx="1905000" cy="111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45D75-EFF7-FF49-8281-ADD85F3EA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7" y="2369267"/>
            <a:ext cx="1422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8A355-4A1F-1447-B1A0-8F31FCC9F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493" y="898783"/>
            <a:ext cx="8051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5D352-A17C-A043-89F6-020B32667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6CA29-948A-484E-A839-260391F63951}"/>
              </a:ext>
            </a:extLst>
          </p:cNvPr>
          <p:cNvSpPr txBox="1"/>
          <p:nvPr/>
        </p:nvSpPr>
        <p:spPr>
          <a:xfrm>
            <a:off x="172995" y="172995"/>
            <a:ext cx="70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E5033-C498-AB4B-8AB2-FB64AFF86729}"/>
              </a:ext>
            </a:extLst>
          </p:cNvPr>
          <p:cNvSpPr txBox="1"/>
          <p:nvPr/>
        </p:nvSpPr>
        <p:spPr>
          <a:xfrm>
            <a:off x="172995" y="1025611"/>
            <a:ext cx="857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VBA to find the optimal level of L under different parameters. VBA code that keep other parameters fixed should look like this.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9D518-121E-7B45-82B8-852CB1EA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843997"/>
            <a:ext cx="10655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F2501-3E97-434B-88B0-9DB7EAC9D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7F042-6BCC-D441-B00F-D4F0CFD4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999"/>
            <a:ext cx="3475681" cy="1880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E9B7A-79C2-894E-8A81-26BF5F0E1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82" y="755999"/>
            <a:ext cx="3744099" cy="1880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F8779-2077-D94A-85B5-45C118386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04292"/>
            <a:ext cx="3475681" cy="1880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8DEB43-EF49-3B41-819C-9E3CAD56E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982" y="755999"/>
            <a:ext cx="3744099" cy="1880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DF525-9E5A-064B-86B8-B48CC084D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5281" y="3104292"/>
            <a:ext cx="3744099" cy="1880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08A20F-98EB-3143-A2F3-9B5367736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981" y="3104291"/>
            <a:ext cx="3744100" cy="18809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2D3556-246D-2647-93E4-CEE76F634BDB}"/>
              </a:ext>
            </a:extLst>
          </p:cNvPr>
          <p:cNvSpPr txBox="1"/>
          <p:nvPr/>
        </p:nvSpPr>
        <p:spPr>
          <a:xfrm>
            <a:off x="148281" y="148281"/>
            <a:ext cx="7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Sensitivity graphs and 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5D65C-3EB5-584B-80F6-B77E991D4476}"/>
              </a:ext>
            </a:extLst>
          </p:cNvPr>
          <p:cNvSpPr txBox="1"/>
          <p:nvPr/>
        </p:nvSpPr>
        <p:spPr>
          <a:xfrm>
            <a:off x="123568" y="5251622"/>
            <a:ext cx="1141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find that optimal level of L has positive correlations with interest and tax. However, optimal level of L has negative correlations with alpha and sigma. In addition to these, </a:t>
            </a:r>
            <a:r>
              <a:rPr lang="en-US" dirty="0" err="1"/>
              <a:t>Iambda</a:t>
            </a:r>
            <a:r>
              <a:rPr lang="en-US" dirty="0"/>
              <a:t> and k seem not important when determining the optimal level of L.  From the graphs, we can see that the optimal level of L is quite sensitive to alpha and sigma, but less sensitive to interest and tax.</a:t>
            </a:r>
          </a:p>
        </p:txBody>
      </p:sp>
    </p:spTree>
    <p:extLst>
      <p:ext uri="{BB962C8B-B14F-4D97-AF65-F5344CB8AC3E}">
        <p14:creationId xmlns:p14="http://schemas.microsoft.com/office/powerpoint/2010/main" val="102252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F46B02-3FF5-F449-8B61-36880E7E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8FB5E-BCD6-2E45-9B00-F4EC1DD9E465}"/>
              </a:ext>
            </a:extLst>
          </p:cNvPr>
          <p:cNvSpPr txBox="1"/>
          <p:nvPr/>
        </p:nvSpPr>
        <p:spPr>
          <a:xfrm>
            <a:off x="222422" y="160638"/>
            <a:ext cx="69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the Optimal Level of L with Covenant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BF38D-742A-6943-8398-BA34D2008651}"/>
              </a:ext>
            </a:extLst>
          </p:cNvPr>
          <p:cNvSpPr txBox="1"/>
          <p:nvPr/>
        </p:nvSpPr>
        <p:spPr>
          <a:xfrm>
            <a:off x="297951" y="1027416"/>
            <a:ext cx="106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VBA to calculate the optimal level of L with covenant. The VBA code should look like this.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E94698-4AD0-0F48-9C93-E14A70A9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748"/>
            <a:ext cx="10922000" cy="279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8951F0-A749-D947-914F-C7CB1898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0" y="4938428"/>
            <a:ext cx="4127500" cy="558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9E3EC8-1755-D643-80B8-DE002AFB7D7D}"/>
              </a:ext>
            </a:extLst>
          </p:cNvPr>
          <p:cNvSpPr txBox="1"/>
          <p:nvPr/>
        </p:nvSpPr>
        <p:spPr>
          <a:xfrm>
            <a:off x="4726112" y="4560080"/>
            <a:ext cx="623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find the optimal level of L decline from 78 to 54 with the covenant.</a:t>
            </a:r>
          </a:p>
        </p:txBody>
      </p:sp>
    </p:spTree>
    <p:extLst>
      <p:ext uri="{BB962C8B-B14F-4D97-AF65-F5344CB8AC3E}">
        <p14:creationId xmlns:p14="http://schemas.microsoft.com/office/powerpoint/2010/main" val="366672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D67E-158B-5F40-81F5-21F7D9D4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6" b="20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44889-3551-924D-BF8B-2C796FD76706}"/>
              </a:ext>
            </a:extLst>
          </p:cNvPr>
          <p:cNvSpPr txBox="1"/>
          <p:nvPr/>
        </p:nvSpPr>
        <p:spPr>
          <a:xfrm>
            <a:off x="185351" y="135925"/>
            <a:ext cx="76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of Optimal Level of L with Covenant/without Covenant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E3031-144B-714D-9FFA-6D24EA34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2" y="984250"/>
            <a:ext cx="8470900" cy="488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8718F7-A019-7A49-9BE4-B5E1951E3156}"/>
              </a:ext>
            </a:extLst>
          </p:cNvPr>
          <p:cNvSpPr txBox="1"/>
          <p:nvPr/>
        </p:nvSpPr>
        <p:spPr>
          <a:xfrm>
            <a:off x="113016" y="6102849"/>
            <a:ext cx="864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think the covenant does not make a difference since NPV with covenant only decreases a little compared with that without covenant.</a:t>
            </a:r>
          </a:p>
        </p:txBody>
      </p:sp>
    </p:spTree>
    <p:extLst>
      <p:ext uri="{BB962C8B-B14F-4D97-AF65-F5344CB8AC3E}">
        <p14:creationId xmlns:p14="http://schemas.microsoft.com/office/powerpoint/2010/main" val="379572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Final Project: Optimal Capital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Optimal Capital Structure </dc:title>
  <dc:creator>DongfangWang</dc:creator>
  <cp:lastModifiedBy>Yicheng Wang</cp:lastModifiedBy>
  <cp:revision>6</cp:revision>
  <dcterms:created xsi:type="dcterms:W3CDTF">2018-12-20T03:22:42Z</dcterms:created>
  <dcterms:modified xsi:type="dcterms:W3CDTF">2018-12-20T03:41:10Z</dcterms:modified>
</cp:coreProperties>
</file>