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81" d="100"/>
          <a:sy n="81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430213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GetElem( 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1836738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LocateElem( L, e, compare( )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3573016"/>
            <a:ext cx="7632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为访问函数。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依次对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的每个元素调用函数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　　　　一旦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6831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01638" y="5117232"/>
            <a:ext cx="822325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/>
              <a:t>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线性表的插入运算是指在表的第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+1) </a:t>
            </a:r>
            <a:r>
              <a:rPr kumimoji="0"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/>
              <a:t>插入一个新元素 </a:t>
            </a:r>
            <a:r>
              <a:rPr kumimoji="0" lang="en-US" altLang="zh-CN" sz="2400" i="1" dirty="0"/>
              <a:t>b</a:t>
            </a:r>
            <a:r>
              <a:rPr kumimoji="0" lang="zh-CN" altLang="en-US" sz="2400" dirty="0"/>
              <a:t>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 </a:t>
            </a:r>
            <a:r>
              <a:rPr kumimoji="0" lang="zh-CN" altLang="en-US" sz="2400" dirty="0"/>
              <a:t>的线性表        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插入</a:t>
            </a: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2.4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 dirty="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 dirty="0">
                <a:ea typeface="华文中宋" pitchFamily="2" charset="-122"/>
              </a:rPr>
              <a:t>for </a:t>
            </a:r>
            <a:r>
              <a:rPr kumimoji="0"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语句的循环次数为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–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+1)</a:t>
            </a:r>
            <a:r>
              <a:rPr kumimoji="0"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，而且还与插入位置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当插入位置在表尾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=</a:t>
            </a:r>
            <a:r>
              <a:rPr kumimoji="0" lang="en-US" altLang="zh-CN" sz="2400" i="1" dirty="0">
                <a:ea typeface="华文中宋" pitchFamily="2" charset="-122"/>
              </a:rPr>
              <a:t>n 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kumimoji="0"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(1)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当插入位置在表头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= 1) </a:t>
            </a:r>
            <a:r>
              <a:rPr kumimoji="0"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语句执行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 dirty="0">
                <a:ea typeface="华文中宋" pitchFamily="2" charset="-122"/>
              </a:rPr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/>
              <a:t>p</a:t>
            </a:r>
            <a:r>
              <a:rPr kumimoji="0" lang="en-US" altLang="zh-CN" sz="2200" i="1" baseline="-25000" dirty="0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为在第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一个元素的概率，则在长度为</a:t>
            </a:r>
            <a:r>
              <a:rPr kumimoji="0" lang="zh-CN" altLang="en-US" sz="2200" baseline="300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baseline="30000" dirty="0"/>
              <a:t> </a:t>
            </a:r>
            <a:r>
              <a:rPr kumimoji="0"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dirty="0"/>
              <a:t>     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 dirty="0"/>
              <a:t>在表中任何位置 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+1) </a:t>
            </a:r>
            <a:r>
              <a:rPr kumimoji="0"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均等的，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dirty="0">
                <a:ea typeface="华文中宋" pitchFamily="2" charset="-122"/>
              </a:rPr>
              <a:t>       </a:t>
            </a:r>
            <a:r>
              <a:rPr kumimoji="0" lang="zh-CN" altLang="en-US" sz="2400" dirty="0"/>
              <a:t>由此可见，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 dirty="0"/>
              <a:t>当表长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/>
              <a:t>平均时间复杂度为 </a:t>
            </a:r>
            <a:r>
              <a:rPr kumimoji="0" lang="en-US" altLang="zh-CN" sz="2400" i="1" dirty="0"/>
              <a:t>O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线性表的删除运算是指将线性表的第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 </a:t>
            </a:r>
            <a:r>
              <a:rPr kumimoji="0"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dirty="0"/>
              <a:t>删除，使长度为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-1 </a:t>
            </a:r>
            <a:r>
              <a:rPr kumimoji="0" lang="zh-CN" altLang="en-US" sz="2400" dirty="0"/>
              <a:t>的线性表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2.5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 dirty="0"/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 err="1"/>
              <a:t>q</a:t>
            </a:r>
            <a:r>
              <a:rPr kumimoji="0" lang="en-US" altLang="zh-CN" sz="2200" i="1" baseline="-25000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为删除第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则在长度为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</a:t>
            </a:r>
            <a:r>
              <a:rPr kumimoji="0" lang="zh-CN" altLang="en-US" sz="2200" dirty="0"/>
              <a:t>假设在表中任何位置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        </a:t>
            </a:r>
            <a:r>
              <a:rPr kumimoji="0" lang="zh-CN" altLang="en-US" sz="2200" dirty="0"/>
              <a:t>由此可见，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 dirty="0"/>
              <a:t>当表长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均时间复杂度为 </a:t>
            </a:r>
            <a:r>
              <a:rPr kumimoji="0" lang="en-US" altLang="zh-CN" sz="2200" i="1" dirty="0"/>
              <a:t>O</a:t>
            </a:r>
            <a:r>
              <a:rPr kumimoji="0" lang="en-US" altLang="zh-CN" sz="2200" dirty="0"/>
              <a:t>(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用一组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物理位置任意的存储单元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来存放线性表的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数据元素。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这组存储单元既可以是连续的，也可以是</a:t>
            </a:r>
            <a:endParaRPr kumimoji="0" lang="en-US" altLang="zh-CN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typedef  struct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/>
              <a:t>struct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    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187930" cy="286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像顺序表中那样直接按序号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 dirty="0">
                  <a:ea typeface="华文中宋" pitchFamily="2" charset="-122"/>
                </a:rPr>
                <a:t>算法 </a:t>
              </a:r>
              <a:r>
                <a:rPr kumimoji="0"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a</a:t>
                </a:r>
                <a:r>
                  <a:rPr lang="en-US" altLang="zh-CN" i="1" baseline="-25000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604146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、生成一个数据域为 </a:t>
            </a:r>
            <a:r>
              <a:rPr lang="en-US" altLang="zh-CN" sz="2200" i="1" dirty="0"/>
              <a:t>e</a:t>
            </a:r>
            <a:r>
              <a:rPr lang="en-US" altLang="zh-CN" sz="2200" dirty="0"/>
              <a:t> </a:t>
            </a:r>
            <a:r>
              <a:rPr lang="zh-CN" altLang="en-US" sz="2200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196983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6904454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、插入新结点：①、新结点的指针域指向结点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zh-CN" altLang="en-US" sz="2200" dirty="0"/>
              <a:t>。 </a:t>
            </a:r>
          </a:p>
          <a:p>
            <a:pPr>
              <a:lnSpc>
                <a:spcPct val="190000"/>
              </a:lnSpc>
            </a:pPr>
            <a:r>
              <a:rPr lang="zh-CN" altLang="en-US" sz="2200" dirty="0"/>
              <a:t>                                 </a:t>
            </a:r>
            <a:r>
              <a:rPr lang="zh-CN" altLang="zh-CN" sz="2200" dirty="0"/>
              <a:t>②、</a:t>
            </a:r>
            <a:r>
              <a:rPr lang="zh-CN" altLang="en-US" sz="2200" dirty="0"/>
              <a:t>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–1 </a:t>
            </a:r>
            <a:r>
              <a:rPr lang="zh-CN" altLang="en-US" sz="2200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232249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041525" y="5564188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350102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322556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   </a:t>
            </a:r>
            <a:r>
              <a:rPr kumimoji="0" lang="zh-CN" altLang="en-US" sz="2200" dirty="0"/>
              <a:t>从一个空表开始，逐个将新结点插入到当前链表的表头上（头插法）。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所指结点的后继结点，则执行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2143125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6423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162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6426200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613525" y="2992438"/>
            <a:ext cx="1271588" cy="609600"/>
            <a:chOff x="3803" y="2275"/>
            <a:chExt cx="80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6804025" y="2584450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3146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3146425" y="306546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7019925" y="2128838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2143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43125" y="2128838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1403587" y="476672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06500" y="1336675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1395413" y="2344738"/>
            <a:ext cx="1176337" cy="1538287"/>
            <a:chOff x="879" y="1434"/>
            <a:chExt cx="741" cy="969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66988" y="3433763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74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3633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193925" y="2176463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2193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623050" y="2362200"/>
            <a:ext cx="1227138" cy="457200"/>
            <a:chOff x="4172" y="1445"/>
            <a:chExt cx="773" cy="288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6615113" y="3425825"/>
            <a:ext cx="1209675" cy="457200"/>
            <a:chOff x="4167" y="2160"/>
            <a:chExt cx="762" cy="28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typedef struct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struct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, *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DuLinkList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顺序、链式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静态、动态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7955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82778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646645" cy="14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究竟采用哪一种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71788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int exp;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节点之前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5594</Words>
  <Application>Microsoft Office PowerPoint</Application>
  <PresentationFormat>全屏显示(4:3)</PresentationFormat>
  <Paragraphs>922</Paragraphs>
  <Slides>77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6" baseType="lpstr"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亚红 王</cp:lastModifiedBy>
  <cp:revision>411</cp:revision>
  <dcterms:created xsi:type="dcterms:W3CDTF">2010-01-05T06:25:07Z</dcterms:created>
  <dcterms:modified xsi:type="dcterms:W3CDTF">2019-01-03T04:31:17Z</dcterms:modified>
</cp:coreProperties>
</file>