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7"/>
  </p:notesMasterIdLst>
  <p:sldIdLst>
    <p:sldId id="256" r:id="rId2"/>
    <p:sldId id="510" r:id="rId3"/>
    <p:sldId id="516" r:id="rId4"/>
    <p:sldId id="573" r:id="rId5"/>
    <p:sldId id="524" r:id="rId6"/>
    <p:sldId id="518" r:id="rId7"/>
    <p:sldId id="569" r:id="rId8"/>
    <p:sldId id="576" r:id="rId9"/>
    <p:sldId id="575" r:id="rId10"/>
    <p:sldId id="519" r:id="rId11"/>
    <p:sldId id="564" r:id="rId12"/>
    <p:sldId id="565" r:id="rId13"/>
    <p:sldId id="604" r:id="rId14"/>
    <p:sldId id="572" r:id="rId15"/>
    <p:sldId id="583" r:id="rId16"/>
    <p:sldId id="584" r:id="rId17"/>
    <p:sldId id="605" r:id="rId18"/>
    <p:sldId id="585" r:id="rId19"/>
    <p:sldId id="586" r:id="rId20"/>
    <p:sldId id="587" r:id="rId21"/>
    <p:sldId id="588" r:id="rId22"/>
    <p:sldId id="608" r:id="rId23"/>
    <p:sldId id="589" r:id="rId24"/>
    <p:sldId id="590" r:id="rId25"/>
    <p:sldId id="578" r:id="rId26"/>
    <p:sldId id="579" r:id="rId27"/>
    <p:sldId id="580" r:id="rId28"/>
    <p:sldId id="581" r:id="rId29"/>
    <p:sldId id="582" r:id="rId30"/>
    <p:sldId id="591" r:id="rId31"/>
    <p:sldId id="592" r:id="rId32"/>
    <p:sldId id="593" r:id="rId33"/>
    <p:sldId id="594" r:id="rId34"/>
    <p:sldId id="606" r:id="rId35"/>
    <p:sldId id="607" r:id="rId36"/>
    <p:sldId id="596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577" r:id="rId45"/>
    <p:sldId id="568" r:id="rId46"/>
  </p:sldIdLst>
  <p:sldSz cx="12192000" cy="6858000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5250" autoAdjust="0"/>
  </p:normalViewPr>
  <p:slideViewPr>
    <p:cSldViewPr>
      <p:cViewPr varScale="1">
        <p:scale>
          <a:sx n="50" d="100"/>
          <a:sy n="50" d="100"/>
        </p:scale>
        <p:origin x="38" y="835"/>
      </p:cViewPr>
      <p:guideLst>
        <p:guide orient="horz" pos="218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7" Type="http://schemas.openxmlformats.org/officeDocument/2006/relationships/hyperlink" Target="http://baike.baidu.com/view/7125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Relationship Id="rId6" Type="http://schemas.openxmlformats.org/officeDocument/2006/relationships/hyperlink" Target="http://baike.baidu.com/view/1507.htm" TargetMode="External"/><Relationship Id="rId5" Type="http://schemas.openxmlformats.org/officeDocument/2006/relationships/hyperlink" Target="http://baike.baidu.com/view/160728.htm" TargetMode="External"/><Relationship Id="rId4" Type="http://schemas.openxmlformats.org/officeDocument/2006/relationships/hyperlink" Target="http://zhidao.baidu.com/search?word=%D5%C6%C9%CF%B5%E7%C4%D4&amp;fr=qb_search_exp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7" Type="http://schemas.openxmlformats.org/officeDocument/2006/relationships/hyperlink" Target="http://baike.baidu.com/view/7125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Relationship Id="rId6" Type="http://schemas.openxmlformats.org/officeDocument/2006/relationships/hyperlink" Target="http://baike.baidu.com/view/1507.htm" TargetMode="External"/><Relationship Id="rId5" Type="http://schemas.openxmlformats.org/officeDocument/2006/relationships/hyperlink" Target="http://baike.baidu.com/view/160728.htm" TargetMode="External"/><Relationship Id="rId4" Type="http://schemas.openxmlformats.org/officeDocument/2006/relationships/hyperlink" Target="http://zhidao.baidu.com/search?word=%D5%C6%C9%CF%B5%E7%C4%D4&amp;fr=qb_search_exp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09644.htm" TargetMode="External"/><Relationship Id="rId13" Type="http://schemas.openxmlformats.org/officeDocument/2006/relationships/hyperlink" Target="http://baike.baidu.com/view/24856.htm" TargetMode="External"/><Relationship Id="rId18" Type="http://schemas.openxmlformats.org/officeDocument/2006/relationships/hyperlink" Target="http://baike.baidu.com/view/374952.htm" TargetMode="External"/><Relationship Id="rId3" Type="http://schemas.openxmlformats.org/officeDocument/2006/relationships/slide" Target="../slides/slide3.xml"/><Relationship Id="rId21" Type="http://schemas.openxmlformats.org/officeDocument/2006/relationships/hyperlink" Target="http://baike.baidu.com/view/3281.htm" TargetMode="External"/><Relationship Id="rId7" Type="http://schemas.openxmlformats.org/officeDocument/2006/relationships/hyperlink" Target="http://baike.baidu.com/view/974364.htm" TargetMode="External"/><Relationship Id="rId12" Type="http://schemas.openxmlformats.org/officeDocument/2006/relationships/hyperlink" Target="http://baike.baidu.com/view/15020.htm" TargetMode="External"/><Relationship Id="rId17" Type="http://schemas.openxmlformats.org/officeDocument/2006/relationships/hyperlink" Target="http://baike.baidu.com/view/592964.htm" TargetMode="External"/><Relationship Id="rId2" Type="http://schemas.openxmlformats.org/officeDocument/2006/relationships/notesMaster" Target="../notesMasters/notesMaster1.xml"/><Relationship Id="rId16" Type="http://schemas.openxmlformats.org/officeDocument/2006/relationships/hyperlink" Target="http://baike.baidu.com/view/1132.htm" TargetMode="External"/><Relationship Id="rId20" Type="http://schemas.openxmlformats.org/officeDocument/2006/relationships/hyperlink" Target="http://baike.baidu.com/view/16068.htm" TargetMode="External"/><Relationship Id="rId1" Type="http://schemas.openxmlformats.org/officeDocument/2006/relationships/themeOverride" Target="../theme/themeOverride1.xml"/><Relationship Id="rId6" Type="http://schemas.openxmlformats.org/officeDocument/2006/relationships/hyperlink" Target="http://baike.baidu.com/view/58664.htm" TargetMode="External"/><Relationship Id="rId11" Type="http://schemas.openxmlformats.org/officeDocument/2006/relationships/hyperlink" Target="http://baike.baidu.com/view/3912.htm" TargetMode="External"/><Relationship Id="rId5" Type="http://schemas.openxmlformats.org/officeDocument/2006/relationships/hyperlink" Target="http://baike.baidu.com/view/9793.htm" TargetMode="External"/><Relationship Id="rId15" Type="http://schemas.openxmlformats.org/officeDocument/2006/relationships/hyperlink" Target="http://baike.baidu.com/view/29.htm" TargetMode="External"/><Relationship Id="rId23" Type="http://schemas.openxmlformats.org/officeDocument/2006/relationships/hyperlink" Target="http://baike.baidu.com/view/25278.htm" TargetMode="External"/><Relationship Id="rId10" Type="http://schemas.openxmlformats.org/officeDocument/2006/relationships/hyperlink" Target="http://baike.baidu.com/view/11165.htm" TargetMode="External"/><Relationship Id="rId19" Type="http://schemas.openxmlformats.org/officeDocument/2006/relationships/hyperlink" Target="http://baike.baidu.com/view/160708.htm" TargetMode="External"/><Relationship Id="rId4" Type="http://schemas.openxmlformats.org/officeDocument/2006/relationships/hyperlink" Target="http://baike.baidu.com/view/1061350.htm" TargetMode="External"/><Relationship Id="rId9" Type="http://schemas.openxmlformats.org/officeDocument/2006/relationships/hyperlink" Target="http://baike.baidu.com/view/469855.htm" TargetMode="External"/><Relationship Id="rId14" Type="http://schemas.openxmlformats.org/officeDocument/2006/relationships/hyperlink" Target="http://baike.baidu.com/view/552871.htm" TargetMode="External"/><Relationship Id="rId22" Type="http://schemas.openxmlformats.org/officeDocument/2006/relationships/hyperlink" Target="http://baike.baidu.com/view/880.htm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79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253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B349D99-FF51-4E16-8441-3ECA18B8F388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01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/>
              <a:t>Persional</a:t>
            </a:r>
            <a:r>
              <a:rPr lang="en-US" altLang="zh-CN" dirty="0"/>
              <a:t> Digital Assistant </a:t>
            </a:r>
            <a:r>
              <a:rPr lang="zh-CN" altLang="en-US" dirty="0"/>
              <a:t>说白了就是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en-US" altLang="zh-CN" dirty="0"/>
              <a:t>PDA</a:t>
            </a:r>
            <a:r>
              <a:rPr lang="zh-CN" altLang="en-US" dirty="0"/>
              <a:t>基本上没有电话功能的，要想有电话功能在</a:t>
            </a:r>
            <a:r>
              <a:rPr lang="en-US" altLang="zh-CN" dirty="0"/>
              <a:t>PDA</a:t>
            </a:r>
            <a:r>
              <a:rPr lang="zh-CN" altLang="en-US" dirty="0"/>
              <a:t>的扩展插口里插上手机卡。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现在的手机结合了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/>
              <a:t>的功能，称为</a:t>
            </a:r>
            <a:r>
              <a:rPr lang="en-US" altLang="zh-CN" dirty="0"/>
              <a:t>PDA</a:t>
            </a:r>
            <a:r>
              <a:rPr lang="zh-CN" altLang="en-US" dirty="0"/>
              <a:t>手机。我们统称为智能手机。</a:t>
            </a:r>
            <a:endParaRPr lang="en-US" altLang="zh-CN" dirty="0">
              <a:latin typeface="Arial" charset="0"/>
            </a:endParaRPr>
          </a:p>
          <a:p>
            <a:endParaRPr lang="en-US" altLang="zh-CN" dirty="0">
              <a:latin typeface="Arial" charset="0"/>
            </a:endParaRP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5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7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E692BC0-0314-4108-B5C9-790A5F91057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6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/>
              <a:t>Persional</a:t>
            </a:r>
            <a:r>
              <a:rPr lang="en-US" altLang="zh-CN" dirty="0"/>
              <a:t> Digital Assistant </a:t>
            </a:r>
            <a:r>
              <a:rPr lang="zh-CN" altLang="en-US" dirty="0"/>
              <a:t>说白了就是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en-US" altLang="zh-CN" dirty="0"/>
              <a:t>PDA</a:t>
            </a:r>
            <a:r>
              <a:rPr lang="zh-CN" altLang="en-US" dirty="0"/>
              <a:t>基本上没有电话功能的，要想有电话功能在</a:t>
            </a:r>
            <a:r>
              <a:rPr lang="en-US" altLang="zh-CN" dirty="0"/>
              <a:t>PDA</a:t>
            </a:r>
            <a:r>
              <a:rPr lang="zh-CN" altLang="en-US" dirty="0"/>
              <a:t>的扩展插口里插上手机卡。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现在的手机结合了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/>
              <a:t>的功能，称为</a:t>
            </a:r>
            <a:r>
              <a:rPr lang="en-US" altLang="zh-CN" dirty="0"/>
              <a:t>PDA</a:t>
            </a:r>
            <a:r>
              <a:rPr lang="zh-CN" altLang="en-US"/>
              <a:t>手机。我们统称为智能手机。</a:t>
            </a:r>
            <a:endParaRPr lang="en-US" altLang="zh-CN" dirty="0">
              <a:latin typeface="Arial" charset="0"/>
            </a:endParaRPr>
          </a:p>
          <a:p>
            <a:endParaRPr lang="en-US" altLang="zh-CN" dirty="0">
              <a:latin typeface="Arial" charset="0"/>
            </a:endParaRP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5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7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E692BC0-0314-4108-B5C9-790A5F91057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21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虚拟机是软件模拟的计算机，可以在任何处理器上（无论是在计算机中还是在其它电子设备中）安全并且兼容的执行保存在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文件中的字节码。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机器码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保存在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文件中，有时也可以称之为字节码文件。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程序的跨平台主要是指字节码文件可以在任何具有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虚拟机的计算机或者电子设备上运行，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解释器负责将字节码文件解释成为特定的机器码进行运行。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源程序需要通过编译器编译成为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文件（字节码文件），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程序的编译和执行过程如上图所示。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458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3F3550-F420-446F-B9C2-72F6692D0E86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4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：</a:t>
            </a:r>
            <a:r>
              <a:rPr lang="en-US" altLang="zh-CN" dirty="0"/>
              <a:t>Java Virtual </a:t>
            </a:r>
            <a:r>
              <a:rPr lang="en-US" altLang="zh-CN" dirty="0" err="1"/>
              <a:t>Mechinal</a:t>
            </a:r>
            <a:r>
              <a:rPr lang="en-US" altLang="zh-CN" dirty="0"/>
              <a:t>(JAVA</a:t>
            </a:r>
            <a:r>
              <a:rPr lang="zh-CN" altLang="en-US" dirty="0"/>
              <a:t>虚拟机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/>
              <a:t>JVM</a:t>
            </a:r>
            <a:r>
              <a:rPr lang="zh-CN" altLang="en-US" dirty="0"/>
              <a:t>是</a:t>
            </a:r>
            <a:r>
              <a:rPr lang="en-US" altLang="zh-CN" dirty="0"/>
              <a:t>JRE</a:t>
            </a:r>
            <a:r>
              <a:rPr lang="zh-CN" altLang="en-US" dirty="0"/>
              <a:t>的一部分，它是一个虚构出来的计算机，是通过在实际的计算机上仿真模拟各种计算机功能来实现的。</a:t>
            </a:r>
            <a:r>
              <a:rPr lang="en-US" altLang="zh-CN" dirty="0"/>
              <a:t>JVM</a:t>
            </a:r>
            <a:r>
              <a:rPr lang="zh-CN" altLang="en-US" dirty="0"/>
              <a:t>有自己完善的硬件架构，如处理器、堆栈、寄存器等，还具有相应的指令系统。</a:t>
            </a:r>
            <a:r>
              <a:rPr lang="en-US" altLang="zh-CN" dirty="0"/>
              <a:t>JVM </a:t>
            </a:r>
            <a:r>
              <a:rPr lang="zh-CN" altLang="en-US" dirty="0"/>
              <a:t>的主要工作是解释自己的指令集（即字节码）并映射到本地的 </a:t>
            </a:r>
            <a:r>
              <a:rPr lang="en-US" altLang="zh-CN" dirty="0"/>
              <a:t>CPU </a:t>
            </a:r>
            <a:r>
              <a:rPr lang="zh-CN" altLang="en-US" dirty="0"/>
              <a:t>的指令集或 </a:t>
            </a:r>
            <a:r>
              <a:rPr lang="en-US" altLang="zh-CN" dirty="0"/>
              <a:t>OS </a:t>
            </a:r>
            <a:r>
              <a:rPr lang="zh-CN" altLang="en-US" dirty="0"/>
              <a:t>的系统调用。</a:t>
            </a:r>
            <a:r>
              <a:rPr lang="en-US" altLang="zh-CN" dirty="0"/>
              <a:t>Java</a:t>
            </a:r>
            <a:r>
              <a:rPr lang="zh-CN" altLang="en-US" dirty="0"/>
              <a:t>语言是跨平台运行的，其实就是不同的操作系统，使用不同的</a:t>
            </a:r>
            <a:r>
              <a:rPr lang="en-US" altLang="zh-CN" dirty="0"/>
              <a:t>JVM</a:t>
            </a:r>
            <a:r>
              <a:rPr lang="zh-CN" altLang="en-US" dirty="0"/>
              <a:t>映射规则，让其与操作系统无关，完成了跨平台性。</a:t>
            </a:r>
            <a:r>
              <a:rPr lang="en-US" altLang="zh-CN" dirty="0"/>
              <a:t>JVM </a:t>
            </a:r>
            <a:r>
              <a:rPr lang="zh-CN" altLang="en-US" dirty="0"/>
              <a:t>对上层的 </a:t>
            </a:r>
            <a:r>
              <a:rPr lang="en-US" altLang="zh-CN" dirty="0"/>
              <a:t>Java </a:t>
            </a:r>
            <a:r>
              <a:rPr lang="zh-CN" altLang="en-US" dirty="0"/>
              <a:t>源文件是不关心的，它关注的只是由源文件生成的类文件（ </a:t>
            </a:r>
            <a:r>
              <a:rPr lang="en-US" altLang="zh-CN" dirty="0"/>
              <a:t>class file </a:t>
            </a:r>
            <a:r>
              <a:rPr lang="zh-CN" altLang="en-US" dirty="0"/>
              <a:t>）。类文件的组成包括 </a:t>
            </a:r>
            <a:r>
              <a:rPr lang="en-US" altLang="zh-CN" dirty="0"/>
              <a:t>JVM </a:t>
            </a:r>
            <a:r>
              <a:rPr lang="zh-CN" altLang="en-US" dirty="0"/>
              <a:t>指令集，符号表以及一些补助信息。</a:t>
            </a:r>
            <a:r>
              <a:rPr lang="en-US" dirty="0"/>
              <a:t> </a:t>
            </a:r>
          </a:p>
          <a:p>
            <a:r>
              <a:rPr lang="en-US" dirty="0"/>
              <a:t>    		</a:t>
            </a:r>
            <a:r>
              <a:rPr lang="en-US" altLang="zh-CN" dirty="0" err="1"/>
              <a:t>JRE:Java</a:t>
            </a:r>
            <a:r>
              <a:rPr lang="en-US" altLang="zh-CN" dirty="0"/>
              <a:t>  Runtime  </a:t>
            </a:r>
            <a:r>
              <a:rPr lang="en-US" altLang="zh-CN" dirty="0" err="1"/>
              <a:t>Enviromental</a:t>
            </a:r>
            <a:r>
              <a:rPr lang="en-US" altLang="zh-CN" dirty="0"/>
              <a:t>(java</a:t>
            </a:r>
            <a:r>
              <a:rPr lang="zh-CN" altLang="en-US" dirty="0"/>
              <a:t>运行时环境</a:t>
            </a:r>
            <a:r>
              <a:rPr lang="en-US" altLang="zh-CN" dirty="0"/>
              <a:t>)</a:t>
            </a:r>
            <a:r>
              <a:rPr lang="zh-CN" altLang="en-US" dirty="0"/>
              <a:t>。也就是我们说的</a:t>
            </a:r>
            <a:r>
              <a:rPr lang="en-US" altLang="zh-CN" dirty="0"/>
              <a:t>JAVA</a:t>
            </a:r>
            <a:r>
              <a:rPr lang="zh-CN" altLang="en-US" dirty="0"/>
              <a:t>平台，所有的</a:t>
            </a:r>
            <a:r>
              <a:rPr lang="en-US" altLang="zh-CN" dirty="0"/>
              <a:t>Java</a:t>
            </a:r>
            <a:r>
              <a:rPr lang="zh-CN" altLang="en-US" dirty="0"/>
              <a:t>程序都要在</a:t>
            </a:r>
            <a:r>
              <a:rPr lang="en-US" altLang="zh-CN" dirty="0"/>
              <a:t>JRE</a:t>
            </a:r>
            <a:r>
              <a:rPr lang="zh-CN" altLang="en-US" dirty="0"/>
              <a:t>下才能运行。包括</a:t>
            </a:r>
            <a:r>
              <a:rPr lang="en-US" altLang="zh-CN" dirty="0"/>
              <a:t>JVM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核心类库和支持文件。与</a:t>
            </a:r>
            <a:r>
              <a:rPr lang="en-US" altLang="zh-CN" dirty="0"/>
              <a:t>JDK</a:t>
            </a:r>
            <a:r>
              <a:rPr lang="zh-CN" altLang="en-US" dirty="0"/>
              <a:t>相比，它不包含开发工具</a:t>
            </a:r>
            <a:r>
              <a:rPr lang="en-US" altLang="zh-CN" dirty="0"/>
              <a:t>——</a:t>
            </a:r>
            <a:r>
              <a:rPr lang="zh-CN" altLang="en-US" dirty="0"/>
              <a:t>编译器、调试器和其它工具。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    </a:t>
            </a:r>
            <a:r>
              <a:rPr lang="en-US" altLang="zh-CN" dirty="0"/>
              <a:t>JDK : Java Development Kit(Java</a:t>
            </a:r>
            <a:r>
              <a:rPr lang="zh-CN" altLang="en-US" dirty="0"/>
              <a:t>开发工具包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/>
              <a:t>JDK</a:t>
            </a:r>
            <a:r>
              <a:rPr lang="zh-CN" altLang="en-US" dirty="0"/>
              <a:t>是整个</a:t>
            </a:r>
            <a:r>
              <a:rPr lang="en-US" altLang="zh-CN" dirty="0"/>
              <a:t>JAVA</a:t>
            </a:r>
            <a:r>
              <a:rPr lang="zh-CN" altLang="en-US" dirty="0"/>
              <a:t>的核心，包括了</a:t>
            </a:r>
            <a:r>
              <a:rPr lang="en-US" altLang="zh-CN" dirty="0"/>
              <a:t>Java</a:t>
            </a:r>
            <a:r>
              <a:rPr lang="zh-CN" altLang="en-US" dirty="0"/>
              <a:t>运行环境（</a:t>
            </a:r>
            <a:r>
              <a:rPr lang="en-US" altLang="zh-CN" dirty="0"/>
              <a:t>Java Runtime </a:t>
            </a:r>
            <a:r>
              <a:rPr lang="en-US" altLang="zh-CN" dirty="0" err="1"/>
              <a:t>Envirnment</a:t>
            </a:r>
            <a:r>
              <a:rPr lang="zh-CN" altLang="en-US" dirty="0"/>
              <a:t>），一堆</a:t>
            </a:r>
            <a:r>
              <a:rPr lang="en-US" altLang="zh-CN" dirty="0"/>
              <a:t>Java</a:t>
            </a:r>
            <a:r>
              <a:rPr lang="zh-CN" altLang="en-US" dirty="0"/>
              <a:t>工具（</a:t>
            </a:r>
            <a:r>
              <a:rPr lang="en-US" altLang="zh-CN" dirty="0" err="1"/>
              <a:t>javac</a:t>
            </a:r>
            <a:r>
              <a:rPr lang="en-US" altLang="zh-CN" dirty="0"/>
              <a:t>/java/</a:t>
            </a:r>
            <a:r>
              <a:rPr lang="en-US" altLang="zh-CN" dirty="0" err="1"/>
              <a:t>jdb</a:t>
            </a:r>
            <a:r>
              <a:rPr lang="zh-CN" altLang="en-US" dirty="0"/>
              <a:t>等）和</a:t>
            </a:r>
            <a:r>
              <a:rPr lang="en-US" altLang="zh-CN" dirty="0"/>
              <a:t>Java</a:t>
            </a:r>
            <a:r>
              <a:rPr lang="zh-CN" altLang="en-US" dirty="0"/>
              <a:t>基础的类库（即</a:t>
            </a:r>
            <a:r>
              <a:rPr lang="en-US" altLang="zh-CN" dirty="0"/>
              <a:t>Java API </a:t>
            </a:r>
            <a:r>
              <a:rPr lang="zh-CN" altLang="en-US" dirty="0"/>
              <a:t>包括</a:t>
            </a:r>
            <a:r>
              <a:rPr lang="en-US" altLang="zh-CN" dirty="0"/>
              <a:t>rt.jar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FEA87D6-B077-4D78-8776-EAD67D2F6783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24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DAC4636-F0CE-4CE7-B679-8EF57775C582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91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4C5AD08-C65B-4A2D-9FCD-0B8D4F768257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09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latin typeface="Arial" charset="0"/>
            </a:endParaRPr>
          </a:p>
          <a:p>
            <a:r>
              <a:rPr lang="zh-CN" altLang="en-US" b="1" dirty="0">
                <a:latin typeface="Arial" charset="0"/>
              </a:rPr>
              <a:t>起源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en-US" altLang="zh-CN" baseline="30000" dirty="0">
                <a:latin typeface="Arial" charset="0"/>
              </a:rPr>
              <a:t>[1]</a:t>
            </a:r>
            <a:r>
              <a:rPr lang="zh-CN" altLang="en-US" dirty="0">
                <a:latin typeface="Arial" charset="0"/>
              </a:rPr>
              <a:t>是由</a:t>
            </a:r>
            <a:r>
              <a:rPr lang="en-US" altLang="zh-CN" dirty="0">
                <a:latin typeface="Arial" charset="0"/>
                <a:hlinkClick r:id="rId4" action="ppaction://hlinkfile"/>
              </a:rPr>
              <a:t>Sun Microsystems</a:t>
            </a:r>
            <a:r>
              <a:rPr lang="zh-CN" altLang="en-US" dirty="0">
                <a:latin typeface="Arial" charset="0"/>
              </a:rPr>
              <a:t>公司于 </a:t>
            </a:r>
            <a:r>
              <a:rPr lang="en-US" altLang="zh-CN" dirty="0">
                <a:latin typeface="Arial" charset="0"/>
              </a:rPr>
              <a:t>1995</a:t>
            </a:r>
            <a:r>
              <a:rPr lang="zh-CN" altLang="en-US" dirty="0">
                <a:latin typeface="Arial" charset="0"/>
              </a:rPr>
              <a:t>年</a:t>
            </a:r>
            <a:r>
              <a:rPr lang="en-US" altLang="zh-CN" dirty="0">
                <a:latin typeface="Arial" charset="0"/>
              </a:rPr>
              <a:t>5</a:t>
            </a:r>
            <a:r>
              <a:rPr lang="zh-CN" altLang="en-US" dirty="0">
                <a:latin typeface="Arial" charset="0"/>
              </a:rPr>
              <a:t>月推出的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面向对象程序设计</a:t>
            </a:r>
            <a:r>
              <a:rPr lang="zh-CN" altLang="en-US" dirty="0">
                <a:latin typeface="Arial" charset="0"/>
                <a:hlinkClick r:id="rId5" action="ppaction://hlinkfile"/>
              </a:rPr>
              <a:t>语言</a:t>
            </a:r>
            <a:r>
              <a:rPr lang="zh-CN" altLang="en-US" dirty="0">
                <a:latin typeface="Arial" charset="0"/>
              </a:rPr>
              <a:t>（以下简称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语言）和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  <a:hlinkClick r:id="rId6" action="ppaction://hlinkfile"/>
              </a:rPr>
              <a:t>平台</a:t>
            </a:r>
            <a:r>
              <a:rPr lang="zh-CN" altLang="en-US" dirty="0">
                <a:latin typeface="Arial" charset="0"/>
              </a:rPr>
              <a:t>的总称。由</a:t>
            </a:r>
            <a:r>
              <a:rPr lang="en-US" altLang="zh-CN" dirty="0">
                <a:latin typeface="Arial" charset="0"/>
                <a:hlinkClick r:id="rId7" action="ppaction://hlinkfile"/>
              </a:rPr>
              <a:t>James Gosling</a:t>
            </a:r>
            <a:r>
              <a:rPr lang="zh-CN" altLang="en-US" dirty="0">
                <a:latin typeface="Arial" charset="0"/>
              </a:rPr>
              <a:t>和同事们共同研发，并在</a:t>
            </a:r>
            <a:r>
              <a:rPr lang="en-US" altLang="zh-CN" dirty="0">
                <a:latin typeface="Arial" charset="0"/>
              </a:rPr>
              <a:t>1995</a:t>
            </a:r>
            <a:r>
              <a:rPr lang="zh-CN" altLang="en-US" dirty="0">
                <a:latin typeface="Arial" charset="0"/>
              </a:rPr>
              <a:t>年正式推出。用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实现的</a:t>
            </a:r>
            <a:r>
              <a:rPr lang="en-US" altLang="zh-CN" dirty="0">
                <a:latin typeface="Arial" charset="0"/>
                <a:hlinkClick r:id="rId8" action="ppaction://hlinkfile"/>
              </a:rPr>
              <a:t>HotJava</a:t>
            </a:r>
            <a:r>
              <a:rPr lang="zh-CN" altLang="en-US" dirty="0">
                <a:latin typeface="Arial" charset="0"/>
                <a:hlinkClick r:id="rId8" action="ppaction://hlinkfile"/>
              </a:rPr>
              <a:t>浏览器</a:t>
            </a:r>
            <a:r>
              <a:rPr lang="zh-CN" altLang="en-US" dirty="0">
                <a:latin typeface="Arial" charset="0"/>
              </a:rPr>
              <a:t>（支持</a:t>
            </a:r>
            <a:r>
              <a:rPr lang="en-US" altLang="zh-CN" dirty="0">
                <a:latin typeface="Arial" charset="0"/>
              </a:rPr>
              <a:t>Java applet</a:t>
            </a:r>
            <a:r>
              <a:rPr lang="zh-CN" altLang="en-US" dirty="0">
                <a:latin typeface="Arial" charset="0"/>
              </a:rPr>
              <a:t>）显示了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的魅力：</a:t>
            </a:r>
            <a:r>
              <a:rPr lang="zh-CN" altLang="en-US" dirty="0">
                <a:latin typeface="Arial" charset="0"/>
                <a:hlinkClick r:id="rId9" action="ppaction://hlinkfile"/>
              </a:rPr>
              <a:t>跨平台</a:t>
            </a:r>
            <a:r>
              <a:rPr lang="zh-CN" altLang="en-US" dirty="0">
                <a:latin typeface="Arial" charset="0"/>
              </a:rPr>
              <a:t>、动态的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、</a:t>
            </a:r>
            <a:r>
              <a:rPr lang="en-US" altLang="zh-CN" dirty="0">
                <a:latin typeface="Arial" charset="0"/>
                <a:hlinkClick r:id="rId10" action="ppaction://hlinkfile"/>
              </a:rPr>
              <a:t>Internet</a:t>
            </a:r>
            <a:r>
              <a:rPr lang="zh-CN" altLang="en-US" dirty="0">
                <a:latin typeface="Arial" charset="0"/>
              </a:rPr>
              <a:t>计算。从此，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被广泛接受并推动了</a:t>
            </a:r>
            <a:r>
              <a:rPr lang="en-US" altLang="zh-CN" dirty="0">
                <a:latin typeface="Arial" charset="0"/>
                <a:hlinkClick r:id="rId11" action="ppaction://hlinkfile"/>
              </a:rPr>
              <a:t>Web</a:t>
            </a:r>
            <a:r>
              <a:rPr lang="zh-CN" altLang="en-US" dirty="0">
                <a:latin typeface="Arial" charset="0"/>
              </a:rPr>
              <a:t>的迅速发展，常用的浏览器均支持</a:t>
            </a:r>
            <a:r>
              <a:rPr lang="en-US" altLang="zh-CN" dirty="0">
                <a:latin typeface="Arial" charset="0"/>
              </a:rPr>
              <a:t>Javaapplet</a:t>
            </a:r>
            <a:r>
              <a:rPr lang="zh-CN" altLang="en-US" dirty="0">
                <a:latin typeface="Arial" charset="0"/>
              </a:rPr>
              <a:t>。另一方面，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技术也不断更新。</a:t>
            </a:r>
            <a:r>
              <a:rPr lang="en-US" altLang="zh-CN" dirty="0">
                <a:latin typeface="Arial" charset="0"/>
              </a:rPr>
              <a:t>(2010</a:t>
            </a:r>
            <a:r>
              <a:rPr lang="zh-CN" altLang="en-US" dirty="0">
                <a:latin typeface="Arial" charset="0"/>
              </a:rPr>
              <a:t>年</a:t>
            </a:r>
            <a:r>
              <a:rPr lang="en-US" altLang="zh-CN" dirty="0">
                <a:latin typeface="Arial" charset="0"/>
                <a:hlinkClick r:id="rId12" action="ppaction://hlinkfile"/>
              </a:rPr>
              <a:t>Oracle</a:t>
            </a:r>
            <a:r>
              <a:rPr lang="zh-CN" altLang="en-US" dirty="0">
                <a:latin typeface="Arial" charset="0"/>
              </a:rPr>
              <a:t>公司收购了</a:t>
            </a:r>
            <a:r>
              <a:rPr lang="en-US" altLang="zh-CN" dirty="0">
                <a:latin typeface="Arial" charset="0"/>
                <a:hlinkClick r:id="rId13" action="ppaction://hlinkfile"/>
              </a:rPr>
              <a:t>SUN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zh-CN" altLang="en-US" b="1" dirty="0">
                <a:latin typeface="Arial" charset="0"/>
              </a:rPr>
              <a:t>组成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由四方面组成：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  <a:hlinkClick r:id="rId14" action="ppaction://hlinkfile"/>
              </a:rPr>
              <a:t>编程语言</a:t>
            </a:r>
            <a:r>
              <a:rPr lang="zh-CN" altLang="en-US" dirty="0">
                <a:latin typeface="Arial" charset="0"/>
              </a:rPr>
              <a:t>、</a:t>
            </a:r>
            <a:r>
              <a:rPr lang="en-US" altLang="zh-CN" dirty="0">
                <a:latin typeface="Arial" charset="0"/>
                <a:hlinkClick r:id="rId15" action="ppaction://hlinkfile"/>
              </a:rPr>
              <a:t>Java</a:t>
            </a:r>
            <a:r>
              <a:rPr lang="zh-CN" altLang="en-US" dirty="0">
                <a:latin typeface="Arial" charset="0"/>
              </a:rPr>
              <a:t>类文件格式、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  <a:hlinkClick r:id="rId16" action="ppaction://hlinkfile"/>
              </a:rPr>
              <a:t>虚拟机</a:t>
            </a:r>
            <a:r>
              <a:rPr lang="zh-CN" altLang="en-US" dirty="0">
                <a:latin typeface="Arial" charset="0"/>
              </a:rPr>
              <a:t>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  <a:hlinkClick r:id="rId17" action="ppaction://hlinkfile"/>
              </a:rPr>
              <a:t>应用程序接口</a:t>
            </a:r>
            <a:r>
              <a:rPr lang="en-US" altLang="zh-CN" dirty="0">
                <a:latin typeface="Arial" charset="0"/>
              </a:rPr>
              <a:t>(Java API)</a:t>
            </a:r>
            <a:r>
              <a:rPr lang="zh-CN" altLang="en-US" dirty="0">
                <a:latin typeface="Arial" charset="0"/>
              </a:rPr>
              <a:t>。平台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平台由</a:t>
            </a:r>
            <a:r>
              <a:rPr lang="en-US" altLang="zh-CN" dirty="0">
                <a:latin typeface="Arial" charset="0"/>
                <a:hlinkClick r:id="rId18" action="ppaction://hlinkfile"/>
              </a:rPr>
              <a:t>Java</a:t>
            </a:r>
            <a:r>
              <a:rPr lang="zh-CN" altLang="en-US" dirty="0">
                <a:latin typeface="Arial" charset="0"/>
                <a:hlinkClick r:id="rId18" action="ppaction://hlinkfile"/>
              </a:rPr>
              <a:t>虚拟机</a:t>
            </a:r>
            <a:r>
              <a:rPr lang="zh-CN" altLang="en-US" dirty="0">
                <a:latin typeface="Arial" charset="0"/>
              </a:rPr>
              <a:t>（</a:t>
            </a:r>
            <a:r>
              <a:rPr lang="en-US" altLang="zh-CN" dirty="0">
                <a:latin typeface="Arial" charset="0"/>
              </a:rPr>
              <a:t>Java Virtual Machine</a:t>
            </a:r>
            <a:r>
              <a:rPr lang="zh-CN" altLang="en-US" dirty="0">
                <a:latin typeface="Arial" charset="0"/>
              </a:rPr>
              <a:t>，简称</a:t>
            </a:r>
            <a:r>
              <a:rPr lang="en-US" altLang="zh-CN" dirty="0">
                <a:latin typeface="Arial" charset="0"/>
                <a:hlinkClick r:id="rId19" action="ppaction://hlinkfile"/>
              </a:rPr>
              <a:t>JVM</a:t>
            </a:r>
            <a:r>
              <a:rPr lang="zh-CN" altLang="en-US" dirty="0">
                <a:latin typeface="Arial" charset="0"/>
              </a:rPr>
              <a:t>）和</a:t>
            </a:r>
            <a:r>
              <a:rPr lang="en-US" altLang="zh-CN" dirty="0">
                <a:latin typeface="Arial" charset="0"/>
              </a:rPr>
              <a:t>Java </a:t>
            </a:r>
            <a:r>
              <a:rPr lang="zh-CN" altLang="en-US" dirty="0">
                <a:latin typeface="Arial" charset="0"/>
              </a:rPr>
              <a:t>应用编程接口（</a:t>
            </a:r>
            <a:r>
              <a:rPr lang="en-US" altLang="zh-CN" dirty="0">
                <a:latin typeface="Arial" charset="0"/>
              </a:rPr>
              <a:t>Application Programming Interface</a:t>
            </a:r>
            <a:r>
              <a:rPr lang="zh-CN" altLang="en-US" dirty="0">
                <a:latin typeface="Arial" charset="0"/>
              </a:rPr>
              <a:t>，简称</a:t>
            </a:r>
            <a:r>
              <a:rPr lang="en-US" altLang="zh-CN" dirty="0">
                <a:latin typeface="Arial" charset="0"/>
                <a:hlinkClick r:id="rId20" action="ppaction://hlinkfile"/>
              </a:rPr>
              <a:t>API</a:t>
            </a:r>
            <a:r>
              <a:rPr lang="zh-CN" altLang="en-US" dirty="0">
                <a:latin typeface="Arial" charset="0"/>
              </a:rPr>
              <a:t>）构成。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应用</a:t>
            </a:r>
            <a:r>
              <a:rPr lang="zh-CN" altLang="en-US" dirty="0">
                <a:latin typeface="Arial" charset="0"/>
                <a:hlinkClick r:id="rId21" action="ppaction://hlinkfile"/>
              </a:rPr>
              <a:t>编程</a:t>
            </a:r>
            <a:r>
              <a:rPr lang="zh-CN" altLang="en-US" dirty="0">
                <a:latin typeface="Arial" charset="0"/>
              </a:rPr>
              <a:t>接口为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应用提供了一个独立于</a:t>
            </a:r>
            <a:r>
              <a:rPr lang="zh-CN" altLang="en-US" dirty="0">
                <a:latin typeface="Arial" charset="0"/>
                <a:hlinkClick r:id="rId22" action="ppaction://hlinkfile"/>
              </a:rPr>
              <a:t>操作系统</a:t>
            </a:r>
            <a:r>
              <a:rPr lang="zh-CN" altLang="en-US" dirty="0">
                <a:latin typeface="Arial" charset="0"/>
              </a:rPr>
              <a:t>的标准接口，可分为基本部分和扩展部分。在</a:t>
            </a:r>
            <a:r>
              <a:rPr lang="zh-CN" altLang="en-US" dirty="0">
                <a:latin typeface="Arial" charset="0"/>
                <a:hlinkClick r:id="rId23" action="ppaction://hlinkfile"/>
              </a:rPr>
              <a:t>硬件</a:t>
            </a:r>
            <a:r>
              <a:rPr lang="zh-CN" altLang="en-US" dirty="0">
                <a:latin typeface="Arial" charset="0"/>
              </a:rPr>
              <a:t>或操作系统平台上安装一个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平台之后，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应用程序就可运行。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平台已经嵌入了几乎所有的操作系统。这样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程序可以只编译一次，就可以在各种系统中运行。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应用编程接口已经从</a:t>
            </a:r>
            <a:r>
              <a:rPr lang="en-US" altLang="zh-CN" dirty="0">
                <a:latin typeface="Arial" charset="0"/>
              </a:rPr>
              <a:t>1.1x</a:t>
            </a:r>
            <a:r>
              <a:rPr lang="zh-CN" altLang="en-US" dirty="0">
                <a:latin typeface="Arial" charset="0"/>
              </a:rPr>
              <a:t>版发展到</a:t>
            </a:r>
            <a:r>
              <a:rPr lang="en-US" altLang="zh-CN" dirty="0">
                <a:latin typeface="Arial" charset="0"/>
              </a:rPr>
              <a:t>1.2</a:t>
            </a:r>
            <a:r>
              <a:rPr lang="zh-CN" altLang="en-US" dirty="0">
                <a:latin typeface="Arial" charset="0"/>
              </a:rPr>
              <a:t>版。常用的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平台基于</a:t>
            </a:r>
            <a:r>
              <a:rPr lang="en-US" altLang="zh-CN" dirty="0">
                <a:latin typeface="Arial" charset="0"/>
              </a:rPr>
              <a:t>Java1.4</a:t>
            </a:r>
            <a:r>
              <a:rPr lang="zh-CN" altLang="en-US" dirty="0">
                <a:latin typeface="Arial" charset="0"/>
              </a:rPr>
              <a:t>，最近版本为</a:t>
            </a:r>
            <a:r>
              <a:rPr lang="en-US" altLang="zh-CN" dirty="0">
                <a:latin typeface="Arial" charset="0"/>
              </a:rPr>
              <a:t>Java1.10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2A7BE38-75D2-4C91-9D1F-E902A5378C15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1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9C05602-3A07-4367-9FA9-4ACE71C867F7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6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http://www.cnblogs.com/greatfish/p/5981841.html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分布式应用开发简单的说，是指将用户界面、控制台服务、数据库管理三个层次部署在不同的位置上。</a:t>
            </a:r>
            <a:endParaRPr lang="en-US" altLang="zh-CN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EJB</a:t>
            </a:r>
            <a:r>
              <a:rPr lang="zh-CN" altLang="en-US" dirty="0"/>
              <a:t>、</a:t>
            </a:r>
            <a:r>
              <a:rPr lang="en-US" altLang="zh-CN" dirty="0" err="1"/>
              <a:t>WebService</a:t>
            </a:r>
            <a:r>
              <a:rPr lang="zh-CN" altLang="en-US" dirty="0"/>
              <a:t>等可以实现分布式</a:t>
            </a:r>
            <a:endParaRPr lang="en-US" altLang="zh-CN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</a:t>
            </a:r>
            <a:r>
              <a:rPr lang="en-US" altLang="zh-CN"/>
              <a:t>://blog.csdn.net/love_wting/article/details/39827301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6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系统自带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zh-CN" altLang="en-US" dirty="0"/>
              <a:t>但是不带</a:t>
            </a:r>
            <a:r>
              <a:rPr lang="en-US" altLang="zh-CN" dirty="0"/>
              <a:t>JDK</a:t>
            </a:r>
            <a:r>
              <a:rPr lang="zh-CN" altLang="en-US" dirty="0"/>
              <a:t>。就是说编译环境是不带的，但是运行环境是有的。</a:t>
            </a:r>
            <a:endParaRPr lang="en-US" altLang="zh-CN" dirty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linux</a:t>
            </a:r>
            <a:r>
              <a:rPr lang="zh-CN" altLang="en-US" dirty="0"/>
              <a:t>系统一般有自带</a:t>
            </a:r>
            <a:r>
              <a:rPr lang="en-US" altLang="zh-CN" dirty="0"/>
              <a:t>jdk</a:t>
            </a:r>
            <a:r>
              <a:rPr lang="zh-CN" altLang="en-US" dirty="0"/>
              <a:t>的版本，因为系统中的有些软件需要使用此环境。</a:t>
            </a:r>
            <a:endParaRPr lang="zh-CN" altLang="en-US" sz="1200" b="1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396F0C-8E09-40EB-9C16-FCA43138EFB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7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396F0C-8E09-40EB-9C16-FCA43138EFB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60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E01D9F-AABF-44BC-98F0-520C6E01E8C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5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基础知识</a:t>
            </a:r>
          </a:p>
          <a:p>
            <a:r>
              <a:rPr lang="en-US" altLang="zh-CN" dirty="0" err="1">
                <a:latin typeface="Arial" charset="0"/>
              </a:rPr>
              <a:t>javaEE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：</a:t>
            </a:r>
            <a:r>
              <a:rPr lang="en-US" altLang="zh-CN" dirty="0">
                <a:latin typeface="Arial" charset="0"/>
              </a:rPr>
              <a:t>web</a:t>
            </a:r>
            <a:r>
              <a:rPr lang="zh-CN" altLang="en-US" dirty="0">
                <a:latin typeface="Arial" charset="0"/>
              </a:rPr>
              <a:t>应用开发</a:t>
            </a:r>
          </a:p>
          <a:p>
            <a:r>
              <a:rPr lang="en-US" altLang="zh-CN" dirty="0">
                <a:latin typeface="Arial" charset="0"/>
              </a:rPr>
              <a:t>java ME </a:t>
            </a:r>
            <a:r>
              <a:rPr lang="zh-CN" altLang="en-US" dirty="0">
                <a:latin typeface="Arial" charset="0"/>
              </a:rPr>
              <a:t>：做游戏开发的</a:t>
            </a:r>
          </a:p>
          <a:p>
            <a:r>
              <a:rPr lang="zh-CN" altLang="en-US" b="1" dirty="0">
                <a:latin typeface="Arial" charset="0"/>
              </a:rPr>
              <a:t>体系</a:t>
            </a:r>
          </a:p>
          <a:p>
            <a:r>
              <a:rPr lang="en-US" altLang="zh-CN" dirty="0">
                <a:latin typeface="Arial" charset="0"/>
              </a:rPr>
              <a:t>JAVA&amp;ECLIPSE(8</a:t>
            </a:r>
            <a:r>
              <a:rPr lang="zh-CN" altLang="en-US" dirty="0">
                <a:latin typeface="Arial" charset="0"/>
              </a:rPr>
              <a:t>张</a:t>
            </a:r>
            <a:r>
              <a:rPr lang="en-US" altLang="zh-CN" dirty="0">
                <a:latin typeface="Arial" charset="0"/>
              </a:rPr>
              <a:t>)</a:t>
            </a:r>
          </a:p>
          <a:p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分为三个体系</a:t>
            </a:r>
            <a:r>
              <a:rPr lang="en-US" altLang="zh-CN" dirty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>
                <a:latin typeface="Arial" charset="0"/>
              </a:rPr>
              <a:t>(Java2 Platform Standard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平台标准版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>
                <a:latin typeface="Arial" charset="0"/>
              </a:rPr>
              <a:t>(Java 2 </a:t>
            </a:r>
            <a:r>
              <a:rPr lang="en-US" altLang="zh-CN" dirty="0" err="1">
                <a:latin typeface="Arial" charset="0"/>
              </a:rPr>
              <a:t>Platform,Enterprise</a:t>
            </a:r>
            <a:r>
              <a:rPr lang="en-US" altLang="zh-CN" dirty="0">
                <a:latin typeface="Arial" charset="0"/>
              </a:rPr>
              <a:t>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平台企业版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>
                <a:latin typeface="Arial" charset="0"/>
              </a:rPr>
              <a:t>(Java 2 Platform Micro Edition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java</a:t>
            </a:r>
            <a:r>
              <a:rPr lang="zh-CN" altLang="en-US" dirty="0">
                <a:latin typeface="Arial" charset="0"/>
              </a:rPr>
              <a:t>平台微型版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。</a:t>
            </a:r>
            <a:endParaRPr lang="en-US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桌面应用开发</a:t>
            </a:r>
            <a:r>
              <a:rPr lang="en-US" altLang="zh-CN" dirty="0">
                <a:latin typeface="Arial" charset="0"/>
              </a:rPr>
              <a:t>(Java</a:t>
            </a:r>
            <a:r>
              <a:rPr lang="zh-CN" altLang="en-US" dirty="0">
                <a:latin typeface="Arial" charset="0"/>
              </a:rPr>
              <a:t>核心、基础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en-US" altLang="zh-CN" dirty="0" err="1">
                <a:latin typeface="Arial" charset="0"/>
              </a:rPr>
              <a:t>JavaSE</a:t>
            </a:r>
            <a:r>
              <a:rPr lang="en-US" altLang="zh-CN" dirty="0">
                <a:latin typeface="Arial" charset="0"/>
              </a:rPr>
              <a:t>(Java Standard Edition)</a:t>
            </a:r>
          </a:p>
          <a:p>
            <a:r>
              <a:rPr lang="zh-CN" altLang="en-US" dirty="0">
                <a:latin typeface="Arial" charset="0"/>
              </a:rPr>
              <a:t>企业级应用开发：</a:t>
            </a:r>
          </a:p>
          <a:p>
            <a:r>
              <a:rPr lang="zh-CN" altLang="en-US" dirty="0">
                <a:latin typeface="Arial" charset="0"/>
              </a:rPr>
              <a:t>手机等移动产品开发：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E01D9F-AABF-44BC-98F0-520C6E01E8C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25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71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1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lnSpc>
                <a:spcPct val="150000"/>
              </a:lnSpc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lnSpc>
                <a:spcPct val="150000"/>
              </a:lnSpc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lnSpc>
                <a:spcPct val="150000"/>
              </a:lnSpc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lnSpc>
                <a:spcPct val="150000"/>
              </a:lnSpc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99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/>
            </a:lvl2pPr>
            <a:lvl3pPr>
              <a:lnSpc>
                <a:spcPct val="150000"/>
              </a:lnSpc>
              <a:defRPr lang="zh-CN" altLang="en-US" smtClean="0"/>
            </a:lvl3pPr>
            <a:lvl4pPr>
              <a:lnSpc>
                <a:spcPct val="150000"/>
              </a:lnSpc>
              <a:defRPr lang="zh-CN" altLang="en-US" smtClean="0"/>
            </a:lvl4pPr>
            <a:lvl5pPr>
              <a:lnSpc>
                <a:spcPct val="150000"/>
              </a:lnSpc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150000"/>
              </a:lnSpc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/>
            </a:lvl2pPr>
            <a:lvl3pPr>
              <a:lnSpc>
                <a:spcPct val="150000"/>
              </a:lnSpc>
              <a:defRPr lang="zh-CN" altLang="en-US" smtClean="0"/>
            </a:lvl3pPr>
            <a:lvl4pPr>
              <a:lnSpc>
                <a:spcPct val="150000"/>
              </a:lnSpc>
              <a:defRPr lang="zh-CN" altLang="en-US" smtClean="0"/>
            </a:lvl4pPr>
            <a:lvl5pPr>
              <a:lnSpc>
                <a:spcPct val="150000"/>
              </a:lnSpc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83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301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7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ftp://ftp.edu2act.org/Java/software/too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第一</a:t>
            </a:r>
            <a:r>
              <a:rPr lang="zh-CN" altLang="en-US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章  </a:t>
            </a:r>
            <a:r>
              <a:rPr lang="en-US" altLang="zh-CN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概述 </a:t>
            </a:r>
            <a:endParaRPr lang="zh-CN" altLang="en-US" sz="4800" dirty="0">
              <a:ea typeface="宋体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JavaSE</a:t>
            </a:r>
            <a:r>
              <a:rPr lang="zh-CN" altLang="en-US" dirty="0"/>
              <a:t>：为台式机和工作站提供一个开发和运行的平台，是</a:t>
            </a:r>
            <a:r>
              <a:rPr lang="zh-CN" altLang="en-US" dirty="0">
                <a:solidFill>
                  <a:srgbClr val="FF0000"/>
                </a:solidFill>
              </a:rPr>
              <a:t>桌面开发和低端商务应用</a:t>
            </a:r>
            <a:r>
              <a:rPr lang="zh-CN" altLang="en-US" dirty="0"/>
              <a:t>的解决方案。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45" y="2773030"/>
            <a:ext cx="4974109" cy="350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JavaEE</a:t>
            </a:r>
            <a:r>
              <a:rPr lang="en-US" altLang="zh-CN" dirty="0"/>
              <a:t>(</a:t>
            </a:r>
            <a:r>
              <a:rPr lang="en-US" altLang="zh-CN" dirty="0">
                <a:ea typeface="宋体" pitchFamily="2" charset="-122"/>
              </a:rPr>
              <a:t>Java Enterprise Edition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dirty="0"/>
          </a:p>
          <a:p>
            <a:pPr lvl="1" eaLnBrk="1" hangingPunct="1">
              <a:spcBef>
                <a:spcPct val="0"/>
              </a:spcBef>
            </a:pPr>
            <a:r>
              <a:rPr lang="en-US" dirty="0" err="1">
                <a:solidFill>
                  <a:srgbClr val="FF0000"/>
                </a:solidFill>
              </a:rPr>
              <a:t>大型网站</a:t>
            </a:r>
            <a:r>
              <a:rPr lang="zh-CN" altLang="en-US" dirty="0"/>
              <a:t>：阿里巴巴、淘宝等。</a:t>
            </a:r>
            <a:endParaRPr lang="en-US" dirty="0"/>
          </a:p>
          <a:p>
            <a:pPr lvl="1" eaLnBrk="1" hangingPunct="1">
              <a:spcBef>
                <a:spcPct val="0"/>
              </a:spcBef>
            </a:pPr>
            <a:r>
              <a:rPr lang="en-US" dirty="0" err="1">
                <a:solidFill>
                  <a:srgbClr val="FF0000"/>
                </a:solidFill>
              </a:rPr>
              <a:t>大型企业级应用</a:t>
            </a:r>
            <a:r>
              <a:rPr lang="zh-CN" altLang="en-US" dirty="0"/>
              <a:t>：移动、联通、银行等。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26" y="2960948"/>
            <a:ext cx="5298548" cy="364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spcBef>
                <a:spcPct val="0"/>
              </a:spcBef>
              <a:buFont typeface="Arial" charset="0"/>
              <a:buChar char="•"/>
            </a:pPr>
            <a:r>
              <a:rPr lang="en-US" altLang="zh-CN" sz="2400" dirty="0" err="1"/>
              <a:t>JavaME</a:t>
            </a:r>
            <a:r>
              <a:rPr lang="zh-CN" altLang="zh-CN" sz="2400" dirty="0">
                <a:sym typeface="Arial" pitchFamily="34" charset="0"/>
              </a:rPr>
              <a:t>(</a:t>
            </a:r>
            <a:r>
              <a:rPr lang="en-US" altLang="zh-CN" sz="2400" dirty="0">
                <a:sym typeface="Arial" pitchFamily="34" charset="0"/>
              </a:rPr>
              <a:t>Java Micro Edition</a:t>
            </a:r>
            <a:r>
              <a:rPr lang="zh-CN" altLang="zh-CN" sz="2400" dirty="0">
                <a:sym typeface="Arial" pitchFamily="34" charset="0"/>
              </a:rPr>
              <a:t>)</a:t>
            </a:r>
            <a:r>
              <a:rPr lang="zh-CN" altLang="en-US" sz="2400" dirty="0"/>
              <a:t>：是为机顶盒、移动电话和</a:t>
            </a:r>
            <a:r>
              <a:rPr lang="en-US" altLang="zh-CN" sz="2400" dirty="0"/>
              <a:t>PDA</a:t>
            </a:r>
            <a:r>
              <a:rPr lang="zh-CN" altLang="en-US" sz="2400" dirty="0"/>
              <a:t>之类嵌入式消费电子设备提供的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语言平台，包括虚拟机和一系列标准化的</a:t>
            </a:r>
            <a:r>
              <a:rPr lang="en-US" altLang="zh-CN" sz="2400" dirty="0"/>
              <a:t>Java API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例如：俄罗斯方块、超级泡泡龙、超级玛丽奥等手机游戏。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13" y="3501008"/>
            <a:ext cx="2819949" cy="29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25" y="3501008"/>
            <a:ext cx="2673350" cy="299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spcBef>
                <a:spcPct val="0"/>
              </a:spcBef>
              <a:buFont typeface="Arial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开发：</a:t>
            </a:r>
            <a:r>
              <a:rPr lang="en-US" altLang="zh-CN" sz="2400" dirty="0"/>
              <a:t>Android</a:t>
            </a:r>
            <a:r>
              <a:rPr lang="zh-CN" altLang="en-US" sz="2400" dirty="0"/>
              <a:t>是一种基于</a:t>
            </a:r>
            <a:r>
              <a:rPr lang="en-US" altLang="zh-CN" sz="2400" dirty="0"/>
              <a:t>Linux</a:t>
            </a:r>
            <a:r>
              <a:rPr lang="zh-CN" altLang="en-US" sz="2400" dirty="0"/>
              <a:t>的自由及开放源代码的操作系统，主要使用于移动设备，如智能手机和平板电脑，由</a:t>
            </a:r>
            <a:r>
              <a:rPr lang="en-US" altLang="zh-CN" sz="2400" dirty="0"/>
              <a:t>Google</a:t>
            </a:r>
            <a:r>
              <a:rPr lang="zh-CN" altLang="en-US" sz="2400" dirty="0"/>
              <a:t>公司和开放手机联盟领导及开发。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例如：微信、水果忍者、愤怒的小鸟等手机游戏。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8" y="3681028"/>
            <a:ext cx="254093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7" y="3695497"/>
            <a:ext cx="2989607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42" y="3695497"/>
            <a:ext cx="2495625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34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的工作原理</a:t>
            </a:r>
            <a:br>
              <a:rPr lang="zh-CN" altLang="en-US" dirty="0"/>
            </a:br>
            <a:r>
              <a:rPr lang="zh-CN" altLang="en-US" dirty="0"/>
              <a:t>　　　　　　　　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8" y="1583888"/>
            <a:ext cx="78470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环境搭建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环境中的几个概念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的版本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下载和安装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目录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环境中的几个概念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（</a:t>
            </a:r>
            <a:r>
              <a:rPr lang="en-US" altLang="zh-CN" dirty="0"/>
              <a:t>Java Virtual Machine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虚拟机</a:t>
            </a:r>
            <a:endParaRPr lang="en-US" dirty="0"/>
          </a:p>
          <a:p>
            <a:r>
              <a:rPr lang="en-US" altLang="zh-CN" dirty="0"/>
              <a:t>JRE</a:t>
            </a:r>
            <a:r>
              <a:rPr lang="zh-CN" altLang="en-US" dirty="0"/>
              <a:t>（</a:t>
            </a:r>
            <a:r>
              <a:rPr lang="en-US" altLang="zh-CN" dirty="0"/>
              <a:t>Java Runtime Environment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运行时环境</a:t>
            </a:r>
            <a:endParaRPr lang="en-US" dirty="0"/>
          </a:p>
          <a:p>
            <a:r>
              <a:rPr lang="en-US" altLang="zh-CN" dirty="0"/>
              <a:t>JDK</a:t>
            </a:r>
            <a:r>
              <a:rPr lang="zh-CN" altLang="en-US" dirty="0"/>
              <a:t>（</a:t>
            </a:r>
            <a:r>
              <a:rPr lang="en-US" altLang="zh-CN" dirty="0"/>
              <a:t>Java Development Kit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开发工具包（</a:t>
            </a:r>
            <a:r>
              <a:rPr lang="en-US" altLang="zh-CN" dirty="0"/>
              <a:t>Java</a:t>
            </a:r>
            <a:r>
              <a:rPr lang="zh-CN" altLang="en-US" dirty="0"/>
              <a:t>开发环境）</a:t>
            </a:r>
            <a:endParaRPr lang="en-US" dirty="0"/>
          </a:p>
          <a:p>
            <a:pPr lvl="1"/>
            <a:r>
              <a:rPr lang="en-US" altLang="zh-CN" dirty="0"/>
              <a:t>JDK = JRE + </a:t>
            </a:r>
            <a:r>
              <a:rPr lang="en-US" altLang="zh-CN" dirty="0" err="1"/>
              <a:t>Tools&amp;Java</a:t>
            </a:r>
            <a:r>
              <a:rPr lang="en-US" altLang="zh-CN" dirty="0"/>
              <a:t> APIs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35863" y="3068960"/>
            <a:ext cx="2881312" cy="3214688"/>
            <a:chOff x="0" y="0"/>
            <a:chExt cx="2881312" cy="321468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881312" cy="3214688"/>
            </a:xfrm>
            <a:prstGeom prst="rect">
              <a:avLst/>
            </a:prstGeom>
            <a:solidFill>
              <a:srgbClr val="FF5D0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hlink"/>
                </a:solidFill>
                <a:latin typeface="Courier"/>
              </a:endParaRP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720725" y="793750"/>
              <a:ext cx="2089150" cy="2420938"/>
            </a:xfrm>
            <a:prstGeom prst="rect">
              <a:avLst/>
            </a:prstGeom>
            <a:solidFill>
              <a:srgbClr val="FFC2A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1368425" y="1630363"/>
              <a:ext cx="1439862" cy="15843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144462" y="146050"/>
              <a:ext cx="80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JDK </a:t>
              </a:r>
              <a:endParaRPr lang="zh-CN" altLang="en-US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865187" y="865188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JRE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1512887" y="1801813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JVM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环境中的几个概念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http://docs.oracle.com/javase/8/docs/index.html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772816"/>
            <a:ext cx="7740860" cy="51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的版本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推出至今，</a:t>
            </a:r>
            <a:r>
              <a:rPr lang="en-US" altLang="zh-CN" dirty="0"/>
              <a:t>JDK</a:t>
            </a:r>
            <a:r>
              <a:rPr lang="zh-CN" altLang="en-US" dirty="0"/>
              <a:t>的版本共经历了如下几次大的版本更新</a:t>
            </a:r>
            <a:endParaRPr lang="en-US" dirty="0"/>
          </a:p>
          <a:p>
            <a:pPr lvl="1"/>
            <a:r>
              <a:rPr lang="en-US" altLang="zh-CN" dirty="0"/>
              <a:t>JDK1.0~1.1:</a:t>
            </a:r>
            <a:endParaRPr lang="zh-CN" altLang="en-US" dirty="0"/>
          </a:p>
          <a:p>
            <a:pPr lvl="1"/>
            <a:r>
              <a:rPr lang="en-US" altLang="zh-CN" dirty="0"/>
              <a:t>JDK1.2~1.4</a:t>
            </a:r>
            <a:r>
              <a:rPr lang="zh-CN" altLang="en-US" dirty="0"/>
              <a:t>：产品名为</a:t>
            </a:r>
            <a:r>
              <a:rPr lang="en-US" altLang="zh-CN" dirty="0"/>
              <a:t>Java2</a:t>
            </a:r>
            <a:endParaRPr lang="zh-CN" altLang="en-US" dirty="0"/>
          </a:p>
          <a:p>
            <a:pPr lvl="1"/>
            <a:r>
              <a:rPr lang="en-US" altLang="zh-CN" dirty="0"/>
              <a:t>JDK1.5</a:t>
            </a:r>
            <a:r>
              <a:rPr lang="zh-CN" altLang="en-US" dirty="0"/>
              <a:t>：（更名为</a:t>
            </a:r>
            <a:r>
              <a:rPr lang="en-US" altLang="zh-CN" dirty="0"/>
              <a:t>JDK5.0</a:t>
            </a:r>
            <a:r>
              <a:rPr lang="zh-CN" altLang="en-US" dirty="0"/>
              <a:t>）、</a:t>
            </a:r>
            <a:r>
              <a:rPr lang="en-US" altLang="zh-CN" dirty="0"/>
              <a:t>Tiger</a:t>
            </a:r>
            <a:r>
              <a:rPr lang="zh-CN" altLang="en-US" dirty="0"/>
              <a:t>，老虎</a:t>
            </a:r>
          </a:p>
          <a:p>
            <a:pPr lvl="1"/>
            <a:r>
              <a:rPr lang="en-US" altLang="zh-CN" dirty="0"/>
              <a:t>JDK1.6</a:t>
            </a:r>
            <a:r>
              <a:rPr lang="zh-CN" altLang="en-US" dirty="0"/>
              <a:t>：（</a:t>
            </a:r>
            <a:r>
              <a:rPr lang="en-US" altLang="zh-CN" dirty="0"/>
              <a:t>JDK6.0</a:t>
            </a:r>
            <a:r>
              <a:rPr lang="zh-CN" altLang="en-US" dirty="0"/>
              <a:t>）、</a:t>
            </a:r>
            <a:r>
              <a:rPr lang="en-US" altLang="zh-CN" dirty="0"/>
              <a:t>Mustang</a:t>
            </a:r>
            <a:r>
              <a:rPr lang="zh-CN" altLang="en-US" dirty="0"/>
              <a:t>，野马</a:t>
            </a:r>
          </a:p>
          <a:p>
            <a:pPr lvl="1"/>
            <a:r>
              <a:rPr lang="en-US" altLang="zh-CN" dirty="0"/>
              <a:t>JDK1.7</a:t>
            </a:r>
            <a:r>
              <a:rPr lang="zh-CN" altLang="en-US" dirty="0"/>
              <a:t>：（</a:t>
            </a:r>
            <a:r>
              <a:rPr lang="en-US" altLang="zh-CN" dirty="0"/>
              <a:t>JDK7.0</a:t>
            </a:r>
            <a:r>
              <a:rPr lang="zh-CN" altLang="en-US" dirty="0"/>
              <a:t>）、</a:t>
            </a:r>
            <a:r>
              <a:rPr lang="en-US" altLang="zh-CN" dirty="0"/>
              <a:t>Dolphin</a:t>
            </a:r>
            <a:r>
              <a:rPr lang="zh-CN" altLang="en-US" dirty="0"/>
              <a:t>，海豚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JDK1.8</a:t>
            </a:r>
            <a:r>
              <a:rPr lang="zh-CN" altLang="en-US" dirty="0">
                <a:solidFill>
                  <a:srgbClr val="FF0000"/>
                </a:solidFill>
              </a:rPr>
              <a:t>：（</a:t>
            </a:r>
            <a:r>
              <a:rPr lang="en-US" altLang="zh-CN" dirty="0">
                <a:solidFill>
                  <a:srgbClr val="FF0000"/>
                </a:solidFill>
              </a:rPr>
              <a:t>JDK8.0</a:t>
            </a:r>
            <a:r>
              <a:rPr lang="zh-CN" altLang="en-US" dirty="0">
                <a:solidFill>
                  <a:srgbClr val="FF0000"/>
                </a:solidFill>
              </a:rPr>
              <a:t>）、</a:t>
            </a:r>
            <a:r>
              <a:rPr lang="en-US" altLang="zh-CN" dirty="0">
                <a:solidFill>
                  <a:srgbClr val="FF0000"/>
                </a:solidFill>
              </a:rPr>
              <a:t>Elephant</a:t>
            </a:r>
            <a:r>
              <a:rPr lang="zh-CN" altLang="en-US" dirty="0">
                <a:solidFill>
                  <a:srgbClr val="FF0000"/>
                </a:solidFill>
              </a:rPr>
              <a:t>，大象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JDK1.9</a:t>
            </a:r>
            <a:r>
              <a:rPr lang="zh-CN" altLang="en-US" dirty="0"/>
              <a:t>：（</a:t>
            </a:r>
            <a:r>
              <a:rPr lang="en-US" altLang="zh-CN" dirty="0"/>
              <a:t>JDK9.0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下载和安装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官方网址：</a:t>
            </a:r>
            <a:r>
              <a:rPr lang="en-US" altLang="zh-CN" dirty="0">
                <a:hlinkClick r:id="rId3"/>
              </a:rPr>
              <a:t>http://www.oracle.com/technetwork/java/javase/downloads/index.html</a:t>
            </a:r>
            <a:endParaRPr lang="en-US" altLang="zh-CN" dirty="0">
              <a:hlinkClick r:id="rId4"/>
            </a:endParaRPr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3" y="2312876"/>
            <a:ext cx="7004211" cy="434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讲授思路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609600" y="1160749"/>
            <a:ext cx="8834772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语言的历史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语言的特点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的平台及主要应用方向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Java的工作原理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开发环境搭建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的安装及使用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注释</a:t>
            </a:r>
            <a:endParaRPr lang="zh-CN" altLang="en-US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 advTm="2347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/>
              <a:t>下载　　　　　　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484783"/>
            <a:ext cx="8244916" cy="480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/>
              <a:t>下载　　　　　　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114138"/>
            <a:ext cx="8915256" cy="502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/>
              <a:t>安装　　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60749"/>
            <a:ext cx="11247040" cy="4965415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3</a:t>
            </a:r>
            <a:r>
              <a:rPr lang="zh-CN" altLang="en-US" dirty="0"/>
              <a:t>个环境变量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JAVA_HOME</a:t>
            </a:r>
            <a:r>
              <a:rPr lang="zh-CN" altLang="en-US" dirty="0"/>
              <a:t>：</a:t>
            </a:r>
            <a:r>
              <a:rPr lang="en-US" altLang="zh-CN" dirty="0"/>
              <a:t>JDK</a:t>
            </a:r>
            <a:r>
              <a:rPr lang="zh-CN" altLang="en-US" dirty="0"/>
              <a:t>安装目录（如：</a:t>
            </a:r>
            <a:r>
              <a:rPr lang="en-US" altLang="zh-CN" dirty="0"/>
              <a:t>D:\Program Files\Java\jdk1.8.0_74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/>
              <a:t>：</a:t>
            </a:r>
            <a:r>
              <a:rPr lang="en-US" altLang="zh-CN" dirty="0"/>
              <a:t>JDK</a:t>
            </a:r>
            <a:r>
              <a:rPr lang="zh-CN" altLang="en-US" dirty="0"/>
              <a:t>安装目录下的</a:t>
            </a:r>
            <a:r>
              <a:rPr lang="en-US" altLang="zh-CN" dirty="0"/>
              <a:t>bin</a:t>
            </a:r>
            <a:r>
              <a:rPr lang="zh-CN" altLang="en-US" dirty="0"/>
              <a:t>目录（如：</a:t>
            </a:r>
            <a:r>
              <a:rPr lang="en-US" altLang="zh-CN" dirty="0"/>
              <a:t>%JAVA_HOME%\bin;%JAVA_HOME%\</a:t>
            </a:r>
            <a:r>
              <a:rPr lang="en-US" altLang="zh-CN" dirty="0" err="1"/>
              <a:t>jre</a:t>
            </a:r>
            <a:r>
              <a:rPr lang="en-US" altLang="zh-CN" dirty="0"/>
              <a:t>\bin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CLASSPATH</a:t>
            </a:r>
            <a:r>
              <a:rPr lang="zh-CN" altLang="en-US" dirty="0"/>
              <a:t>：类文件或依赖的类或</a:t>
            </a:r>
            <a:r>
              <a:rPr lang="en-US" altLang="zh-CN" dirty="0"/>
              <a:t>Jar</a:t>
            </a:r>
            <a:r>
              <a:rPr lang="zh-CN" altLang="en-US" dirty="0"/>
              <a:t>包所在目录（如：</a:t>
            </a:r>
            <a:r>
              <a:rPr lang="en-US" altLang="zh-CN" dirty="0"/>
              <a:t>.;%JAVA_HOME%\lib;%JAVA_HOME%\lib\*.jar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7388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/>
              <a:t>安装后测试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Java</a:t>
            </a:r>
            <a:r>
              <a:rPr lang="zh-CN" altLang="en-US" dirty="0"/>
              <a:t>环境是否配置完成：</a:t>
            </a:r>
            <a:r>
              <a:rPr lang="en-US" altLang="zh-CN" dirty="0"/>
              <a:t>java -version</a:t>
            </a:r>
          </a:p>
          <a:p>
            <a:r>
              <a:rPr lang="zh-CN" altLang="en-US" dirty="0"/>
              <a:t>测试</a:t>
            </a:r>
            <a:r>
              <a:rPr lang="en-US" altLang="zh-CN" dirty="0"/>
              <a:t>JDK</a:t>
            </a:r>
            <a:r>
              <a:rPr lang="zh-CN" altLang="en-US" dirty="0"/>
              <a:t>安装：运行</a:t>
            </a:r>
            <a:r>
              <a:rPr lang="en-US" altLang="zh-CN" dirty="0" err="1"/>
              <a:t>javac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工具（命令）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7413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193867"/>
              </p:ext>
            </p:extLst>
          </p:nvPr>
        </p:nvGraphicFramePr>
        <p:xfrm>
          <a:off x="609600" y="2505108"/>
          <a:ext cx="4824413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r:id="rId3" imgW="6373115" imgH="4172532" progId="PBrush">
                  <p:embed/>
                </p:oleObj>
              </mc:Choice>
              <mc:Fallback>
                <p:oleObj r:id="rId3" imgW="6373115" imgH="4172532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05108"/>
                        <a:ext cx="4824413" cy="388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48" y="2503520"/>
            <a:ext cx="5113338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目录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JDK</a:t>
            </a:r>
            <a:r>
              <a:rPr lang="zh-CN" altLang="en-US" dirty="0"/>
              <a:t>目录：</a:t>
            </a:r>
            <a:endParaRPr lang="en-US" dirty="0"/>
          </a:p>
          <a:p>
            <a:pPr lvl="1"/>
            <a:r>
              <a:rPr lang="en-US" altLang="zh-CN" dirty="0"/>
              <a:t>bin: JDK</a:t>
            </a:r>
            <a:r>
              <a:rPr lang="zh-CN" altLang="en-US" dirty="0"/>
              <a:t>包含的一些开发工具执行文件，包括编译器、解释器和一些工具 </a:t>
            </a:r>
          </a:p>
          <a:p>
            <a:pPr lvl="1"/>
            <a:r>
              <a:rPr lang="en-US" altLang="zh-CN" dirty="0"/>
              <a:t>include: </a:t>
            </a:r>
            <a:r>
              <a:rPr lang="zh-CN" altLang="en-US" dirty="0"/>
              <a:t>包含本地方法文件</a:t>
            </a:r>
          </a:p>
          <a:p>
            <a:pPr lvl="1"/>
            <a:r>
              <a:rPr lang="en-US" altLang="zh-CN" dirty="0" err="1"/>
              <a:t>jre</a:t>
            </a:r>
            <a:r>
              <a:rPr lang="en-US" altLang="zh-CN" dirty="0"/>
              <a:t>: 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程序运行环境的根目录 </a:t>
            </a:r>
          </a:p>
          <a:p>
            <a:pPr lvl="1"/>
            <a:r>
              <a:rPr lang="en-US" altLang="zh-CN" dirty="0"/>
              <a:t>lib: Java</a:t>
            </a:r>
            <a:r>
              <a:rPr lang="zh-CN" altLang="en-US" dirty="0"/>
              <a:t>开发工具要用的一些库文件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zh-CN" dirty="0">
                <a:sym typeface="Arial" pitchFamily="34" charset="0"/>
              </a:rPr>
              <a:t>Java程序的基本组成</a:t>
            </a:r>
            <a:endParaRPr lang="en-US" altLang="zh-CN" dirty="0"/>
          </a:p>
          <a:p>
            <a:r>
              <a:rPr lang="zh-CN" altLang="zh-CN" dirty="0"/>
              <a:t>开发</a:t>
            </a:r>
            <a:r>
              <a:rPr lang="en-US" altLang="zh-CN" dirty="0"/>
              <a:t>Java</a:t>
            </a:r>
            <a:r>
              <a:rPr lang="zh-CN" altLang="zh-CN" dirty="0"/>
              <a:t>程序的步骤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初识</a:t>
            </a:r>
            <a:r>
              <a:rPr lang="en-US" altLang="zh-CN"/>
              <a:t>Java</a:t>
            </a:r>
            <a:r>
              <a:rPr lang="zh-CN" altLang="en-US"/>
              <a:t>程序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67608" y="2168860"/>
            <a:ext cx="6576392" cy="298833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public class Demo 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public static void main(String[] </a:t>
            </a:r>
            <a:r>
              <a:rPr lang="en-US" altLang="zh-CN" sz="2400" dirty="0" err="1">
                <a:solidFill>
                  <a:schemeClr val="tx1"/>
                </a:solidFill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("HelloWorld");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67113" y="1028304"/>
            <a:ext cx="2052228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关键字：用来定义一个类</a:t>
            </a:r>
          </a:p>
        </p:txBody>
      </p:sp>
      <p:cxnSp>
        <p:nvCxnSpPr>
          <p:cNvPr id="4" name="直接箭头连接符 3"/>
          <p:cNvCxnSpPr>
            <a:endCxn id="2" idx="2"/>
          </p:cNvCxnSpPr>
          <p:nvPr/>
        </p:nvCxnSpPr>
        <p:spPr bwMode="auto">
          <a:xfrm flipV="1">
            <a:off x="3789227" y="1725241"/>
            <a:ext cx="1004001" cy="933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6318359" y="1736812"/>
            <a:ext cx="2477941" cy="1260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8071449" y="1029372"/>
            <a:ext cx="1764196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静态方法，程序的入口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4737627" y="3643693"/>
            <a:ext cx="1819740" cy="1754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3662546" y="5398056"/>
            <a:ext cx="3117530" cy="847170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用于向控制台输出信息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chemeClr val="tx1"/>
                </a:solidFill>
                <a:sym typeface="Arial" pitchFamily="34" charset="0"/>
              </a:rPr>
              <a:t>每条语句要以分号结束</a:t>
            </a:r>
          </a:p>
          <a:p>
            <a:endParaRPr lang="zh-CN" alt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6" name="直接箭头连接符 25"/>
          <p:cNvCxnSpPr>
            <a:endCxn id="27" idx="2"/>
          </p:cNvCxnSpPr>
          <p:nvPr/>
        </p:nvCxnSpPr>
        <p:spPr bwMode="auto">
          <a:xfrm flipV="1">
            <a:off x="5221311" y="1736812"/>
            <a:ext cx="1664392" cy="948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6059997" y="1039876"/>
            <a:ext cx="1651413" cy="696936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标识符：类的名字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  <p:bldP spid="20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初识</a:t>
            </a:r>
            <a:r>
              <a:rPr lang="en-US" altLang="zh-CN"/>
              <a:t>Java</a:t>
            </a:r>
            <a:r>
              <a:rPr lang="zh-CN" altLang="en-US"/>
              <a:t>程序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输出结果：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28" y="1208889"/>
            <a:ext cx="7056784" cy="506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3359696" y="5337212"/>
            <a:ext cx="1260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24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dirty="0">
                <a:sym typeface="Arial" pitchFamily="34" charset="0"/>
              </a:rPr>
              <a:t>Java程序的基本组成</a:t>
            </a:r>
            <a:br>
              <a:rPr lang="en-US" altLang="zh-CN" dirty="0"/>
            </a:br>
            <a:r>
              <a:rPr lang="zh-CN" altLang="en-US" dirty="0"/>
              <a:t>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>
                <a:sym typeface="Arial" pitchFamily="34" charset="0"/>
              </a:rPr>
              <a:t>Java程序的基本组成是"类"(使用class声明)，方法不可以单独存在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>
                <a:sym typeface="Arial" pitchFamily="34" charset="0"/>
              </a:rPr>
              <a:t>类体和方法体都是在一对大括号中定义的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zh-CN" dirty="0">
              <a:sym typeface="Arial" pitchFamily="34" charset="0"/>
            </a:endParaRPr>
          </a:p>
          <a:p>
            <a:pPr eaLnBrk="1" hangingPunct="1"/>
            <a:r>
              <a:rPr lang="zh-CN" altLang="zh-CN" dirty="0">
                <a:sym typeface="Arial" pitchFamily="34" charset="0"/>
              </a:rPr>
              <a:t>程序从 </a:t>
            </a:r>
            <a:r>
              <a:rPr lang="en-US" altLang="zh-CN" dirty="0">
                <a:sym typeface="Arial" pitchFamily="34" charset="0"/>
              </a:rPr>
              <a:t>main()</a:t>
            </a:r>
            <a:r>
              <a:rPr lang="zh-CN" altLang="zh-CN" dirty="0">
                <a:sym typeface="Arial" pitchFamily="34" charset="0"/>
              </a:rPr>
              <a:t>方法开始执行</a:t>
            </a:r>
            <a:r>
              <a:rPr lang="zh-CN" altLang="en-US" dirty="0">
                <a:sym typeface="Arial" pitchFamily="34" charset="0"/>
              </a:rPr>
              <a:t>：</a:t>
            </a:r>
            <a:endParaRPr lang="zh-CN" altLang="zh-CN" dirty="0">
              <a:sym typeface="Arial" pitchFamily="34" charset="0"/>
            </a:endParaRPr>
          </a:p>
          <a:p>
            <a:pPr lvl="1" eaLnBrk="1" hangingPunct="1"/>
            <a:r>
              <a:rPr lang="zh-CN" altLang="zh-CN" sz="2400" dirty="0">
                <a:sym typeface="Arial" pitchFamily="34" charset="0"/>
              </a:rPr>
              <a:t>要注意main方法的形式</a:t>
            </a:r>
            <a:endParaRPr lang="en-US" altLang="zh-CN" sz="2400" dirty="0">
              <a:sym typeface="Arial" pitchFamily="34" charset="0"/>
            </a:endParaRPr>
          </a:p>
          <a:p>
            <a:pPr lvl="1" eaLnBrk="1" hangingPunct="1"/>
            <a:r>
              <a:rPr lang="zh-CN" altLang="zh-CN" sz="2400" dirty="0"/>
              <a:t>public static void main(String[] args){</a:t>
            </a:r>
            <a:r>
              <a:rPr lang="en-US" altLang="zh-CN" sz="2400" dirty="0"/>
              <a:t> }</a:t>
            </a:r>
            <a:endParaRPr lang="zh-CN" altLang="zh-CN" sz="2400" dirty="0">
              <a:sym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dirty="0"/>
              <a:t>开发</a:t>
            </a:r>
            <a:r>
              <a:rPr lang="en-US" altLang="zh-CN" dirty="0"/>
              <a:t>Java</a:t>
            </a:r>
            <a:r>
              <a:rPr lang="zh-CN" altLang="zh-CN" dirty="0"/>
              <a:t>程序的步骤</a:t>
            </a:r>
            <a:br>
              <a:rPr lang="en-US" altLang="zh-CN" dirty="0"/>
            </a:br>
            <a:r>
              <a:rPr lang="zh-CN" altLang="en-US" dirty="0"/>
              <a:t>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/>
              <a:t>创建</a:t>
            </a:r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r>
              <a:rPr lang="zh-CN" altLang="en-US" dirty="0"/>
              <a:t>以</a:t>
            </a:r>
            <a:r>
              <a:rPr lang="en-US" altLang="zh-CN" dirty="0"/>
              <a:t>.java</a:t>
            </a:r>
            <a:r>
              <a:rPr lang="zh-CN" altLang="zh-CN" dirty="0"/>
              <a:t>作为扩展名，可以用任何文本编辑器创建</a:t>
            </a:r>
            <a:r>
              <a:rPr lang="zh-CN" altLang="en-US" dirty="0"/>
              <a:t>、</a:t>
            </a:r>
            <a:r>
              <a:rPr lang="zh-CN" altLang="zh-CN" dirty="0"/>
              <a:t>编辑</a:t>
            </a:r>
            <a:r>
              <a:rPr lang="zh-CN" altLang="en-US" dirty="0"/>
              <a:t>。</a:t>
            </a:r>
          </a:p>
          <a:p>
            <a:pPr lvl="0"/>
            <a:r>
              <a:rPr lang="zh-CN" altLang="zh-CN" dirty="0"/>
              <a:t>编译源程序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编译器</a:t>
            </a:r>
            <a:r>
              <a:rPr lang="en-US" altLang="zh-CN" dirty="0"/>
              <a:t>”</a:t>
            </a:r>
            <a:r>
              <a:rPr lang="en-US" altLang="zh-CN" dirty="0" err="1"/>
              <a:t>javac</a:t>
            </a:r>
            <a:r>
              <a:rPr lang="en-US" altLang="zh-CN" dirty="0"/>
              <a:t>”</a:t>
            </a:r>
            <a:r>
              <a:rPr lang="zh-CN" altLang="zh-CN" dirty="0"/>
              <a:t>读取</a:t>
            </a:r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r>
              <a:rPr lang="zh-CN" altLang="en-US" dirty="0"/>
              <a:t>，</a:t>
            </a:r>
            <a:r>
              <a:rPr lang="zh-CN" altLang="zh-CN" dirty="0"/>
              <a:t>翻译成</a:t>
            </a:r>
            <a:r>
              <a:rPr lang="en-US" altLang="zh-CN" dirty="0"/>
              <a:t>Java</a:t>
            </a:r>
            <a:r>
              <a:rPr lang="zh-CN" altLang="zh-CN" dirty="0"/>
              <a:t>虚拟机能够明白的字节码文件</a:t>
            </a:r>
            <a:r>
              <a:rPr lang="zh-CN" altLang="en-US" dirty="0"/>
              <a:t>（</a:t>
            </a:r>
            <a:r>
              <a:rPr lang="zh-CN" altLang="zh-CN" dirty="0"/>
              <a:t>以</a:t>
            </a:r>
            <a:r>
              <a:rPr lang="en-US" altLang="zh-CN" dirty="0"/>
              <a:t>.class</a:t>
            </a:r>
            <a:r>
              <a:rPr lang="zh-CN" altLang="en-US" dirty="0"/>
              <a:t>为</a:t>
            </a:r>
            <a:r>
              <a:rPr lang="zh-CN" altLang="zh-CN" dirty="0"/>
              <a:t>扩展名</a:t>
            </a:r>
            <a:r>
              <a:rPr lang="zh-CN" altLang="en-US" dirty="0"/>
              <a:t>）。</a:t>
            </a:r>
          </a:p>
          <a:p>
            <a:pPr lvl="0"/>
            <a:r>
              <a:rPr lang="zh-CN" altLang="zh-CN" dirty="0"/>
              <a:t>运行</a:t>
            </a:r>
            <a:r>
              <a:rPr lang="en-US" altLang="zh-CN" dirty="0"/>
              <a:t>class</a:t>
            </a:r>
            <a:r>
              <a:rPr lang="zh-CN" altLang="zh-CN" dirty="0"/>
              <a:t>（字节码）文件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解释器</a:t>
            </a:r>
            <a:r>
              <a:rPr lang="en-US" altLang="zh-CN" dirty="0"/>
              <a:t>”java”</a:t>
            </a:r>
            <a:r>
              <a:rPr lang="zh-CN" altLang="zh-CN" dirty="0"/>
              <a:t>读取字节码</a:t>
            </a:r>
            <a:r>
              <a:rPr lang="zh-CN" altLang="en-US" dirty="0"/>
              <a:t>文件</a:t>
            </a:r>
            <a:r>
              <a:rPr lang="zh-CN" altLang="zh-CN" dirty="0"/>
              <a:t>，取出指令并且翻译成计算机能执行的代码，完成运行过程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5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的含义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是由</a:t>
            </a:r>
            <a:r>
              <a:rPr lang="en-US" altLang="zh-CN" dirty="0"/>
              <a:t>Sun Microsystems</a:t>
            </a:r>
            <a:r>
              <a:rPr lang="zh-CN" altLang="en-US" dirty="0"/>
              <a:t>公司于 </a:t>
            </a: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月推出的面向对象程序设计语言（以下简称</a:t>
            </a:r>
            <a:r>
              <a:rPr lang="en-US" altLang="zh-CN" dirty="0"/>
              <a:t>Java</a:t>
            </a:r>
            <a:r>
              <a:rPr lang="zh-CN" altLang="en-US" dirty="0"/>
              <a:t>语言）和</a:t>
            </a:r>
            <a:r>
              <a:rPr lang="en-US" altLang="zh-CN" dirty="0"/>
              <a:t>Java</a:t>
            </a:r>
            <a:r>
              <a:rPr lang="zh-CN" altLang="en-US" dirty="0"/>
              <a:t>平台的总称。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有两层含义</a:t>
            </a: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开发语言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开发平台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Eclipse</a:t>
            </a:r>
            <a:r>
              <a:rPr lang="zh-CN" altLang="en-US" dirty="0"/>
              <a:t>的安装及使用　　　　　　　　　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/>
              <a:t>集成开发环境的概念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zh-CN" altLang="en-US" sz="2800" dirty="0"/>
              <a:t>Eclipse的安装及使用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集成开发环境的概念</a:t>
            </a:r>
            <a:br>
              <a:rPr lang="en-US" altLang="zh-CN"/>
            </a:b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集成开发环境的概念</a:t>
            </a:r>
          </a:p>
          <a:p>
            <a:pPr lvl="1" eaLnBrk="1" hangingPunct="1"/>
            <a:r>
              <a:rPr lang="zh-CN" altLang="en-US" dirty="0"/>
              <a:t>集程序编辑，编译，运行调试，打包，发布等功能于一体的软件。</a:t>
            </a:r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8197" name="Picture 5" descr="netbeans-log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2853954"/>
            <a:ext cx="2231601" cy="15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id-jbuilder-2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6" y="3069854"/>
            <a:ext cx="1838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eclip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9" y="4365117"/>
            <a:ext cx="2313541" cy="151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 </a:t>
            </a:r>
            <a:r>
              <a:rPr lang="zh-CN" altLang="en-US" dirty="0"/>
              <a:t>是一个开放源代码的、基于</a:t>
            </a:r>
            <a:r>
              <a:rPr lang="en-US" altLang="zh-CN" dirty="0"/>
              <a:t>Java</a:t>
            </a:r>
            <a:r>
              <a:rPr lang="zh-CN" altLang="en-US" dirty="0"/>
              <a:t>的可扩展开发平台。就其本身而言，它只是一个框架和一组服务，用于</a:t>
            </a:r>
            <a:r>
              <a:rPr lang="zh-CN" altLang="en-US"/>
              <a:t>通过插件构建</a:t>
            </a:r>
            <a:r>
              <a:rPr lang="zh-CN" altLang="en-US" dirty="0"/>
              <a:t>开发环境，幸运的是，</a:t>
            </a:r>
            <a:r>
              <a:rPr lang="en-US" altLang="zh-CN" dirty="0"/>
              <a:t>Eclipse </a:t>
            </a:r>
            <a:r>
              <a:rPr lang="zh-CN" altLang="en-US" dirty="0"/>
              <a:t>附带了一个标准的插件集，包括</a:t>
            </a:r>
            <a:r>
              <a:rPr lang="en-US" altLang="zh-CN" dirty="0"/>
              <a:t>Java</a:t>
            </a:r>
            <a:r>
              <a:rPr lang="zh-CN" altLang="en-US" dirty="0"/>
              <a:t>开发工具。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并不仅限于</a:t>
            </a:r>
            <a:r>
              <a:rPr lang="en-US" altLang="zh-CN" dirty="0"/>
              <a:t>Java</a:t>
            </a:r>
            <a:r>
              <a:rPr lang="zh-CN" altLang="en-US" dirty="0"/>
              <a:t>集成开发环境，目前支持诸如 </a:t>
            </a:r>
            <a:r>
              <a:rPr lang="en-US" altLang="zh-CN" dirty="0"/>
              <a:t>C/C++ </a:t>
            </a:r>
            <a:r>
              <a:rPr lang="zh-CN" altLang="en-US" dirty="0"/>
              <a:t>、 </a:t>
            </a:r>
            <a:r>
              <a:rPr lang="en-US" altLang="zh-CN" dirty="0"/>
              <a:t>COBOL</a:t>
            </a:r>
            <a:r>
              <a:rPr lang="zh-CN" altLang="en-US" dirty="0"/>
              <a:t>、</a:t>
            </a:r>
            <a:r>
              <a:rPr lang="en-US" altLang="zh-CN" dirty="0"/>
              <a:t>PHP </a:t>
            </a:r>
            <a:r>
              <a:rPr lang="zh-CN" altLang="en-US" dirty="0"/>
              <a:t>等编程语言的插件已经可用。</a:t>
            </a:r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21678"/>
          <a:stretch/>
        </p:blipFill>
        <p:spPr>
          <a:xfrm>
            <a:off x="469611" y="2276872"/>
            <a:ext cx="11252778" cy="338211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8" y="1880828"/>
            <a:ext cx="9957117" cy="39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/>
              <a:t>Eclipse</a:t>
            </a:r>
            <a:r>
              <a:rPr lang="zh-CN" altLang="en-US"/>
              <a:t>官方网址：</a:t>
            </a:r>
            <a:r>
              <a:rPr lang="en-US" altLang="zh-CN"/>
              <a:t>http://www.eclipse.org/.</a:t>
            </a:r>
            <a:endParaRPr lang="zh-CN" altLang="en-US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3" y="1628800"/>
            <a:ext cx="9966190" cy="40684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8" y="3982663"/>
            <a:ext cx="8802705" cy="22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>
                <a:ea typeface="宋体" pitchFamily="2" charset="-122"/>
              </a:rPr>
            </a:b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是一款免安装软件，直接解压缩即可。</a:t>
            </a:r>
            <a:endParaRPr lang="en-US" dirty="0"/>
          </a:p>
          <a:p>
            <a:pPr lvl="1"/>
            <a:r>
              <a:rPr lang="zh-CN" altLang="en-US" dirty="0"/>
              <a:t>解压缩之后的目录结构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76473"/>
          <a:stretch/>
        </p:blipFill>
        <p:spPr>
          <a:xfrm>
            <a:off x="2747628" y="2537549"/>
            <a:ext cx="2232248" cy="359726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eclipse.exe</a:t>
            </a:r>
            <a:r>
              <a:rPr lang="zh-CN" altLang="en-US" dirty="0"/>
              <a:t>文件，选择工作目录。</a:t>
            </a:r>
            <a:endParaRPr lang="en-US" dirty="0"/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13317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04075"/>
              </p:ext>
            </p:extLst>
          </p:nvPr>
        </p:nvGraphicFramePr>
        <p:xfrm>
          <a:off x="1127448" y="2093321"/>
          <a:ext cx="8280920" cy="417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r:id="rId3" imgW="5858693" imgH="2142857" progId="PBrush">
                  <p:embed/>
                </p:oleObj>
              </mc:Choice>
              <mc:Fallback>
                <p:oleObj r:id="rId3" imgW="5858693" imgH="2142857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093321"/>
                        <a:ext cx="8280920" cy="41768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434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欢迎界面，主界面。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844676"/>
            <a:ext cx="7920037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2709864"/>
            <a:ext cx="7920038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>
                <a:ea typeface="宋体" pitchFamily="2" charset="-122"/>
              </a:rPr>
            </a:b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中采用</a:t>
            </a:r>
            <a:r>
              <a:rPr lang="en-US" altLang="zh-CN" dirty="0"/>
              <a:t>project</a:t>
            </a:r>
            <a:r>
              <a:rPr lang="zh-CN" altLang="en-US" dirty="0"/>
              <a:t>（项目）来组织</a:t>
            </a:r>
            <a:r>
              <a:rPr lang="en-US" altLang="zh-CN" dirty="0"/>
              <a:t>Java</a:t>
            </a:r>
            <a:r>
              <a:rPr lang="zh-CN" altLang="en-US" dirty="0"/>
              <a:t>源代码和资源。</a:t>
            </a:r>
            <a:endParaRPr lang="en-US" altLang="zh-CN" dirty="0"/>
          </a:p>
          <a:p>
            <a:pPr lvl="1"/>
            <a:r>
              <a:rPr lang="zh-CN" altLang="en-US" dirty="0"/>
              <a:t>新建一个</a:t>
            </a:r>
            <a:r>
              <a:rPr lang="en-US" altLang="zh-CN" dirty="0"/>
              <a:t>Java Project </a:t>
            </a:r>
            <a:r>
              <a:rPr lang="zh-CN" altLang="en-US" dirty="0"/>
              <a:t>项目。</a:t>
            </a:r>
            <a:endParaRPr lang="en-US" altLang="zh-CN" dirty="0"/>
          </a:p>
          <a:p>
            <a:pPr lvl="2"/>
            <a:r>
              <a:rPr lang="zh-CN" altLang="en-US" dirty="0"/>
              <a:t>点击</a:t>
            </a:r>
            <a:r>
              <a:rPr lang="en-US" altLang="zh-CN" dirty="0" err="1"/>
              <a:t>File</a:t>
            </a:r>
            <a:r>
              <a:rPr lang="en-US" altLang="zh-CN" dirty="0" err="1">
                <a:sym typeface="Wingdings" pitchFamily="2" charset="2"/>
              </a:rPr>
              <a:t></a:t>
            </a:r>
            <a:r>
              <a:rPr lang="en-US" altLang="zh-CN" dirty="0" err="1"/>
              <a:t>New</a:t>
            </a:r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Project</a:t>
            </a:r>
            <a:r>
              <a:rPr lang="zh-CN" altLang="en-US" dirty="0"/>
              <a:t>，进入项目创建导航页面。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852738"/>
            <a:ext cx="33131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3141664"/>
            <a:ext cx="3240087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3429001"/>
            <a:ext cx="3240087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3644900"/>
            <a:ext cx="331311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语言的历史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1991 </a:t>
            </a:r>
            <a:r>
              <a:rPr lang="zh-CN" altLang="en-US" dirty="0"/>
              <a:t>年</a:t>
            </a:r>
            <a:r>
              <a:rPr lang="en-US" altLang="zh-CN" dirty="0"/>
              <a:t>Sun</a:t>
            </a:r>
            <a:r>
              <a:rPr lang="zh-CN" altLang="en-US" dirty="0"/>
              <a:t>公司的</a:t>
            </a:r>
            <a:r>
              <a:rPr lang="en-US" altLang="zh-CN" dirty="0"/>
              <a:t>James Gosling</a:t>
            </a:r>
            <a:r>
              <a:rPr lang="zh-CN" altLang="en-US" dirty="0"/>
              <a:t>等人开始开发名称为 </a:t>
            </a:r>
            <a:r>
              <a:rPr lang="en-US" altLang="zh-CN" dirty="0"/>
              <a:t>Oak </a:t>
            </a:r>
            <a:r>
              <a:rPr lang="zh-CN" altLang="en-US" dirty="0"/>
              <a:t>的语言。主要用于像有线电视转换盒这类消费设备。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Sun</a:t>
            </a:r>
            <a:r>
              <a:rPr lang="zh-CN" altLang="en-US" dirty="0"/>
              <a:t>公司的人后来发现</a:t>
            </a:r>
            <a:r>
              <a:rPr lang="en-US" altLang="zh-CN" dirty="0"/>
              <a:t>Oak</a:t>
            </a:r>
            <a:r>
              <a:rPr lang="zh-CN" altLang="en-US" dirty="0"/>
              <a:t>是一种已有的计算机语言的名字，于是，将其改名为</a:t>
            </a:r>
            <a:r>
              <a:rPr lang="en-US" altLang="zh-CN" dirty="0"/>
              <a:t>Java</a:t>
            </a:r>
            <a:r>
              <a:rPr lang="zh-CN" altLang="en-US" dirty="0"/>
              <a:t>（太平洋岛屿爪哇盛产的一种味道非常美妙的咖啡）。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</a:t>
            </a:r>
            <a:r>
              <a:rPr lang="en-US" altLang="zh-CN" dirty="0"/>
              <a:t>Sun</a:t>
            </a:r>
            <a:r>
              <a:rPr lang="zh-CN" altLang="en-US" dirty="0"/>
              <a:t>公司对外正式宣布了</a:t>
            </a:r>
            <a:r>
              <a:rPr lang="en-US" altLang="zh-CN" dirty="0"/>
              <a:t>Java</a:t>
            </a:r>
            <a:r>
              <a:rPr lang="zh-CN" altLang="en-US" dirty="0"/>
              <a:t>语言。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4239122"/>
            <a:ext cx="1489770" cy="188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638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  <a:p>
            <a:pPr lvl="1"/>
            <a:r>
              <a:rPr lang="en-US" altLang="zh-CN" dirty="0"/>
              <a:t>File</a:t>
            </a:r>
            <a:r>
              <a:rPr lang="en-US" altLang="zh-CN" dirty="0">
                <a:sym typeface="Wingdings" pitchFamily="2" charset="2"/>
              </a:rPr>
              <a:t>  </a:t>
            </a:r>
            <a:r>
              <a:rPr lang="en-US" altLang="zh-CN" dirty="0"/>
              <a:t>New</a:t>
            </a:r>
            <a:r>
              <a:rPr lang="en-US" altLang="zh-CN" dirty="0">
                <a:sym typeface="Wingdings" pitchFamily="2" charset="2"/>
              </a:rPr>
              <a:t>  </a:t>
            </a:r>
            <a:r>
              <a:rPr lang="en-US" altLang="zh-CN" dirty="0"/>
              <a:t>Class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2348880"/>
            <a:ext cx="3956050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531558"/>
            <a:ext cx="3951288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920098"/>
              </p:ext>
            </p:extLst>
          </p:nvPr>
        </p:nvGraphicFramePr>
        <p:xfrm>
          <a:off x="1667508" y="2523370"/>
          <a:ext cx="32924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r:id="rId5" imgW="5285714" imgH="5649114" progId="PBrush">
                  <p:embed/>
                </p:oleObj>
              </mc:Choice>
              <mc:Fallback>
                <p:oleObj r:id="rId5" imgW="5285714" imgH="5649114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508" y="2523370"/>
                        <a:ext cx="3292475" cy="410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>
                <a:ea typeface="宋体" pitchFamily="2" charset="-122"/>
              </a:rPr>
            </a:b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选择要运行的类文件，点击菜单栏的“</a:t>
            </a:r>
            <a:r>
              <a:rPr lang="en-US" altLang="zh-CN" dirty="0"/>
              <a:t>Run as</a:t>
            </a:r>
            <a:r>
              <a:rPr lang="zh-CN" altLang="en-US" dirty="0"/>
              <a:t>”。</a:t>
            </a:r>
          </a:p>
          <a:p>
            <a:pPr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2" y="2024844"/>
            <a:ext cx="8675626" cy="469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Eclipse的安装及使用</a:t>
            </a:r>
            <a:br>
              <a:rPr lang="zh-CN" altLang="en-US" dirty="0"/>
            </a:br>
            <a:r>
              <a:rPr lang="zh-CN" altLang="en-US" dirty="0"/>
              <a:t>　　　　　　　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268760"/>
            <a:ext cx="7184891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80" y="1854590"/>
            <a:ext cx="6720356" cy="358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32" y="2564904"/>
            <a:ext cx="7345774" cy="396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注释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　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Java的注释符有三种：</a:t>
            </a:r>
          </a:p>
          <a:p>
            <a:pPr lvl="1"/>
            <a:r>
              <a:rPr lang="zh-CN" altLang="en-US" dirty="0"/>
              <a:t>块注释(/*注释的内容*/)</a:t>
            </a:r>
          </a:p>
          <a:p>
            <a:pPr lvl="1"/>
            <a:r>
              <a:rPr lang="zh-CN" altLang="en-US" dirty="0"/>
              <a:t>行注释(//注释内容)</a:t>
            </a:r>
          </a:p>
          <a:p>
            <a:pPr lvl="1"/>
            <a:r>
              <a:rPr lang="zh-CN" altLang="en-US" dirty="0"/>
              <a:t>文档的注释(/** 注释的内容*/)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总结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语言的历史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语言的特点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的平台及主要应用方向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Java的工作原理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开发环境搭建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的安装及使用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2840530354"/>
      </p:ext>
    </p:extLst>
  </p:cSld>
  <p:clrMapOvr>
    <a:masterClrMapping/>
  </p:clrMapOvr>
  <p:transition spd="slow" advTm="2347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9597" y="3176972"/>
            <a:ext cx="73628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dirty="0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3758019" y="525256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健壮性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5796014" y="5252560"/>
            <a:ext cx="1907987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面向对象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7357200" y="4048786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跨平台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318019" y="277212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多线程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3332331" y="177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分布式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158785" y="115529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简单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819636" y="4007749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安全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7641288" y="277212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高性能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7069591" y="177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动态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</a:t>
            </a:r>
            <a:br>
              <a:rPr lang="zh-CN" altLang="en-US"/>
            </a:br>
            <a:r>
              <a:rPr lang="zh-CN" altLang="en-US"/>
              <a:t>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是面向对象的语言：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是基于信息隐藏和抽象数据类型概念的纯面向对象的语言。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中每个对象封装数据和方法，而方法实施对数据的处理。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中可以通过继承、组合机制实现代码复用。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983432" y="1077850"/>
            <a:ext cx="10972800" cy="49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是跨平台的开发语言。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跨平台的实现原理：</a:t>
            </a:r>
            <a:r>
              <a:rPr lang="en-US" altLang="zh-CN" dirty="0"/>
              <a:t>Java</a:t>
            </a:r>
            <a:r>
              <a:rPr lang="zh-CN" altLang="en-US" dirty="0"/>
              <a:t>程序运行在虚拟机之上，</a:t>
            </a:r>
            <a:r>
              <a:rPr lang="en-US" altLang="zh-CN" dirty="0"/>
              <a:t>Java</a:t>
            </a:r>
            <a:r>
              <a:rPr lang="zh-CN" altLang="en-US" dirty="0"/>
              <a:t>虚拟机中的</a:t>
            </a:r>
            <a:r>
              <a:rPr lang="en-US" altLang="zh-CN" dirty="0"/>
              <a:t>Java</a:t>
            </a:r>
            <a:r>
              <a:rPr lang="zh-CN" altLang="en-US" dirty="0"/>
              <a:t>解释器用来解释执行</a:t>
            </a:r>
            <a:r>
              <a:rPr lang="en-US" altLang="zh-CN" dirty="0"/>
              <a:t>Java</a:t>
            </a:r>
            <a:r>
              <a:rPr lang="zh-CN" altLang="en-US" dirty="0"/>
              <a:t>编译器编译之后的程序。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933313" y="2888940"/>
            <a:ext cx="6552544" cy="3276364"/>
            <a:chOff x="2933313" y="2888940"/>
            <a:chExt cx="6552544" cy="327636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933313" y="2888940"/>
              <a:ext cx="6552544" cy="3276364"/>
              <a:chOff x="-12950" y="834914"/>
              <a:chExt cx="6552474" cy="3275928"/>
            </a:xfrm>
          </p:grpSpPr>
          <p:sp>
            <p:nvSpPr>
              <p:cNvPr id="6" name="矩形 1"/>
              <p:cNvSpPr>
                <a:spLocks noChangeArrowheads="1"/>
              </p:cNvSpPr>
              <p:nvPr/>
            </p:nvSpPr>
            <p:spPr bwMode="auto">
              <a:xfrm>
                <a:off x="14288" y="834914"/>
                <a:ext cx="1403335" cy="56983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源代码（</a:t>
                </a:r>
                <a:r>
                  <a:rPr lang="en-US" sz="160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.java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7" name="矩形 2"/>
              <p:cNvSpPr>
                <a:spLocks noChangeArrowheads="1"/>
              </p:cNvSpPr>
              <p:nvPr/>
            </p:nvSpPr>
            <p:spPr bwMode="auto">
              <a:xfrm>
                <a:off x="-12950" y="2196771"/>
                <a:ext cx="1403335" cy="4682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编译器</a:t>
                </a:r>
              </a:p>
            </p:txBody>
          </p:sp>
          <p:sp>
            <p:nvSpPr>
              <p:cNvPr id="8" name="矩形 3"/>
              <p:cNvSpPr>
                <a:spLocks noChangeArrowheads="1"/>
              </p:cNvSpPr>
              <p:nvPr/>
            </p:nvSpPr>
            <p:spPr bwMode="auto">
              <a:xfrm>
                <a:off x="1338" y="3463228"/>
                <a:ext cx="1403335" cy="64761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字节码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（</a:t>
                </a:r>
                <a:r>
                  <a:rPr 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.class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9" name="矩形 4"/>
              <p:cNvSpPr>
                <a:spLocks noChangeArrowheads="1"/>
              </p:cNvSpPr>
              <p:nvPr/>
            </p:nvSpPr>
            <p:spPr bwMode="auto">
              <a:xfrm>
                <a:off x="2857469" y="834914"/>
                <a:ext cx="2040171" cy="104761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虚拟机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For Windows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肘形连接符 10"/>
              <p:cNvCxnSpPr>
                <a:cxnSpLocks noChangeShapeType="1"/>
                <a:stCxn id="8" idx="3"/>
                <a:endCxn id="34" idx="1"/>
              </p:cNvCxnSpPr>
              <p:nvPr/>
            </p:nvCxnSpPr>
            <p:spPr bwMode="auto">
              <a:xfrm flipV="1">
                <a:off x="1404673" y="2579059"/>
                <a:ext cx="1452797" cy="1207976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肘形连接符 12"/>
              <p:cNvCxnSpPr>
                <a:cxnSpLocks noChangeShapeType="1"/>
                <a:endCxn id="9" idx="1"/>
              </p:cNvCxnSpPr>
              <p:nvPr/>
            </p:nvCxnSpPr>
            <p:spPr bwMode="auto">
              <a:xfrm rot="5400000" flipH="1" flipV="1">
                <a:off x="1697189" y="1798587"/>
                <a:ext cx="1600147" cy="72041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箭头连接符 14"/>
              <p:cNvCxnSpPr>
                <a:cxnSpLocks noChangeShapeType="1"/>
              </p:cNvCxnSpPr>
              <p:nvPr/>
            </p:nvCxnSpPr>
            <p:spPr bwMode="auto">
              <a:xfrm>
                <a:off x="2124104" y="3791949"/>
                <a:ext cx="73178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箭头连接符 16"/>
              <p:cNvCxnSpPr>
                <a:cxnSpLocks noChangeShapeType="1"/>
                <a:stCxn id="9" idx="3"/>
                <a:endCxn id="18" idx="1"/>
              </p:cNvCxnSpPr>
              <p:nvPr/>
            </p:nvCxnSpPr>
            <p:spPr bwMode="auto">
              <a:xfrm>
                <a:off x="4897641" y="1358721"/>
                <a:ext cx="51608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8"/>
              <p:cNvCxnSpPr>
                <a:cxnSpLocks noChangeShapeType="1"/>
                <a:stCxn id="34" idx="3"/>
                <a:endCxn id="19" idx="1"/>
              </p:cNvCxnSpPr>
              <p:nvPr/>
            </p:nvCxnSpPr>
            <p:spPr bwMode="auto">
              <a:xfrm>
                <a:off x="4897642" y="2579059"/>
                <a:ext cx="521740" cy="80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箭头连接符 20"/>
              <p:cNvCxnSpPr>
                <a:cxnSpLocks noChangeShapeType="1"/>
                <a:stCxn id="39" idx="3"/>
                <a:endCxn id="21" idx="1"/>
              </p:cNvCxnSpPr>
              <p:nvPr/>
            </p:nvCxnSpPr>
            <p:spPr bwMode="auto">
              <a:xfrm flipV="1">
                <a:off x="4897642" y="3820567"/>
                <a:ext cx="513295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矩形 22"/>
              <p:cNvSpPr>
                <a:spLocks noChangeArrowheads="1"/>
              </p:cNvSpPr>
              <p:nvPr/>
            </p:nvSpPr>
            <p:spPr bwMode="auto">
              <a:xfrm>
                <a:off x="5413726" y="1132830"/>
                <a:ext cx="1125798" cy="45178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Windows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26"/>
              <p:cNvSpPr>
                <a:spLocks noChangeArrowheads="1"/>
              </p:cNvSpPr>
              <p:nvPr/>
            </p:nvSpPr>
            <p:spPr bwMode="auto">
              <a:xfrm>
                <a:off x="5419382" y="2418879"/>
                <a:ext cx="682618" cy="33650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Mac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7"/>
              <p:cNvSpPr>
                <a:spLocks noChangeArrowheads="1"/>
              </p:cNvSpPr>
              <p:nvPr/>
            </p:nvSpPr>
            <p:spPr bwMode="auto">
              <a:xfrm>
                <a:off x="5410936" y="3652314"/>
                <a:ext cx="682618" cy="33650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Unix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箭头连接符 29"/>
              <p:cNvCxnSpPr>
                <a:cxnSpLocks noChangeShapeType="1"/>
                <a:stCxn id="6" idx="2"/>
                <a:endCxn id="7" idx="0"/>
              </p:cNvCxnSpPr>
              <p:nvPr/>
            </p:nvCxnSpPr>
            <p:spPr bwMode="auto">
              <a:xfrm flipH="1">
                <a:off x="688718" y="1404751"/>
                <a:ext cx="27238" cy="7920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箭头连接符 33"/>
              <p:cNvCxnSpPr>
                <a:cxnSpLocks noChangeShapeType="1"/>
                <a:stCxn id="7" idx="2"/>
                <a:endCxn id="8" idx="0"/>
              </p:cNvCxnSpPr>
              <p:nvPr/>
            </p:nvCxnSpPr>
            <p:spPr bwMode="auto">
              <a:xfrm>
                <a:off x="688718" y="2665020"/>
                <a:ext cx="14288" cy="7982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" name="矩形 29"/>
            <p:cNvSpPr/>
            <p:nvPr/>
          </p:nvSpPr>
          <p:spPr bwMode="auto">
            <a:xfrm>
              <a:off x="6178479" y="3465004"/>
              <a:ext cx="1290759" cy="3960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Java</a:t>
              </a: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解释器</a:t>
              </a:r>
            </a:p>
          </p:txBody>
        </p:sp>
      </p:grpSp>
      <p:sp>
        <p:nvSpPr>
          <p:cNvPr id="34" name="矩形 4"/>
          <p:cNvSpPr>
            <a:spLocks noChangeArrowheads="1"/>
          </p:cNvSpPr>
          <p:nvPr/>
        </p:nvSpPr>
        <p:spPr bwMode="auto">
          <a:xfrm>
            <a:off x="5803764" y="4109441"/>
            <a:ext cx="2040193" cy="10477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</a:rPr>
              <a:t>虚拟机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 Mac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78478" y="4689122"/>
            <a:ext cx="1290759" cy="39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解释器</a:t>
            </a:r>
          </a:p>
        </p:txBody>
      </p:sp>
      <p:sp>
        <p:nvSpPr>
          <p:cNvPr id="39" name="矩形 4"/>
          <p:cNvSpPr>
            <a:spLocks noChangeArrowheads="1"/>
          </p:cNvSpPr>
          <p:nvPr/>
        </p:nvSpPr>
        <p:spPr bwMode="auto">
          <a:xfrm>
            <a:off x="5803764" y="5351115"/>
            <a:ext cx="2040193" cy="10477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</a:rPr>
              <a:t>虚拟机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 UNIX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78480" y="5913258"/>
            <a:ext cx="1290759" cy="39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解释器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）主要实现</a:t>
            </a:r>
            <a:r>
              <a:rPr lang="en-US" altLang="zh-CN" dirty="0"/>
              <a:t>Java</a:t>
            </a:r>
            <a:r>
              <a:rPr lang="zh-CN" altLang="en-US" dirty="0"/>
              <a:t>字节码的解释和执行，为不同的平台提供统一的接口。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源程序编译生成字节码程序，字节码是一种近似于机器码的中间码，不受计算机硬件设备和操作平台种类的限制，只要计算机中有</a:t>
            </a:r>
            <a:r>
              <a:rPr lang="en-US" altLang="zh-CN" dirty="0"/>
              <a:t>Java</a:t>
            </a:r>
            <a:r>
              <a:rPr lang="zh-CN" altLang="en-US" dirty="0"/>
              <a:t>运行的环境，</a:t>
            </a:r>
            <a:r>
              <a:rPr lang="en-US" altLang="zh-CN" dirty="0"/>
              <a:t>Java</a:t>
            </a:r>
            <a:r>
              <a:rPr lang="zh-CN" altLang="en-US" dirty="0"/>
              <a:t>字节码就可以在其上运行。</a:t>
            </a:r>
          </a:p>
        </p:txBody>
      </p:sp>
    </p:spTree>
    <p:extLst>
      <p:ext uri="{BB962C8B-B14F-4D97-AF65-F5344CB8AC3E}">
        <p14:creationId xmlns:p14="http://schemas.microsoft.com/office/powerpoint/2010/main" val="345207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/>
              <a:t>桌面应用</a:t>
            </a:r>
            <a:r>
              <a:rPr lang="zh-CN" altLang="en-US" dirty="0"/>
              <a:t>开发</a:t>
            </a:r>
            <a:r>
              <a:rPr lang="en-US" altLang="zh-CN" dirty="0"/>
              <a:t>(Java</a:t>
            </a:r>
            <a:r>
              <a:rPr lang="zh-CN" altLang="en-US" dirty="0"/>
              <a:t>核心、基础</a:t>
            </a:r>
            <a:r>
              <a:rPr lang="en-US" altLang="zh-CN" dirty="0"/>
              <a:t>)</a:t>
            </a:r>
            <a:r>
              <a:rPr lang="zh-CN" altLang="zh-CN" dirty="0"/>
              <a:t>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/>
              <a:t>SE(</a:t>
            </a:r>
            <a:r>
              <a:rPr lang="en-US" altLang="zh-CN" sz="2400" dirty="0"/>
              <a:t>Java Standard Edition</a:t>
            </a:r>
            <a:r>
              <a:rPr lang="zh-CN" altLang="zh-CN" sz="2400" dirty="0"/>
              <a:t>)</a:t>
            </a:r>
          </a:p>
          <a:p>
            <a:pPr eaLnBrk="1" hangingPunct="1"/>
            <a:r>
              <a:rPr lang="zh-CN" altLang="zh-CN" dirty="0"/>
              <a:t>企业级应用开发：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>
                <a:sym typeface="Arial" pitchFamily="34" charset="0"/>
              </a:rPr>
              <a:t>EE(</a:t>
            </a:r>
            <a:r>
              <a:rPr lang="en-US" altLang="zh-CN" sz="2400" dirty="0">
                <a:sym typeface="Arial" pitchFamily="34" charset="0"/>
              </a:rPr>
              <a:t>Java Enterprise Edition</a:t>
            </a:r>
            <a:r>
              <a:rPr lang="zh-CN" altLang="zh-CN" sz="2400" dirty="0">
                <a:sym typeface="Arial" pitchFamily="34" charset="0"/>
              </a:rPr>
              <a:t>)</a:t>
            </a:r>
          </a:p>
          <a:p>
            <a:pPr eaLnBrk="1" hangingPunct="1"/>
            <a:r>
              <a:rPr lang="zh-CN" altLang="zh-CN" dirty="0"/>
              <a:t>手机等移动产品开发：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>
                <a:sym typeface="Arial" pitchFamily="34" charset="0"/>
              </a:rPr>
              <a:t>ME(</a:t>
            </a:r>
            <a:r>
              <a:rPr lang="en-US" altLang="zh-CN" sz="2400" dirty="0">
                <a:sym typeface="Arial" pitchFamily="34" charset="0"/>
              </a:rPr>
              <a:t>Java Micro Edition</a:t>
            </a:r>
            <a:r>
              <a:rPr lang="zh-CN" altLang="zh-CN" sz="2400" dirty="0">
                <a:sym typeface="Arial" pitchFamily="34" charset="0"/>
              </a:rPr>
              <a:t>)</a:t>
            </a:r>
            <a:endParaRPr lang="en-US" altLang="zh-CN" sz="2400" dirty="0">
              <a:sym typeface="Arial" pitchFamily="34" charset="0"/>
            </a:endParaRPr>
          </a:p>
          <a:p>
            <a:pPr lvl="1" eaLnBrk="1" hangingPunct="1"/>
            <a:r>
              <a:rPr lang="en-US" altLang="zh-CN" sz="2400" dirty="0">
                <a:sym typeface="Arial" pitchFamily="34" charset="0"/>
              </a:rPr>
              <a:t>Android</a:t>
            </a:r>
            <a:r>
              <a:rPr lang="zh-CN" altLang="en-US" sz="2400" dirty="0">
                <a:sym typeface="Arial" pitchFamily="34" charset="0"/>
              </a:rPr>
              <a:t>开发</a:t>
            </a:r>
            <a:endParaRPr lang="zh-CN" altLang="zh-CN" sz="2400" dirty="0">
              <a:sym typeface="Arial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142611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2577</Words>
  <Application>Microsoft Office PowerPoint</Application>
  <PresentationFormat>宽屏</PresentationFormat>
  <Paragraphs>291</Paragraphs>
  <Slides>45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Courier</vt:lpstr>
      <vt:lpstr>华文新魏</vt:lpstr>
      <vt:lpstr>微软雅黑</vt:lpstr>
      <vt:lpstr>Arial</vt:lpstr>
      <vt:lpstr>2_Default Design</vt:lpstr>
      <vt:lpstr>第一章  Java概述 </vt:lpstr>
      <vt:lpstr>讲授思路</vt:lpstr>
      <vt:lpstr>Java的含义　　　　　　　　</vt:lpstr>
      <vt:lpstr>Java语言的历史　　　　　　　　</vt:lpstr>
      <vt:lpstr>Java语言的主要特征　　　　　　　　</vt:lpstr>
      <vt:lpstr>Java语言的主要特征 　　　　　　　　</vt:lpstr>
      <vt:lpstr>Java语言的主要特征　　　　　　　　　</vt:lpstr>
      <vt:lpstr>Java语言的主要特征　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Java的工作原理 　　　　　　　　</vt:lpstr>
      <vt:lpstr>环境搭建</vt:lpstr>
      <vt:lpstr>Java环境中的几个概念　　　　　　　　</vt:lpstr>
      <vt:lpstr>Java环境中的几个概念</vt:lpstr>
      <vt:lpstr>JDK的版本 　　　　　　　</vt:lpstr>
      <vt:lpstr>JDK下载和安装　　　　　　</vt:lpstr>
      <vt:lpstr>JDK下载　　　　　　</vt:lpstr>
      <vt:lpstr>JDK下载　　　　　　</vt:lpstr>
      <vt:lpstr>JDK安装　　　　　　　　</vt:lpstr>
      <vt:lpstr>JDK安装后测试　　　　　</vt:lpstr>
      <vt:lpstr>JDK目录　　　　　　</vt:lpstr>
      <vt:lpstr>Java程序的基本结构</vt:lpstr>
      <vt:lpstr>初识Java程序　　　　　　　　</vt:lpstr>
      <vt:lpstr>初识Java程序　　　　　　　　</vt:lpstr>
      <vt:lpstr>Java程序的基本组成 　　　　　　</vt:lpstr>
      <vt:lpstr>开发Java程序的步骤 　　　　　　</vt:lpstr>
      <vt:lpstr>Eclipse的安装及使用　　　　　　　　　</vt:lpstr>
      <vt:lpstr>集成开发环境的概念 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 　　　　　　　</vt:lpstr>
      <vt:lpstr>Eclipse的安装及使用 　　　　　　　</vt:lpstr>
      <vt:lpstr>注释　　　　　　</vt:lpstr>
      <vt:lpstr>总结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cp:lastModifiedBy>亚红 王</cp:lastModifiedBy>
  <cp:revision>143</cp:revision>
  <dcterms:modified xsi:type="dcterms:W3CDTF">2018-12-12T13:55:57Z</dcterms:modified>
</cp:coreProperties>
</file>