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91" r:id="rId3"/>
    <p:sldId id="375" r:id="rId4"/>
    <p:sldId id="451" r:id="rId5"/>
    <p:sldId id="441" r:id="rId6"/>
    <p:sldId id="442" r:id="rId7"/>
    <p:sldId id="443" r:id="rId8"/>
    <p:sldId id="445" r:id="rId9"/>
    <p:sldId id="444" r:id="rId10"/>
    <p:sldId id="490" r:id="rId11"/>
    <p:sldId id="453" r:id="rId12"/>
    <p:sldId id="454" r:id="rId13"/>
    <p:sldId id="455" r:id="rId14"/>
    <p:sldId id="456" r:id="rId15"/>
    <p:sldId id="457" r:id="rId16"/>
    <p:sldId id="489" r:id="rId17"/>
    <p:sldId id="458" r:id="rId18"/>
    <p:sldId id="459" r:id="rId19"/>
    <p:sldId id="460" r:id="rId20"/>
    <p:sldId id="461" r:id="rId21"/>
    <p:sldId id="462" r:id="rId22"/>
    <p:sldId id="447" r:id="rId23"/>
    <p:sldId id="446" r:id="rId24"/>
    <p:sldId id="463" r:id="rId25"/>
    <p:sldId id="464" r:id="rId26"/>
    <p:sldId id="465" r:id="rId27"/>
    <p:sldId id="466" r:id="rId28"/>
    <p:sldId id="467" r:id="rId29"/>
    <p:sldId id="469" r:id="rId30"/>
    <p:sldId id="470" r:id="rId31"/>
    <p:sldId id="471" r:id="rId32"/>
    <p:sldId id="472" r:id="rId33"/>
    <p:sldId id="473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  <p:sldId id="484" r:id="rId44"/>
    <p:sldId id="485" r:id="rId45"/>
    <p:sldId id="488" r:id="rId46"/>
    <p:sldId id="486" r:id="rId47"/>
    <p:sldId id="487" r:id="rId48"/>
    <p:sldId id="438" r:id="rId49"/>
    <p:sldId id="440" r:id="rId50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78278" autoAdjust="0"/>
  </p:normalViewPr>
  <p:slideViewPr>
    <p:cSldViewPr>
      <p:cViewPr varScale="1">
        <p:scale>
          <a:sx n="86" d="100"/>
          <a:sy n="86" d="100"/>
        </p:scale>
        <p:origin x="57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18-08-31T07:34:26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11412 8678,'-17'0,"-36"0,-18 36,18-1,18-17,17 17,-35-35,-88 0,18 0,-53 0,-19 0,72 0,35-18,53 18,-18 0,-36 0,-16 0,16-35,54 35,-35-18,34 18,-17 0,36 0,-71-35,52 17,19 18,-36-35,17 17,19 18,-1-35,-17 17,17 18,-17 0,17-35,-17 35,17 0,-35-17,1-19,16 36,-52-35,70 35,-34-18,-19-17,53 35,-35 0,18-18,18 18,-72-35,72 35,-19 0,19 0,-36 0,-53-35,88 17,-17 18,17 0,1 0,-18 0,17 0,-17 0,17 0,0 0,-52 0,52 0,1 36,-19-19,19 1,-19 17,36-17,-17 35,17-18,0 18,-36-36,19 19,17-19,0 36,0-17,0 17,0-36,-36 36,19-18,17-17,0 35,0 0,0 0,0-18,0 18,0-35,0 34,0 19,0-18,0 0,17 0,36 53,-17-53,-1 17,-35-52,0 17,53 18,-18 0,-17 17,17-17,0 0,1 18,-19-54,1 19,52 17,-52 0,53 17,-54-52,54 52,-18-17,-18 18,18-54,53 54,-53-36,17-17,-52 17,35-17,-18 17,18 18,0 18,17-54,19 54,17-36,-18 0,-18-17,-17 17,53 0,-18 1,-17-19,17 19,18 34,-53-34,0-36,17 17,-17 18,0-35,-18 36,-17-36,35 17</inkml:trace>
  <inkml:trace contextRef="#ctx0" brushRef="#br0" timeOffset="4270.325">10495 11483,'-35'0,"52"-35,1 35,35 0,53 0,-18 0,36 0,17 0,35 35,-35-17,36-18,-1 0,71 52,-53-52,35 0,18 0,-70 0,17 36,0-1,-53 0,53 1,-71-1,18 0,-52 0,16 1,-16-1,-19-35,54 0,17 35,-53-17,18 17,17-35,18 0,-53 35,18 1,18-1,17 0,0 1,53-1,-70 0,17 0,53 1,0-1,-53 0,35 0,71 1,-53 17,0-18,-17-35,-72 0,19 35,17 1,53-1,-18-35,-34 35,52 0,-106 1,53-1,0 0,-18-35,19 18,34-18,18 53,-53-53,35 35,18 0,-17-35,-36 36,-18-1,19 0,-1-35,-18 35,18 1,53-1,-53 0,36 1,17-1,0 0,-53 0,0 1,-17-1,70 0,0 0,-53 1,35-36,18 35,0 18,-17-53,-1 0,18 0,35 0,71 35,0-35,0 0,0 0,0 0,-1 0,-16 0,17 0,-54 0,-16 0,-36 0,-18 0,53 0,-34 0,-19 0,-35 0,35 0,-52 0,-1 0,54 0,17 0,-71-17,71 17,0-36,-17 36,17-35,-106 0,53-1,-53 1,18-35,-53 52,53-53,-36 1,-17 17,-17 18,-19 17,18-35,-17-17,-18 52,0-35,0 0,0 0,0-17,0 17,0-35,0-1,0-17,0 18,-70-18,70 89,-36-36,36-53,-35 18,17 53,-17-18,17 35,18-35,-105-53,105 89,0-72,-71 19,53 52,1-17,-19 17,19-70,-54 18,71 52,-88-70,88 70,-88-70,70 53,-70-54,88 72,-88-54,53 54,-54-36,72 17,-71-52,52 71,-17-36,36 17,-54-52,54 88,-72-53,72 36,-71-54,52 71,-17-18,-35-52,53 52,-53-52,-1 34,-16 19,-36-54,-54-17,-69-35,70 87,-53-52,0 0,53 53,-71-54,71 1,-53 53,0-53,-17 52,17-52,0 0,0 53,0 0,53-18,0 17,0 1,53 0,53 0,0 35,17 0,-53-36,-17 19,0-19,-53-17,18 18,-18 0,53 0,123 17,-70 18,-18 0,-70-35,35-1,-36 1,-17 35,88-106,18 106,0 0,-53-35,17 35,-17-35,0 35,18 0,17-36,53 36,0 0,-35 0,-53-35,0 0,17 35,-17 0,-35-35,-18-1,0 1,-53 0,70-18,-70 53,53-35,-53-1,71 36,-18-35,17 35,36 0,18 0,-18 0,17-35,-17 35,53-36,53 36,-18 0,0 0,-53-35,88 35,1 0,-36 0,-18 0,18 0,-35 0,-18 0,-17 0,-1 0,-17 0,18 0,17 0,18 0,0 0,-18 0,18 0,-54 18,1 17,53-35,0 35,-18 1,53-19,0-17,-17 36,-18-1,17 0,18-17,-17 17,-19 0,36-35,-17 36,17-36,0 0,0 0,-53 17,53 19,-52-36,16 35,1-35,-18 0,18 35,-18 0,18-35,0 0,-18 0,18 0,0 0,17 18,18 17,0-35,-53 0,54 36,-1-36,17 0,-17 0,0 0,36 0,-54 17,54 18,-1-35,-35 0,-17 0,52 0,-35 0,18 0,-18 18,-35-18,35 0,0 0,-18 0,18 0,36 0,-19 0,-17 0,-35 35,18 1,17-36,0 17,-53-17,18 0,0 0,35 0,-18 36,18-1,-17 0,52-35,-35 18,0-18,-17 35,52-35,-35 0,18 0,-18 18,0 17,18 0,17-17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当我们运行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at.assertMe(true)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得时候，由于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boo?true:false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相当于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true;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因此没有任何问题，程序往下执行打印出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true condition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，但是执行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at.assertMe(false)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的时候相当于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，这个时候解释器就会抛出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AssertionError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了，程序就终止了。大家必须清楚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AssertionError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是继承自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得，因此你可以不再程序中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它的，当然你也可以在程序中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它然后程序可以继续执行。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6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1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不要用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来检查方法操作的返回值来判定方法操作的结果  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例如 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list.removeAll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这样看起来似乎没有问题 但是想想假如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被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disable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呢，那样他就不会被执行了 所以</a:t>
            </a: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removeAll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操作就没有被执行  可以这样代替</a:t>
            </a:r>
            <a:br>
              <a:rPr lang="zh-CN" altLang="en-US" dirty="0"/>
            </a:b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boolean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boo = </a:t>
            </a: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boo;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74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7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6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2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22765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67095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8414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3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r>
              <a:rPr lang="en-US" altLang="zh-CN" dirty="0"/>
              <a:t>http://www.blogjava.net/liulu/archive/2006/10/24/77005.html</a:t>
            </a:r>
          </a:p>
          <a:p>
            <a:r>
              <a:rPr lang="en-US" altLang="zh-CN" dirty="0"/>
              <a:t>http://www.knowsky.com/363083.html</a:t>
            </a:r>
          </a:p>
          <a:p>
            <a:r>
              <a:rPr lang="zh-CN" altLang="en-US" dirty="0"/>
              <a:t>断言在默认情况下是关闭的</a:t>
            </a:r>
            <a:endParaRPr lang="en-US" altLang="zh-CN" dirty="0"/>
          </a:p>
          <a:p>
            <a:pPr lvl="1"/>
            <a:r>
              <a:rPr lang="zh-CN" altLang="en-US" dirty="0"/>
              <a:t>要在编译时启用断言，要在编译时启用断言，需要使用</a:t>
            </a:r>
            <a:r>
              <a:rPr lang="en-US" dirty="0"/>
              <a:t>source1.4</a:t>
            </a:r>
            <a:r>
              <a:rPr lang="zh-CN" altLang="en-US" dirty="0"/>
              <a:t>标记 既</a:t>
            </a:r>
            <a:r>
              <a:rPr lang="en-US" dirty="0" err="1"/>
              <a:t>javac</a:t>
            </a:r>
            <a:r>
              <a:rPr lang="en-US" dirty="0"/>
              <a:t> source1.4 Test.java </a:t>
            </a:r>
          </a:p>
          <a:p>
            <a:pPr lvl="1"/>
            <a:r>
              <a:rPr lang="zh-CN" altLang="en-US" dirty="0"/>
              <a:t>在运行时启用断言验证假设须用到</a:t>
            </a:r>
            <a:r>
              <a:rPr lang="en-US" dirty="0"/>
              <a:t>java</a:t>
            </a:r>
            <a:r>
              <a:rPr lang="zh-CN" altLang="en-US" dirty="0"/>
              <a:t>命令的参数</a:t>
            </a:r>
            <a:r>
              <a:rPr lang="en-US" dirty="0"/>
              <a:t>-ea</a:t>
            </a:r>
          </a:p>
          <a:p>
            <a:pPr lvl="1"/>
            <a:r>
              <a:rPr lang="zh-CN" altLang="en-US" dirty="0"/>
              <a:t>要在系统类中启用和禁用断言可以使用 </a:t>
            </a:r>
            <a:r>
              <a:rPr lang="en-US" altLang="zh-CN" dirty="0"/>
              <a:t>-</a:t>
            </a:r>
            <a:r>
              <a:rPr lang="en-US" altLang="zh-CN" dirty="0" err="1"/>
              <a:t>esa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dirty="0"/>
              <a:t>-</a:t>
            </a:r>
            <a:r>
              <a:rPr lang="en-US" altLang="zh-CN" dirty="0" err="1"/>
              <a:t>dsa</a:t>
            </a:r>
            <a:r>
              <a:rPr lang="zh-CN" altLang="en-US" dirty="0"/>
              <a:t>参数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31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7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03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8261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0530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第十一章  异常和断言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异常机制提供了程序退出的安全通道。当出现异常后，程序执行的流程发生改变，执行相应的异常处理代码。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捕获异常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try_catch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抛出异常（</a:t>
            </a:r>
            <a:r>
              <a:rPr lang="en-US" altLang="zh-CN" dirty="0"/>
              <a:t>throws  </a:t>
            </a:r>
            <a:r>
              <a:rPr lang="en-US" altLang="zh-CN" dirty="0" err="1"/>
              <a:t>IOException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99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Java</a:t>
            </a:r>
            <a:r>
              <a:rPr lang="zh-CN" altLang="en-US" dirty="0"/>
              <a:t>可以灵活的处理异常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捕获异常（</a:t>
            </a:r>
            <a:r>
              <a:rPr lang="en-US" altLang="zh-CN" dirty="0"/>
              <a:t>try—catch—finally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若当前方法有能力处理异常，就捕获并处理它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抛出异常（</a:t>
            </a:r>
            <a:r>
              <a:rPr lang="en-US" altLang="zh-CN" dirty="0"/>
              <a:t>throw</a:t>
            </a:r>
            <a:r>
              <a:rPr lang="zh-CN" altLang="en-US" dirty="0"/>
              <a:t>、</a:t>
            </a:r>
            <a:r>
              <a:rPr lang="en-US" altLang="zh-CN" dirty="0"/>
              <a:t>throws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若当前方法没有能力处理异常，则只需抛出异常，交由方法调用者来处理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捕获异常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异常流程的代码和正常流程的代码分离，提高了程序的可读性，简化了程序的结构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try</a:t>
            </a:r>
            <a:r>
              <a:rPr lang="zh-CN" altLang="en-US" dirty="0"/>
              <a:t>和</a:t>
            </a:r>
            <a:r>
              <a:rPr lang="en-US" altLang="zh-CN" dirty="0"/>
              <a:t>catch</a:t>
            </a:r>
            <a:r>
              <a:rPr lang="zh-CN" altLang="en-US" dirty="0"/>
              <a:t>捕获异常</a:t>
            </a:r>
            <a:r>
              <a:rPr lang="en-US" altLang="zh-CN" dirty="0"/>
              <a:t>	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try  {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  </a:t>
            </a:r>
            <a:r>
              <a:rPr lang="en-US" dirty="0"/>
              <a:t>//</a:t>
            </a:r>
            <a:r>
              <a:rPr lang="zh-CN" altLang="en-US" dirty="0"/>
              <a:t>接受监视的程序块</a:t>
            </a:r>
            <a:r>
              <a:rPr lang="en-US" dirty="0"/>
              <a:t>,</a:t>
            </a:r>
            <a:r>
              <a:rPr lang="zh-CN" altLang="en-US" dirty="0"/>
              <a:t>在此区域内发生的异常</a:t>
            </a:r>
            <a:r>
              <a:rPr lang="en-US" dirty="0"/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 //</a:t>
            </a:r>
            <a:r>
              <a:rPr lang="zh-CN" altLang="en-US" dirty="0"/>
              <a:t>由</a:t>
            </a:r>
            <a:r>
              <a:rPr lang="en-US" dirty="0"/>
              <a:t>catch</a:t>
            </a:r>
            <a:r>
              <a:rPr lang="zh-CN" altLang="en-US" dirty="0"/>
              <a:t>中指定的程序处理</a:t>
            </a:r>
            <a:r>
              <a:rPr lang="en-US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}catch(</a:t>
            </a:r>
            <a:r>
              <a:rPr lang="zh-CN" altLang="en-US" dirty="0"/>
              <a:t>要处理的异常种类和标识符</a:t>
            </a:r>
            <a:r>
              <a:rPr lang="en-US" dirty="0"/>
              <a:t>) {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  </a:t>
            </a:r>
            <a:r>
              <a:rPr lang="en-US" dirty="0"/>
              <a:t>//</a:t>
            </a:r>
            <a:r>
              <a:rPr lang="zh-CN" altLang="en-US" dirty="0"/>
              <a:t>处理异常</a:t>
            </a:r>
            <a:r>
              <a:rPr lang="en-US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}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47728" y="5085184"/>
            <a:ext cx="5317481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buFont typeface="Arial" charset="0"/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  <a:lvl2pPr>
              <a:buFont typeface="Arial" charset="0"/>
            </a:lvl2pPr>
            <a:lvl3pPr>
              <a:buFont typeface="Arial" charset="0"/>
            </a:lvl3pPr>
            <a:lvl4pPr>
              <a:buFont typeface="Arial" charset="0"/>
            </a:lvl4pPr>
            <a:lvl5pPr>
              <a:buFont typeface="Arial" charset="0"/>
            </a:lvl5pPr>
          </a:lstStyle>
          <a:p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r>
              <a:rPr lang="en-US" dirty="0"/>
              <a:t>} catch (</a:t>
            </a:r>
            <a:r>
              <a:rPr lang="en-US" dirty="0" err="1"/>
              <a:t>ClassNotFoundException</a:t>
            </a:r>
            <a:r>
              <a:rPr lang="en-US" dirty="0"/>
              <a:t> e) { </a:t>
            </a:r>
          </a:p>
          <a:p>
            <a:r>
              <a:rPr lang="en-US" dirty="0"/>
              <a:t>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</a:t>
            </a:r>
            <a:r>
              <a:rPr lang="zh-CN" altLang="en-US"/>
              <a:t>、</a:t>
            </a:r>
            <a:r>
              <a:rPr lang="en-US" altLang="zh-CN"/>
              <a:t>catch</a:t>
            </a:r>
            <a:r>
              <a:rPr lang="zh-CN" altLang="en-US"/>
              <a:t>处理流程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6278" y="1170612"/>
            <a:ext cx="2865736" cy="557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try{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语句一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语句二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}catch(</a:t>
            </a:r>
            <a:r>
              <a:rPr lang="zh-CN" altLang="en-US" sz="2400" dirty="0">
                <a:solidFill>
                  <a:schemeClr val="tx1"/>
                </a:solidFill>
              </a:rPr>
              <a:t>异常类型</a:t>
            </a:r>
            <a:r>
              <a:rPr lang="en-US" altLang="zh-CN" sz="24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</a:rPr>
              <a:t>异常处理语句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</a:rPr>
              <a:t>其他语句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143672" y="1543722"/>
            <a:ext cx="0" cy="176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右大括号 5"/>
          <p:cNvSpPr/>
          <p:nvPr/>
        </p:nvSpPr>
        <p:spPr bwMode="auto">
          <a:xfrm>
            <a:off x="3287688" y="3451934"/>
            <a:ext cx="157808" cy="1008112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071664" y="4784082"/>
            <a:ext cx="0" cy="176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 bwMode="auto">
          <a:xfrm>
            <a:off x="4007768" y="2875870"/>
            <a:ext cx="2160240" cy="936104"/>
          </a:xfrm>
          <a:prstGeom prst="wedgeRoundRectCallout">
            <a:avLst>
              <a:gd name="adj1" fmla="val -75390"/>
              <a:gd name="adj2" fmla="val 57461"/>
              <a:gd name="adj3" fmla="val 16667"/>
            </a:avLst>
          </a:prstGeom>
          <a:solidFill>
            <a:srgbClr val="D9D4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没有异常，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catch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语句被忽略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816080" y="1124744"/>
            <a:ext cx="4640288" cy="5570756"/>
            <a:chOff x="6816080" y="1124744"/>
            <a:chExt cx="4640288" cy="5570756"/>
          </a:xfrm>
        </p:grpSpPr>
        <p:sp>
          <p:nvSpPr>
            <p:cNvPr id="9" name="文本框 8"/>
            <p:cNvSpPr txBox="1"/>
            <p:nvPr/>
          </p:nvSpPr>
          <p:spPr>
            <a:xfrm>
              <a:off x="6816080" y="1124744"/>
              <a:ext cx="3169483" cy="55707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try{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语句一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语句二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语句三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}catch(</a:t>
              </a:r>
              <a:r>
                <a:rPr lang="zh-CN" altLang="en-US" sz="2400" dirty="0">
                  <a:solidFill>
                    <a:schemeClr val="tx1"/>
                  </a:solidFill>
                </a:rPr>
                <a:t>异常类型</a:t>
              </a:r>
              <a:r>
                <a:rPr lang="en-US" altLang="zh-CN" sz="2400" dirty="0">
                  <a:solidFill>
                    <a:schemeClr val="tx1"/>
                  </a:solidFill>
                </a:rPr>
                <a:t>){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异常处理语句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其他语句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endParaRPr lang="en-US" altLang="zh-CN" dirty="0"/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9121467" y="1353406"/>
              <a:ext cx="14844" cy="79720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右大括号 10"/>
            <p:cNvSpPr/>
            <p:nvPr/>
          </p:nvSpPr>
          <p:spPr bwMode="auto">
            <a:xfrm>
              <a:off x="9337491" y="3406066"/>
              <a:ext cx="157808" cy="1008112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9697531" y="3757722"/>
              <a:ext cx="0" cy="274468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圆角矩形标注 12"/>
            <p:cNvSpPr/>
            <p:nvPr/>
          </p:nvSpPr>
          <p:spPr bwMode="auto">
            <a:xfrm>
              <a:off x="10128448" y="3482760"/>
              <a:ext cx="1327920" cy="936104"/>
            </a:xfrm>
            <a:prstGeom prst="wedgeRoundRectCallout">
              <a:avLst>
                <a:gd name="adj1" fmla="val -77832"/>
                <a:gd name="adj2" fmla="val -15800"/>
                <a:gd name="adj3" fmla="val 16667"/>
              </a:avLst>
            </a:prstGeom>
            <a:solidFill>
              <a:srgbClr val="D9D4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dirty="0">
                  <a:latin typeface="Arial" pitchFamily="34" charset="0"/>
                  <a:ea typeface="宋体" pitchFamily="2" charset="-122"/>
                </a:rPr>
                <a:t>捕获异常并处理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圆角矩形标注 13"/>
            <p:cNvSpPr/>
            <p:nvPr/>
          </p:nvSpPr>
          <p:spPr bwMode="auto">
            <a:xfrm>
              <a:off x="9337491" y="1909681"/>
              <a:ext cx="1440160" cy="481862"/>
            </a:xfrm>
            <a:prstGeom prst="wedgeRoundRectCallout">
              <a:avLst>
                <a:gd name="adj1" fmla="val -95657"/>
                <a:gd name="adj2" fmla="val 197"/>
                <a:gd name="adj3" fmla="val 16667"/>
              </a:avLst>
            </a:prstGeom>
            <a:solidFill>
              <a:srgbClr val="D9D4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出现异常</a:t>
              </a:r>
            </a:p>
          </p:txBody>
        </p:sp>
        <p:sp>
          <p:nvSpPr>
            <p:cNvPr id="15" name="右大括号 14"/>
            <p:cNvSpPr/>
            <p:nvPr/>
          </p:nvSpPr>
          <p:spPr bwMode="auto">
            <a:xfrm>
              <a:off x="8553357" y="2326613"/>
              <a:ext cx="157808" cy="1008112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圆角矩形标注 15"/>
            <p:cNvSpPr/>
            <p:nvPr/>
          </p:nvSpPr>
          <p:spPr bwMode="auto">
            <a:xfrm>
              <a:off x="9552384" y="2610145"/>
              <a:ext cx="1876915" cy="544746"/>
            </a:xfrm>
            <a:prstGeom prst="wedgeRoundRectCallout">
              <a:avLst>
                <a:gd name="adj1" fmla="val -90042"/>
                <a:gd name="adj2" fmla="val 1106"/>
                <a:gd name="adj3" fmla="val 16667"/>
              </a:avLst>
            </a:prstGeom>
            <a:solidFill>
              <a:srgbClr val="D9D4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语句块被忽略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</a:t>
            </a:r>
            <a:r>
              <a:rPr lang="zh-CN" altLang="en-US"/>
              <a:t>、</a:t>
            </a:r>
            <a:r>
              <a:rPr lang="en-US" altLang="zh-CN"/>
              <a:t>catch</a:t>
            </a:r>
            <a:r>
              <a:rPr lang="zh-CN" altLang="en-US"/>
              <a:t>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try</a:t>
            </a:r>
            <a:r>
              <a:rPr lang="zh-CN" altLang="en-US" dirty="0"/>
              <a:t>语句块中没有抛出任何异常（有可能发生不止一场异常）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程序会跳过</a:t>
            </a:r>
            <a:r>
              <a:rPr lang="en-US" altLang="zh-CN" dirty="0"/>
              <a:t>catch</a:t>
            </a:r>
            <a:r>
              <a:rPr lang="zh-CN" altLang="en-US" dirty="0"/>
              <a:t>子句（</a:t>
            </a:r>
            <a:r>
              <a:rPr lang="en-US" altLang="zh-CN" dirty="0"/>
              <a:t>try</a:t>
            </a:r>
            <a:r>
              <a:rPr lang="zh-CN" altLang="en-US" dirty="0"/>
              <a:t>只能有一个，</a:t>
            </a:r>
            <a:r>
              <a:rPr lang="en-US" altLang="zh-CN" dirty="0"/>
              <a:t>catch</a:t>
            </a:r>
            <a:r>
              <a:rPr lang="zh-CN" altLang="en-US" dirty="0"/>
              <a:t>能。）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try</a:t>
            </a:r>
            <a:r>
              <a:rPr lang="zh-CN" altLang="en-US" dirty="0"/>
              <a:t>语句块中抛出了</a:t>
            </a:r>
            <a:r>
              <a:rPr lang="en-US" altLang="zh-CN" dirty="0"/>
              <a:t>catch</a:t>
            </a:r>
            <a:r>
              <a:rPr lang="zh-CN" altLang="en-US" dirty="0"/>
              <a:t>子句中说明的异常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程序跳过</a:t>
            </a:r>
            <a:r>
              <a:rPr lang="en-US" altLang="zh-CN" dirty="0"/>
              <a:t>try</a:t>
            </a:r>
            <a:r>
              <a:rPr lang="zh-CN" altLang="en-US" dirty="0"/>
              <a:t>语句块中的其余代码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程序执行</a:t>
            </a:r>
            <a:r>
              <a:rPr lang="en-US" altLang="zh-CN" dirty="0"/>
              <a:t>catch</a:t>
            </a:r>
            <a:r>
              <a:rPr lang="zh-CN" altLang="en-US" dirty="0"/>
              <a:t>子句中的异常处理代码</a:t>
            </a:r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667824"/>
              </p:ext>
            </p:extLst>
          </p:nvPr>
        </p:nvGraphicFramePr>
        <p:xfrm>
          <a:off x="1919536" y="3861048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Microsoft ClipArt Gallery" r:id="rId3" imgW="4714560" imgH="4806720" progId="">
                  <p:embed/>
                </p:oleObj>
              </mc:Choice>
              <mc:Fallback>
                <p:oleObj name="Microsoft ClipArt Gallery" r:id="rId3" imgW="4714560" imgH="480672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3861048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一段代码可能会生成多个异常。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当引发异常时，会按顺序来查看每个 </a:t>
            </a:r>
            <a:r>
              <a:rPr lang="en-US" dirty="0"/>
              <a:t>catch </a:t>
            </a:r>
            <a:r>
              <a:rPr lang="zh-CN" altLang="en-US" dirty="0"/>
              <a:t>语句，并执行第一个类型与异常类型匹配的语句。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执行其中的一条 </a:t>
            </a:r>
            <a:r>
              <a:rPr lang="en-US" dirty="0"/>
              <a:t>catch </a:t>
            </a:r>
            <a:r>
              <a:rPr lang="zh-CN" altLang="en-US" dirty="0"/>
              <a:t>语句之后，其他的 </a:t>
            </a:r>
            <a:r>
              <a:rPr lang="en-US" dirty="0"/>
              <a:t>catch </a:t>
            </a:r>
            <a:r>
              <a:rPr lang="zh-CN" altLang="en-US" dirty="0"/>
              <a:t>语句将被忽略。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使用多重 </a:t>
            </a:r>
            <a:r>
              <a:rPr lang="en-US" dirty="0"/>
              <a:t>catch </a:t>
            </a:r>
            <a:r>
              <a:rPr lang="zh-CN" altLang="en-US" dirty="0"/>
              <a:t>语句时，异常子类一定要位于异常父类之前。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15680" y="3960440"/>
            <a:ext cx="6008688" cy="270892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…….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catch(Exception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catch</a:t>
            </a:r>
            <a:r>
              <a:rPr lang="zh-CN" altLang="en-US" dirty="0"/>
              <a:t>可以捕获多个异常。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多个异常类型之间用“</a:t>
            </a:r>
            <a:r>
              <a:rPr lang="en-US" altLang="zh-CN" dirty="0"/>
              <a:t>|</a:t>
            </a:r>
            <a:r>
              <a:rPr lang="zh-CN" altLang="en-US" dirty="0"/>
              <a:t>”分隔开。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只有</a:t>
            </a:r>
            <a:r>
              <a:rPr lang="en-US" altLang="zh-CN" dirty="0"/>
              <a:t>1</a:t>
            </a:r>
            <a:r>
              <a:rPr lang="zh-CN" altLang="en-US" dirty="0"/>
              <a:t>个异常类型的标识符。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多个异常类型之间不存在父子继承关系。</a:t>
            </a: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1464" y="3645025"/>
            <a:ext cx="8334672" cy="252027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 {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a / b;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("try block");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 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|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ArithmeticException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e1)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发生异常，请处理该异常！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4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</a:t>
            </a:r>
            <a:r>
              <a:rPr lang="zh-CN" altLang="en-US"/>
              <a:t>、</a:t>
            </a:r>
            <a:r>
              <a:rPr lang="en-US" altLang="zh-CN"/>
              <a:t>catch</a:t>
            </a:r>
            <a:r>
              <a:rPr lang="zh-CN" altLang="en-US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try</a:t>
            </a:r>
            <a:r>
              <a:rPr lang="zh-CN" altLang="en-US" dirty="0"/>
              <a:t>语句块只能有一个，而</a:t>
            </a:r>
            <a:r>
              <a:rPr lang="en-US" altLang="zh-CN" dirty="0"/>
              <a:t>catch</a:t>
            </a:r>
            <a:r>
              <a:rPr lang="zh-CN" altLang="en-US" dirty="0"/>
              <a:t>语句块可以有任意多个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catch</a:t>
            </a:r>
            <a:r>
              <a:rPr lang="zh-CN" altLang="en-US" dirty="0"/>
              <a:t>语句块紧跟在</a:t>
            </a:r>
            <a:r>
              <a:rPr lang="en-US" altLang="zh-CN" dirty="0"/>
              <a:t>try</a:t>
            </a:r>
            <a:r>
              <a:rPr lang="zh-CN" altLang="en-US" dirty="0"/>
              <a:t>语句块之后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建议对捕获的异常做适当的处理，而不仅仅是打印异常信息</a:t>
            </a:r>
          </a:p>
        </p:txBody>
      </p:sp>
      <p:pic>
        <p:nvPicPr>
          <p:cNvPr id="9" name="Picture 3" descr="PE015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8048" y="4224165"/>
            <a:ext cx="3816424" cy="253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语句块（最终执行跨）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finally</a:t>
            </a:r>
            <a:r>
              <a:rPr lang="zh-CN" altLang="en-US" dirty="0"/>
              <a:t>语句定义一个总是被执行的代码块，而不考虑是否出现异常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无论</a:t>
            </a:r>
            <a:r>
              <a:rPr lang="en-US" altLang="zh-CN" dirty="0"/>
              <a:t>try</a:t>
            </a:r>
            <a:r>
              <a:rPr lang="zh-CN" altLang="en-US" dirty="0"/>
              <a:t>、</a:t>
            </a:r>
            <a:r>
              <a:rPr lang="en-US" altLang="zh-CN" dirty="0"/>
              <a:t>catch</a:t>
            </a:r>
            <a:r>
              <a:rPr lang="zh-CN" altLang="en-US" dirty="0"/>
              <a:t>是否执行，</a:t>
            </a:r>
            <a:r>
              <a:rPr lang="en-US" altLang="zh-CN" dirty="0"/>
              <a:t>finally</a:t>
            </a:r>
            <a:r>
              <a:rPr lang="zh-CN" altLang="en-US" dirty="0"/>
              <a:t>必定执行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不执行</a:t>
            </a:r>
            <a:r>
              <a:rPr lang="en-US" altLang="zh-CN" dirty="0"/>
              <a:t>finally</a:t>
            </a:r>
            <a:r>
              <a:rPr lang="zh-CN" altLang="en-US" dirty="0"/>
              <a:t>语句块的特殊情况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在执行</a:t>
            </a:r>
            <a:r>
              <a:rPr lang="en-US" altLang="zh-CN" dirty="0"/>
              <a:t>finally</a:t>
            </a:r>
            <a:r>
              <a:rPr lang="zh-CN" altLang="en-US" dirty="0"/>
              <a:t>之前首先执行了“</a:t>
            </a:r>
            <a:r>
              <a:rPr lang="en-US" altLang="zh-CN" dirty="0" err="1"/>
              <a:t>System.exit</a:t>
            </a:r>
            <a:r>
              <a:rPr lang="en-US" altLang="zh-CN" dirty="0"/>
              <a:t>(0);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finally</a:t>
            </a:r>
            <a:r>
              <a:rPr lang="zh-CN" altLang="en-US" dirty="0"/>
              <a:t>语句块典型应用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回收资源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无论</a:t>
            </a:r>
            <a:r>
              <a:rPr lang="en-US" altLang="zh-CN" dirty="0"/>
              <a:t>catch</a:t>
            </a:r>
            <a:r>
              <a:rPr lang="zh-CN" altLang="en-US" dirty="0"/>
              <a:t>是否不活了异常，</a:t>
            </a:r>
            <a:r>
              <a:rPr lang="en-US" altLang="zh-CN" dirty="0" err="1"/>
              <a:t>finnaly</a:t>
            </a:r>
            <a:r>
              <a:rPr lang="zh-CN" altLang="en-US" dirty="0"/>
              <a:t>总被执行。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finally</a:t>
            </a:r>
            <a:r>
              <a:rPr lang="zh-CN" altLang="en-US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语法结构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try{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}catch(Exception e){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……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finally{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//</a:t>
            </a:r>
            <a:r>
              <a:rPr lang="zh-CN" altLang="en-US" dirty="0"/>
              <a:t>资源回收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DB24F7-6068-46E0-A790-FE17ED43C6BE}"/>
              </a:ext>
            </a:extLst>
          </p:cNvPr>
          <p:cNvSpPr txBox="1"/>
          <p:nvPr/>
        </p:nvSpPr>
        <p:spPr>
          <a:xfrm>
            <a:off x="2279576" y="1484784"/>
            <a:ext cx="9217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、程序产生的过程：</a:t>
            </a:r>
            <a:endParaRPr lang="en-US" altLang="zh-CN" dirty="0"/>
          </a:p>
          <a:p>
            <a:r>
              <a:rPr lang="en-US" altLang="zh-CN" dirty="0"/>
              <a:t>         ——</a:t>
            </a:r>
            <a:r>
              <a:rPr lang="zh-CN" altLang="en-US" dirty="0"/>
              <a:t>编辑</a:t>
            </a:r>
            <a:endParaRPr lang="en-US" altLang="zh-CN" dirty="0"/>
          </a:p>
          <a:p>
            <a:r>
              <a:rPr lang="en-US" altLang="zh-CN" dirty="0"/>
              <a:t>         ——</a:t>
            </a:r>
            <a:r>
              <a:rPr lang="zh-CN" altLang="en-US" dirty="0"/>
              <a:t>编译</a:t>
            </a:r>
            <a:endParaRPr lang="en-US" altLang="zh-CN" dirty="0"/>
          </a:p>
          <a:p>
            <a:r>
              <a:rPr lang="en-US" altLang="zh-CN" dirty="0"/>
              <a:t>                    *</a:t>
            </a:r>
            <a:r>
              <a:rPr lang="zh-CN" altLang="en-US" dirty="0"/>
              <a:t>语法问题（最容易解决）</a:t>
            </a:r>
            <a:endParaRPr lang="en-US" altLang="zh-CN" dirty="0"/>
          </a:p>
          <a:p>
            <a:r>
              <a:rPr lang="en-US" altLang="zh-CN" dirty="0"/>
              <a:t>         ——</a:t>
            </a:r>
            <a:r>
              <a:rPr lang="zh-CN" altLang="en-US" dirty="0"/>
              <a:t>连接</a:t>
            </a:r>
            <a:endParaRPr lang="en-US" altLang="zh-CN" dirty="0"/>
          </a:p>
          <a:p>
            <a:r>
              <a:rPr lang="en-US" altLang="zh-CN" dirty="0"/>
              <a:t>                    *</a:t>
            </a:r>
            <a:r>
              <a:rPr lang="zh-CN" altLang="en-US" dirty="0"/>
              <a:t>缺少支持库（支持文件）</a:t>
            </a:r>
            <a:endParaRPr lang="en-US" altLang="zh-CN" dirty="0"/>
          </a:p>
          <a:p>
            <a:r>
              <a:rPr lang="en-US" altLang="zh-CN" dirty="0"/>
              <a:t>         ——</a:t>
            </a:r>
            <a:r>
              <a:rPr lang="zh-CN" altLang="en-US" dirty="0"/>
              <a:t>运行</a:t>
            </a:r>
            <a:endParaRPr lang="en-US" altLang="zh-CN" dirty="0"/>
          </a:p>
          <a:p>
            <a:r>
              <a:rPr lang="en-US" altLang="zh-CN" dirty="0"/>
              <a:t>                    *</a:t>
            </a:r>
            <a:r>
              <a:rPr lang="zh-CN" altLang="en-US" dirty="0"/>
              <a:t>代码逻辑问题</a:t>
            </a:r>
            <a:endParaRPr lang="en-US" altLang="zh-CN" dirty="0"/>
          </a:p>
          <a:p>
            <a:r>
              <a:rPr lang="en-US" altLang="zh-CN" dirty="0"/>
              <a:t>                    *</a:t>
            </a:r>
            <a:r>
              <a:rPr lang="zh-CN" altLang="en-US" dirty="0"/>
              <a:t>代码设计</a:t>
            </a:r>
            <a:r>
              <a:rPr lang="en-US" altLang="zh-CN" dirty="0"/>
              <a:t>/</a:t>
            </a:r>
            <a:r>
              <a:rPr lang="zh-CN" altLang="en-US" dirty="0"/>
              <a:t>核心逻辑不清楚</a:t>
            </a:r>
          </a:p>
        </p:txBody>
      </p:sp>
    </p:spTree>
    <p:extLst>
      <p:ext uri="{BB962C8B-B14F-4D97-AF65-F5344CB8AC3E}">
        <p14:creationId xmlns:p14="http://schemas.microsoft.com/office/powerpoint/2010/main" val="1150200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ExceptionFinallyDemo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51584" y="1584176"/>
            <a:ext cx="7272808" cy="5301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test(10,5));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test(10,0));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public static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test(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0; 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("the previous statement of 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 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a / b;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}catch(Exception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发生异常，请处理该异常！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}finally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("finally block,</a:t>
            </a:r>
            <a:r>
              <a:rPr lang="zh-CN" altLang="en-US" dirty="0">
                <a:solidFill>
                  <a:schemeClr val="tx1"/>
                </a:solidFill>
              </a:rPr>
              <a:t>系统资源被释放！</a:t>
            </a:r>
            <a:r>
              <a:rPr lang="en-US" altLang="zh-CN" dirty="0">
                <a:solidFill>
                  <a:schemeClr val="tx1"/>
                </a:solidFill>
              </a:rPr>
              <a:t>"); 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return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try-catch-finally</a:t>
            </a:r>
            <a:r>
              <a:rPr lang="zh-CN" altLang="en-US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try</a:t>
            </a:r>
            <a:r>
              <a:rPr lang="zh-CN" altLang="en-US" dirty="0"/>
              <a:t>、</a:t>
            </a:r>
            <a:r>
              <a:rPr lang="en-US" altLang="zh-CN" dirty="0"/>
              <a:t>catch</a:t>
            </a:r>
            <a:r>
              <a:rPr lang="zh-CN" altLang="en-US" dirty="0"/>
              <a:t>、</a:t>
            </a:r>
            <a:r>
              <a:rPr lang="en-US" altLang="zh-CN" dirty="0"/>
              <a:t>finally</a:t>
            </a:r>
            <a:r>
              <a:rPr lang="zh-CN" altLang="en-US" dirty="0"/>
              <a:t>通常结合使用，需要注意以下事项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无 </a:t>
            </a:r>
            <a:r>
              <a:rPr lang="en-US" altLang="zh-CN" dirty="0"/>
              <a:t>catch </a:t>
            </a:r>
            <a:r>
              <a:rPr lang="zh-CN" altLang="en-US" dirty="0"/>
              <a:t>时 </a:t>
            </a:r>
            <a:r>
              <a:rPr lang="en-US" altLang="zh-CN" dirty="0"/>
              <a:t>finally </a:t>
            </a:r>
            <a:r>
              <a:rPr lang="zh-CN" altLang="en-US" dirty="0"/>
              <a:t>必须紧跟 </a:t>
            </a:r>
            <a:r>
              <a:rPr lang="en-US" altLang="zh-CN" dirty="0"/>
              <a:t>try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catch </a:t>
            </a:r>
            <a:r>
              <a:rPr lang="zh-CN" altLang="en-US" dirty="0"/>
              <a:t>与 </a:t>
            </a:r>
            <a:r>
              <a:rPr lang="en-US" altLang="zh-CN" dirty="0"/>
              <a:t>finally </a:t>
            </a:r>
            <a:r>
              <a:rPr lang="zh-CN" altLang="en-US" dirty="0"/>
              <a:t>不能同时省略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try</a:t>
            </a:r>
            <a:r>
              <a:rPr lang="zh-CN" altLang="en-US" dirty="0"/>
              <a:t>、</a:t>
            </a:r>
            <a:r>
              <a:rPr lang="en-US" altLang="zh-CN" dirty="0"/>
              <a:t>catch </a:t>
            </a:r>
            <a:r>
              <a:rPr lang="zh-CN" altLang="en-US" dirty="0"/>
              <a:t>和 </a:t>
            </a:r>
            <a:r>
              <a:rPr lang="en-US" altLang="zh-CN" dirty="0"/>
              <a:t>finally </a:t>
            </a:r>
            <a:r>
              <a:rPr lang="zh-CN" altLang="en-US" dirty="0"/>
              <a:t>语句块之间不能插入任何代码（注释除外）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83632" y="2276872"/>
            <a:ext cx="5562600" cy="31683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//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受监视的代码块</a:t>
            </a:r>
            <a:endParaRPr 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这里是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语句块</a:t>
            </a:r>
            <a:endParaRPr 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 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无论是否异常总会执行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判断除数为</a:t>
            </a:r>
            <a:r>
              <a:rPr lang="en-US" altLang="zh-CN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分支结构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</a:t>
            </a:r>
            <a:r>
              <a:rPr lang="en-US" altLang="zh-CN" dirty="0"/>
              <a:t>(</a:t>
            </a:r>
            <a:r>
              <a:rPr lang="en-US" altLang="zh-CN" dirty="0" err="1"/>
              <a:t>DivisionZeroExceptionDemo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9656" y="1124744"/>
            <a:ext cx="5976664" cy="230425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if</a:t>
            </a:r>
            <a:r>
              <a:rPr lang="en-US" dirty="0">
                <a:solidFill>
                  <a:schemeClr val="tx1"/>
                </a:solidFill>
              </a:rPr>
              <a:t>(b == 0){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 	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(“ERROR: </a:t>
            </a:r>
            <a:r>
              <a:rPr lang="zh-CN" altLang="en-US" dirty="0">
                <a:solidFill>
                  <a:schemeClr val="tx1"/>
                </a:solidFill>
              </a:rPr>
              <a:t>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”);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altLang="zh-CN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	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altLang="zh-CN" dirty="0">
                <a:solidFill>
                  <a:schemeClr val="tx1"/>
                </a:solidFill>
              </a:rPr>
              <a:t>result: </a:t>
            </a:r>
            <a:r>
              <a:rPr lang="en-US" dirty="0">
                <a:solidFill>
                  <a:schemeClr val="tx1"/>
                </a:solidFill>
              </a:rPr>
              <a:t>”+</a:t>
            </a:r>
            <a:r>
              <a:rPr lang="en-US" altLang="zh-CN" dirty="0">
                <a:solidFill>
                  <a:schemeClr val="tx1"/>
                </a:solidFill>
              </a:rPr>
              <a:t> a/b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    </a:t>
            </a:r>
          </a:p>
          <a:p>
            <a:pPr marL="342900" indent="-342900" eaLnBrk="0" hangingPunct="0">
              <a:buFont typeface="Arial" charset="0"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25688" y="4509120"/>
            <a:ext cx="5562600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void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 err="1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(a/b);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en-US" altLang="zh-CN" dirty="0">
                <a:solidFill>
                  <a:schemeClr val="tx1"/>
                </a:solidFill>
              </a:rPr>
              <a:t>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 err="1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("ERROR</a:t>
            </a:r>
            <a:r>
              <a:rPr lang="zh-CN" altLang="en-US" dirty="0">
                <a:solidFill>
                  <a:schemeClr val="tx1"/>
                </a:solidFill>
              </a:rPr>
              <a:t>：除数为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采用异常类表示异常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把异常情况表示成异常类，可以充分发挥类的可扩展和可重用的优势。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异常流程的代码和正常流程的代码分离，提高了程序的可读性，简化了程序的结构。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可以灵活的处理异常，如果当前方法有能力处理异常，就捕获并处理它，否则只需抛出异常，交由方法调用者来处理。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异常处理机制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捕获异常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1544" y="1340769"/>
            <a:ext cx="7272808" cy="384720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</a:lstStyle>
          <a:p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doA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a) throws Exception1,Exception3{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try{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     ......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}catch(Exception1 e){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throw e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}catch(Exception2 e){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出错了！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}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tx1"/>
                </a:solidFill>
              </a:rPr>
              <a:t>if(a!=b)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throw new  Exception3("</a:t>
            </a:r>
            <a:r>
              <a:rPr lang="zh-CN" altLang="en-US" dirty="0">
                <a:solidFill>
                  <a:schemeClr val="tx1"/>
                </a:solidFill>
              </a:rPr>
              <a:t>自定义异常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一个方法不处理它产生的异常</a:t>
            </a:r>
            <a:r>
              <a:rPr lang="en-US" dirty="0"/>
              <a:t>,</a:t>
            </a:r>
            <a:r>
              <a:rPr lang="zh-CN" altLang="en-US" dirty="0"/>
              <a:t>而是沿着调用层次向上传递，由调用它的方法来处理这些异常，叫抛出异常。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声明异常使用</a:t>
            </a:r>
            <a:r>
              <a:rPr lang="en-US" dirty="0"/>
              <a:t>throws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throws</a:t>
            </a:r>
            <a:r>
              <a:rPr lang="zh-CN" altLang="en-US" dirty="0"/>
              <a:t>是方法可能抛出异常的声明。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用在声明方法时，表示该方法可能要抛出异常。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[(</a:t>
            </a:r>
            <a:r>
              <a:rPr lang="zh-CN" altLang="en-US" dirty="0"/>
              <a:t>修饰符</a:t>
            </a:r>
            <a:r>
              <a:rPr lang="en-US" altLang="zh-CN" dirty="0"/>
              <a:t>)](</a:t>
            </a:r>
            <a:r>
              <a:rPr lang="zh-CN" altLang="en-US" dirty="0"/>
              <a:t>返回值类型</a:t>
            </a:r>
            <a:r>
              <a:rPr lang="en-US" altLang="zh-CN" dirty="0"/>
              <a:t>)(</a:t>
            </a:r>
            <a:r>
              <a:rPr lang="zh-CN" altLang="en-US" dirty="0"/>
              <a:t>方法名</a:t>
            </a:r>
            <a:r>
              <a:rPr lang="en-US" altLang="zh-CN" dirty="0"/>
              <a:t>)([</a:t>
            </a:r>
            <a:r>
              <a:rPr lang="zh-CN" altLang="en-US" dirty="0"/>
              <a:t>参数列表</a:t>
            </a:r>
            <a:r>
              <a:rPr lang="en-US" altLang="zh-CN" dirty="0"/>
              <a:t>])[</a:t>
            </a:r>
            <a:r>
              <a:rPr lang="en-US" dirty="0"/>
              <a:t>throws(</a:t>
            </a:r>
            <a:r>
              <a:rPr lang="zh-CN" altLang="en-US" dirty="0"/>
              <a:t>异常类</a:t>
            </a:r>
            <a:r>
              <a:rPr lang="en-US" altLang="zh-CN" dirty="0"/>
              <a:t>)]{......}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例如：</a:t>
            </a:r>
            <a:r>
              <a:rPr lang="en-US" dirty="0"/>
              <a:t>public void </a:t>
            </a:r>
            <a:r>
              <a:rPr lang="en-US" dirty="0" err="1"/>
              <a:t>doA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 throws Exception1,Exception3{......}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5188" y="1966913"/>
            <a:ext cx="8382000" cy="3333750"/>
            <a:chOff x="0" y="0"/>
            <a:chExt cx="5280" cy="210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0" y="96"/>
              <a:ext cx="959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Method1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458" y="101"/>
              <a:ext cx="894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Method2</a:t>
              </a:r>
              <a:endParaRPr lang="en-US" sz="15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809" y="84"/>
              <a:ext cx="935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Method3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4160" y="118"/>
              <a:ext cx="928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Read-file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061" y="422"/>
              <a:ext cx="354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2326" y="405"/>
              <a:ext cx="440" cy="17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678" y="422"/>
              <a:ext cx="471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008" y="0"/>
              <a:ext cx="41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359" y="0"/>
              <a:ext cx="42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721" y="34"/>
              <a:ext cx="45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7" name="Oval 16"/>
            <p:cNvSpPr>
              <a:spLocks noChangeArrowheads="1"/>
            </p:cNvSpPr>
            <p:nvPr/>
          </p:nvSpPr>
          <p:spPr bwMode="auto">
            <a:xfrm>
              <a:off x="0" y="1392"/>
              <a:ext cx="1344" cy="708"/>
            </a:xfrm>
            <a:prstGeom prst="ellipse">
              <a:avLst/>
            </a:prstGeom>
            <a:solidFill>
              <a:srgbClr val="33CCCC"/>
            </a:solidFill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144" y="1584"/>
              <a:ext cx="10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Try  catch 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H="1">
              <a:off x="0" y="675"/>
              <a:ext cx="386" cy="1005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792" y="1200"/>
              <a:ext cx="1440" cy="726"/>
              <a:chOff x="0" y="0"/>
              <a:chExt cx="1440" cy="726"/>
            </a:xfrm>
          </p:grpSpPr>
          <p:sp>
            <p:nvSpPr>
              <p:cNvPr id="13331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726"/>
              </a:xfrm>
              <a:prstGeom prst="ellipse">
                <a:avLst/>
              </a:prstGeom>
              <a:solidFill>
                <a:srgbClr val="33CCCC"/>
              </a:solidFill>
              <a:ln w="38100" cmpd="sng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332" name="Text Box 21"/>
              <p:cNvSpPr txBox="1">
                <a:spLocks noChangeArrowheads="1"/>
              </p:cNvSpPr>
              <p:nvPr/>
            </p:nvSpPr>
            <p:spPr bwMode="auto">
              <a:xfrm>
                <a:off x="169" y="135"/>
                <a:ext cx="1050" cy="45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产生异常 </a:t>
                </a:r>
                <a:endParaRPr lang="zh-CN" altLang="en-US"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333" name="Line 22"/>
            <p:cNvSpPr>
              <a:spLocks noChangeShapeType="1"/>
            </p:cNvSpPr>
            <p:nvPr/>
          </p:nvSpPr>
          <p:spPr bwMode="auto">
            <a:xfrm>
              <a:off x="4450" y="725"/>
              <a:ext cx="0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752" y="720"/>
              <a:ext cx="528" cy="864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3456" y="864"/>
              <a:ext cx="76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6" name="Text Box 25"/>
            <p:cNvSpPr txBox="1">
              <a:spLocks noChangeArrowheads="1"/>
            </p:cNvSpPr>
            <p:nvPr/>
          </p:nvSpPr>
          <p:spPr bwMode="auto">
            <a:xfrm>
              <a:off x="2208" y="816"/>
              <a:ext cx="73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7" name="Freeform 26"/>
            <p:cNvSpPr>
              <a:spLocks/>
            </p:cNvSpPr>
            <p:nvPr/>
          </p:nvSpPr>
          <p:spPr bwMode="auto">
            <a:xfrm>
              <a:off x="1844" y="708"/>
              <a:ext cx="1255" cy="586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864" y="810"/>
              <a:ext cx="7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9" name="Freeform 28"/>
            <p:cNvSpPr>
              <a:spLocks/>
            </p:cNvSpPr>
            <p:nvPr/>
          </p:nvSpPr>
          <p:spPr bwMode="auto">
            <a:xfrm>
              <a:off x="600" y="672"/>
              <a:ext cx="1276" cy="498"/>
            </a:xfrm>
            <a:custGeom>
              <a:avLst/>
              <a:gdLst>
                <a:gd name="T0" fmla="*/ 0 w 2490"/>
                <a:gd name="T1" fmla="*/ 0 h 570"/>
                <a:gd name="T2" fmla="*/ 2490 w 2490"/>
                <a:gd name="T3" fmla="*/ 570 h 570"/>
              </a:gdLst>
              <a:ahLst/>
              <a:cxnLst>
                <a:cxn ang="0">
                  <a:pos x="0" y="0"/>
                </a:cxn>
                <a:cxn ang="0">
                  <a:pos x="45" y="150"/>
                </a:cxn>
                <a:cxn ang="0">
                  <a:pos x="150" y="270"/>
                </a:cxn>
                <a:cxn ang="0">
                  <a:pos x="285" y="360"/>
                </a:cxn>
                <a:cxn ang="0">
                  <a:pos x="330" y="405"/>
                </a:cxn>
                <a:cxn ang="0">
                  <a:pos x="555" y="480"/>
                </a:cxn>
                <a:cxn ang="0">
                  <a:pos x="645" y="525"/>
                </a:cxn>
                <a:cxn ang="0">
                  <a:pos x="795" y="555"/>
                </a:cxn>
                <a:cxn ang="0">
                  <a:pos x="870" y="570"/>
                </a:cxn>
                <a:cxn ang="0">
                  <a:pos x="1350" y="540"/>
                </a:cxn>
                <a:cxn ang="0">
                  <a:pos x="1815" y="435"/>
                </a:cxn>
                <a:cxn ang="0">
                  <a:pos x="1995" y="405"/>
                </a:cxn>
                <a:cxn ang="0">
                  <a:pos x="2280" y="240"/>
                </a:cxn>
                <a:cxn ang="0">
                  <a:pos x="2460" y="90"/>
                </a:cxn>
                <a:cxn ang="0">
                  <a:pos x="2490" y="45"/>
                </a:cxn>
              </a:cxnLst>
              <a:rect l="T0" t="T1" r="T2" b="T3"/>
              <a:pathLst>
                <a:path w="2490" h="570">
                  <a:moveTo>
                    <a:pt x="0" y="0"/>
                  </a:moveTo>
                  <a:cubicBezTo>
                    <a:pt x="16" y="47"/>
                    <a:pt x="21" y="106"/>
                    <a:pt x="45" y="150"/>
                  </a:cubicBezTo>
                  <a:cubicBezTo>
                    <a:pt x="119" y="283"/>
                    <a:pt x="73" y="206"/>
                    <a:pt x="150" y="270"/>
                  </a:cubicBezTo>
                  <a:cubicBezTo>
                    <a:pt x="199" y="311"/>
                    <a:pt x="223" y="339"/>
                    <a:pt x="285" y="360"/>
                  </a:cubicBezTo>
                  <a:cubicBezTo>
                    <a:pt x="300" y="375"/>
                    <a:pt x="311" y="395"/>
                    <a:pt x="330" y="405"/>
                  </a:cubicBezTo>
                  <a:cubicBezTo>
                    <a:pt x="393" y="440"/>
                    <a:pt x="485" y="457"/>
                    <a:pt x="555" y="480"/>
                  </a:cubicBezTo>
                  <a:cubicBezTo>
                    <a:pt x="587" y="491"/>
                    <a:pt x="613" y="515"/>
                    <a:pt x="645" y="525"/>
                  </a:cubicBezTo>
                  <a:cubicBezTo>
                    <a:pt x="694" y="540"/>
                    <a:pt x="745" y="545"/>
                    <a:pt x="795" y="555"/>
                  </a:cubicBezTo>
                  <a:cubicBezTo>
                    <a:pt x="820" y="560"/>
                    <a:pt x="870" y="570"/>
                    <a:pt x="870" y="570"/>
                  </a:cubicBezTo>
                  <a:cubicBezTo>
                    <a:pt x="1071" y="561"/>
                    <a:pt x="1172" y="562"/>
                    <a:pt x="1350" y="540"/>
                  </a:cubicBezTo>
                  <a:cubicBezTo>
                    <a:pt x="1509" y="520"/>
                    <a:pt x="1659" y="463"/>
                    <a:pt x="1815" y="435"/>
                  </a:cubicBezTo>
                  <a:cubicBezTo>
                    <a:pt x="2073" y="388"/>
                    <a:pt x="1836" y="445"/>
                    <a:pt x="1995" y="405"/>
                  </a:cubicBezTo>
                  <a:cubicBezTo>
                    <a:pt x="2085" y="345"/>
                    <a:pt x="2202" y="318"/>
                    <a:pt x="2280" y="240"/>
                  </a:cubicBezTo>
                  <a:cubicBezTo>
                    <a:pt x="2334" y="186"/>
                    <a:pt x="2396" y="133"/>
                    <a:pt x="2460" y="90"/>
                  </a:cubicBezTo>
                  <a:cubicBezTo>
                    <a:pt x="2470" y="75"/>
                    <a:pt x="2490" y="45"/>
                    <a:pt x="2490" y="45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 type="triangl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9"/>
            <p:cNvSpPr>
              <a:spLocks/>
            </p:cNvSpPr>
            <p:nvPr/>
          </p:nvSpPr>
          <p:spPr bwMode="auto">
            <a:xfrm>
              <a:off x="3195" y="675"/>
              <a:ext cx="1255" cy="585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672" y="624"/>
              <a:ext cx="624" cy="1056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31"/>
            <p:cNvSpPr>
              <a:spLocks noChangeShapeType="1"/>
            </p:cNvSpPr>
            <p:nvPr/>
          </p:nvSpPr>
          <p:spPr bwMode="auto">
            <a:xfrm flipH="1">
              <a:off x="3792" y="708"/>
              <a:ext cx="647" cy="78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2851200" y="2774880"/>
              <a:ext cx="8172720" cy="212760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1840" y="2765520"/>
                <a:ext cx="8191440" cy="214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声明异常示例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程序运行的结果？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351584" y="1844676"/>
            <a:ext cx="7488832" cy="470898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Calculator{</a:t>
            </a:r>
          </a:p>
          <a:p>
            <a:r>
              <a:rPr lang="en-US" dirty="0">
                <a:solidFill>
                  <a:schemeClr val="tx1"/>
                </a:solidFill>
              </a:rPr>
              <a:t>    void division(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opt1,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opt2)  throws 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result = opt1/opt2 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result:" + result);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        Calculator cal = new Calculator();</a:t>
            </a:r>
          </a:p>
          <a:p>
            <a:r>
              <a:rPr lang="en-US" dirty="0">
                <a:solidFill>
                  <a:schemeClr val="tx1"/>
                </a:solidFill>
              </a:rPr>
              <a:t>        try{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(10,5);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(10,0);</a:t>
            </a:r>
          </a:p>
          <a:p>
            <a:r>
              <a:rPr lang="en-US" dirty="0">
                <a:solidFill>
                  <a:schemeClr val="tx1"/>
                </a:solidFill>
              </a:rPr>
              <a:t>        }catch(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 e){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>
                <a:solidFill>
                  <a:schemeClr val="tx1"/>
                </a:solidFill>
              </a:rPr>
              <a:t>发生异常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抛出异常</a:t>
            </a:r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抛出异常</a:t>
            </a:r>
            <a:r>
              <a:rPr lang="en-US"/>
              <a:t>: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语法</a:t>
            </a:r>
            <a:r>
              <a:rPr lang="en-US" dirty="0"/>
              <a:t>：throw (</a:t>
            </a:r>
            <a:r>
              <a:rPr lang="zh-CN" altLang="en-US" dirty="0"/>
              <a:t>异常对象</a:t>
            </a:r>
            <a:r>
              <a:rPr lang="en-US" altLang="zh-CN" dirty="0"/>
              <a:t>);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如：</a:t>
            </a:r>
            <a:r>
              <a:rPr lang="en-US" dirty="0"/>
              <a:t>throw new </a:t>
            </a:r>
            <a:r>
              <a:rPr lang="en-US" dirty="0" err="1"/>
              <a:t>ArithmeticException</a:t>
            </a:r>
            <a:r>
              <a:rPr lang="en-US" dirty="0"/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如何抛出异常？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确定要抛出的异常类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系统提供的异常类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自定义的异常类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创建这个类的对象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将该对象抛出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815069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自定义异常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断言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抛出异常</a:t>
            </a:r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抛出异常示例</a:t>
            </a:r>
            <a:endParaRPr lang="en-US" altLang="zh-CN"/>
          </a:p>
          <a:p>
            <a:pPr lvl="1"/>
            <a:r>
              <a:rPr lang="en-US" altLang="zh-CN"/>
              <a:t>Calculator</a:t>
            </a:r>
          </a:p>
          <a:p>
            <a:r>
              <a:rPr lang="zh-CN" altLang="en-US"/>
              <a:t>结果</a:t>
            </a:r>
          </a:p>
          <a:p>
            <a:endParaRPr lang="zh-CN" altLang="en-US" dirty="0"/>
          </a:p>
        </p:txBody>
      </p:sp>
      <p:graphicFrame>
        <p:nvGraphicFramePr>
          <p:cNvPr id="194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19288" y="4221163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Microsoft ClipArt Gallery" r:id="rId4" imgW="4714560" imgH="4806720" progId="">
                  <p:embed/>
                </p:oleObj>
              </mc:Choice>
              <mc:Fallback>
                <p:oleObj name="Microsoft ClipArt Gallery" r:id="rId4" imgW="4714560" imgH="480672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221163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95800" y="1304177"/>
            <a:ext cx="7704856" cy="482198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void division(</a:t>
            </a:r>
            <a:r>
              <a:rPr lang="en-US" altLang="zh-CN" dirty="0" err="1"/>
              <a:t>int</a:t>
            </a:r>
            <a:r>
              <a:rPr lang="en-US" altLang="zh-CN" dirty="0"/>
              <a:t> opt1, </a:t>
            </a:r>
            <a:r>
              <a:rPr lang="en-US" altLang="zh-CN" dirty="0" err="1"/>
              <a:t>int</a:t>
            </a:r>
            <a:r>
              <a:rPr lang="en-US" altLang="zh-CN" dirty="0"/>
              <a:t> opt2) throws  </a:t>
            </a:r>
            <a:r>
              <a:rPr lang="en-US" altLang="zh-CN" dirty="0" err="1"/>
              <a:t>ArithmeticException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if(opt2==0){</a:t>
            </a:r>
          </a:p>
          <a:p>
            <a:r>
              <a:rPr lang="en-US" altLang="zh-CN" dirty="0"/>
              <a:t>		throw new </a:t>
            </a:r>
            <a:r>
              <a:rPr lang="en-US" altLang="zh-CN" dirty="0" err="1"/>
              <a:t>ArithmeticException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("result:" + opt1/opt2);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Calculator cal = new Calculator();</a:t>
            </a:r>
          </a:p>
          <a:p>
            <a:r>
              <a:rPr lang="en-US" altLang="zh-CN" dirty="0"/>
              <a:t>      try{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cal.division</a:t>
            </a:r>
            <a:r>
              <a:rPr lang="en-US" altLang="zh-CN" dirty="0"/>
              <a:t>(10,5);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cal.division</a:t>
            </a:r>
            <a:r>
              <a:rPr lang="en-US" altLang="zh-CN" dirty="0"/>
              <a:t>(10,0);</a:t>
            </a:r>
          </a:p>
          <a:p>
            <a:r>
              <a:rPr lang="en-US" altLang="zh-CN" dirty="0"/>
              <a:t>      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23592" y="2636913"/>
            <a:ext cx="1584176" cy="70788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result:2</a:t>
            </a:r>
          </a:p>
          <a:p>
            <a:r>
              <a:rPr lang="zh-CN" altLang="en-US" dirty="0"/>
              <a:t>发生异常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使用异常机制的建议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避免过大的</a:t>
            </a:r>
            <a:r>
              <a:rPr lang="en-US" altLang="zh-CN" dirty="0"/>
              <a:t>try</a:t>
            </a:r>
            <a:r>
              <a:rPr lang="zh-CN" altLang="en-US" dirty="0"/>
              <a:t>块，不要把不会出现异常的代码放到</a:t>
            </a:r>
            <a:r>
              <a:rPr lang="en-US" altLang="zh-CN" dirty="0"/>
              <a:t>try</a:t>
            </a:r>
            <a:r>
              <a:rPr lang="zh-CN" altLang="en-US" dirty="0"/>
              <a:t>块里面，尽量保持一个</a:t>
            </a:r>
            <a:r>
              <a:rPr lang="en-US" altLang="zh-CN" dirty="0"/>
              <a:t>try</a:t>
            </a:r>
            <a:r>
              <a:rPr lang="zh-CN" altLang="en-US" dirty="0"/>
              <a:t>块对应一个或多个异常。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细化异常的类型，不要不管什么类型的异常都写成</a:t>
            </a:r>
            <a:r>
              <a:rPr lang="en-US" altLang="zh-CN" dirty="0" err="1"/>
              <a:t>Excetpion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catch</a:t>
            </a:r>
            <a:r>
              <a:rPr lang="zh-CN" altLang="en-US" dirty="0"/>
              <a:t>块尽量保持一个块捕获一类异常，不要忽略捕获的异常，捕获到后要么处理，要么转译，要么重新抛出新类型的异常。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不要把自己能处理的异常抛给别人。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不要用</a:t>
            </a:r>
            <a:r>
              <a:rPr lang="en-US" altLang="zh-CN" dirty="0"/>
              <a:t>try...catch</a:t>
            </a:r>
            <a:r>
              <a:rPr lang="zh-CN" altLang="en-US" dirty="0"/>
              <a:t>参与控制程序流程，异常控制的根本目的是处理程序的非正常情况。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19048" cy="4965415"/>
          </a:xfrm>
        </p:spPr>
        <p:txBody>
          <a:bodyPr/>
          <a:lstStyle/>
          <a:p>
            <a:r>
              <a:rPr lang="zh-CN" altLang="en-US" dirty="0"/>
              <a:t>系统自动抛出的异常</a:t>
            </a:r>
            <a:endParaRPr lang="en-US" altLang="zh-CN" dirty="0"/>
          </a:p>
          <a:p>
            <a:pPr lvl="1"/>
            <a:r>
              <a:rPr lang="zh-CN" altLang="en-US" dirty="0"/>
              <a:t>所有系统定义的编译和运行异常都可以由系统自动抛出，称为标准异常，并且 </a:t>
            </a:r>
            <a:r>
              <a:rPr lang="en-US" altLang="zh-CN" dirty="0"/>
              <a:t>Java </a:t>
            </a:r>
            <a:r>
              <a:rPr lang="zh-CN" altLang="en-US" dirty="0"/>
              <a:t>强烈地要求应用程序进行完整的异常处理，给用户友好的提示，或者修正后使程序继续执行。</a:t>
            </a:r>
            <a:endParaRPr lang="en-US" altLang="zh-CN" dirty="0"/>
          </a:p>
          <a:p>
            <a:r>
              <a:rPr lang="zh-CN" altLang="en-US" dirty="0"/>
              <a:t>语句抛出的异常</a:t>
            </a:r>
            <a:endParaRPr lang="en-US" altLang="zh-CN" dirty="0"/>
          </a:p>
          <a:p>
            <a:pPr lvl="1"/>
            <a:r>
              <a:rPr lang="zh-CN" altLang="en-US" dirty="0"/>
              <a:t>用户程序自定义的异常和应用程序特定的异常</a:t>
            </a:r>
            <a:r>
              <a:rPr lang="en-US" altLang="zh-CN" dirty="0"/>
              <a:t>,</a:t>
            </a:r>
            <a:r>
              <a:rPr lang="zh-CN" altLang="en-US" dirty="0"/>
              <a:t>必须借助于</a:t>
            </a:r>
            <a:r>
              <a:rPr lang="en-US" altLang="zh-CN" dirty="0"/>
              <a:t>throws </a:t>
            </a:r>
            <a:r>
              <a:rPr lang="zh-CN" altLang="en-US" dirty="0"/>
              <a:t>和 </a:t>
            </a:r>
            <a:r>
              <a:rPr lang="en-US" altLang="zh-CN" dirty="0"/>
              <a:t>throw </a:t>
            </a:r>
            <a:r>
              <a:rPr lang="zh-CN" altLang="en-US" dirty="0"/>
              <a:t>语句来定义抛出异常。</a:t>
            </a:r>
            <a:endParaRPr lang="en-US" altLang="zh-CN" dirty="0"/>
          </a:p>
          <a:p>
            <a:r>
              <a:rPr lang="en-US" altLang="zh-CN" dirty="0"/>
              <a:t>throw</a:t>
            </a:r>
            <a:r>
              <a:rPr lang="zh-CN" altLang="en-US" dirty="0"/>
              <a:t>和</a:t>
            </a:r>
            <a:r>
              <a:rPr lang="en-US" altLang="zh-CN" dirty="0"/>
              <a:t>throws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1"/>
            <a:r>
              <a:rPr lang="en-US" dirty="0"/>
              <a:t>throws</a:t>
            </a:r>
            <a:r>
              <a:rPr lang="zh-CN" altLang="en-US" dirty="0"/>
              <a:t>语句用在方法声明后面，表示该方法会抛出哪些异常，使它的调用者知道要捕获这些异常。</a:t>
            </a:r>
            <a:endParaRPr lang="en-US" altLang="zh-CN" dirty="0"/>
          </a:p>
          <a:p>
            <a:pPr lvl="1"/>
            <a:r>
              <a:rPr lang="en-US" altLang="zh-CN" dirty="0"/>
              <a:t>throw</a:t>
            </a:r>
            <a:r>
              <a:rPr lang="zh-CN" altLang="en-US" dirty="0"/>
              <a:t>语句用在方法体内，表示抛出异常，是具体向外抛异常的动作，它抛出一个异常实例。</a:t>
            </a:r>
            <a:endParaRPr lang="en-US" altLang="zh-CN" dirty="0"/>
          </a:p>
          <a:p>
            <a:pPr lvl="1"/>
            <a:r>
              <a:rPr lang="en-US" altLang="zh-CN" dirty="0"/>
              <a:t>throws</a:t>
            </a:r>
            <a:r>
              <a:rPr lang="zh-CN" altLang="en-US" dirty="0"/>
              <a:t>表示出现异常的一种可能性，并不一定会发生这些异常；</a:t>
            </a:r>
            <a:r>
              <a:rPr lang="en-US" altLang="zh-CN" dirty="0"/>
              <a:t>throw</a:t>
            </a:r>
            <a:r>
              <a:rPr lang="zh-CN" altLang="en-US" dirty="0"/>
              <a:t>则是抛出了异常，执行</a:t>
            </a:r>
            <a:r>
              <a:rPr lang="en-US" altLang="zh-CN" dirty="0"/>
              <a:t>throw</a:t>
            </a:r>
            <a:r>
              <a:rPr lang="zh-CN" altLang="en-US" dirty="0"/>
              <a:t>则一定抛出了某种异常。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常见异常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NullPointException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NumberFormatException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ClassNotFoundException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ArrayIndexOutOfBoundsException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ClassCastException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NullPointException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常见原因：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试图访问一个空对象时。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常见解决方法：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通过断点先确定哪个对象为空，再找到该对象没实例化的原因。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NumberFormatException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常见原因：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程序员认为变量是数值“</a:t>
            </a:r>
            <a:r>
              <a:rPr lang="en-US" altLang="zh-CN" dirty="0"/>
              <a:t>123</a:t>
            </a:r>
            <a:r>
              <a:rPr lang="zh-CN" altLang="en-US" dirty="0"/>
              <a:t>”，但那实际内容可能是“</a:t>
            </a:r>
            <a:r>
              <a:rPr lang="en-US" altLang="zh-CN" dirty="0" err="1"/>
              <a:t>abc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常见解决方法：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根据控制台报的异常，找到出错的位置，看异常中数据是什么，确定是否有问题。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4" y="4013614"/>
            <a:ext cx="78048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 bwMode="auto">
          <a:xfrm rot="16200000" flipH="1">
            <a:off x="8453454" y="3505568"/>
            <a:ext cx="642942" cy="50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ClassNotFoundException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常见原因：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当使用第三方</a:t>
            </a:r>
            <a:r>
              <a:rPr lang="en-US" altLang="zh-CN" dirty="0"/>
              <a:t>Jar</a:t>
            </a:r>
            <a:r>
              <a:rPr lang="zh-CN" altLang="en-US" dirty="0"/>
              <a:t>包时，可能由于没导入包，或者包的版本不对，而导致该包中没有程序员用到的类。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常见解决方法：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导入该包。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可以打开第三方</a:t>
            </a:r>
            <a:r>
              <a:rPr lang="en-US" altLang="zh-CN" dirty="0"/>
              <a:t>Jar</a:t>
            </a:r>
            <a:r>
              <a:rPr lang="zh-CN" altLang="en-US" dirty="0"/>
              <a:t>包，确认是否有该类，如果没有，可以更改包的版本。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ArrayIndexOutOfBoundsException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常见问题：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访问超过数组或集合最大索引值的数据。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常见解决方法：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通过断点等方法，找到是否是循环超出了范围等原因。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ClassCastException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r>
              <a:rPr lang="zh-CN" altLang="en-US" dirty="0"/>
              <a:t>常见问题：</a:t>
            </a:r>
            <a:endParaRPr lang="en-US" altLang="zh-CN" dirty="0"/>
          </a:p>
          <a:p>
            <a:pPr lvl="1"/>
            <a:r>
              <a:rPr lang="zh-CN" altLang="en-US" dirty="0"/>
              <a:t>在集合中存入某对象，但是取出时却强转成其他对象</a:t>
            </a:r>
            <a:endParaRPr lang="en-US" altLang="zh-CN" dirty="0"/>
          </a:p>
          <a:p>
            <a:r>
              <a:rPr lang="zh-CN" altLang="en-US" dirty="0"/>
              <a:t>常见解决方法：</a:t>
            </a:r>
            <a:endParaRPr lang="en-US" altLang="zh-CN" dirty="0"/>
          </a:p>
          <a:p>
            <a:pPr lvl="1"/>
            <a:r>
              <a:rPr lang="zh-CN" altLang="en-US" dirty="0"/>
              <a:t>通过加断点的方法，查看集合中存入的是什么对象，再和自己要强转的对象类型比较便知。</a:t>
            </a:r>
            <a:endParaRPr lang="en-US" altLang="zh-CN" dirty="0"/>
          </a:p>
          <a:p>
            <a:pPr lvl="1"/>
            <a:r>
              <a:rPr lang="zh-CN" altLang="en-US" dirty="0"/>
              <a:t>泛型，已经限制了存入类型，就不会出现转换异常了。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自定义异常</a:t>
            </a: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</a:t>
            </a:r>
            <a:r>
              <a:rPr lang="en-US" dirty="0"/>
              <a:t>JDK</a:t>
            </a:r>
            <a:r>
              <a:rPr lang="zh-CN" altLang="en-US" dirty="0"/>
              <a:t>提供的异常类型不能满足需求的时候，程序员可以自定义一些异常类来描述自身程序中的异常信息。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程序员自定义异常必须是</a:t>
            </a:r>
            <a:r>
              <a:rPr lang="en-US" dirty="0" err="1"/>
              <a:t>Throwable</a:t>
            </a:r>
            <a:r>
              <a:rPr lang="zh-CN" altLang="en-US" dirty="0"/>
              <a:t>的直接或间接子类。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在程序中获得异常信息一般会调用异常对象的</a:t>
            </a:r>
            <a:r>
              <a:rPr lang="en-US" dirty="0" err="1"/>
              <a:t>getMessage</a:t>
            </a:r>
            <a:r>
              <a:rPr lang="zh-CN" altLang="en-US" dirty="0"/>
              <a:t>，</a:t>
            </a:r>
            <a:r>
              <a:rPr lang="en-US" dirty="0" err="1"/>
              <a:t>printStackTrace</a:t>
            </a:r>
            <a:r>
              <a:rPr lang="zh-CN" altLang="en-US" dirty="0"/>
              <a:t>，</a:t>
            </a:r>
            <a:r>
              <a:rPr lang="en-US" dirty="0" err="1"/>
              <a:t>toString</a:t>
            </a:r>
            <a:r>
              <a:rPr lang="zh-CN" altLang="en-US" dirty="0"/>
              <a:t>方法，所以自定义异常一般会重写以上三个方法。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异常概述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异常的层次结构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异常的分类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自定义异常示例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79376" y="1196976"/>
            <a:ext cx="11089034" cy="53244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SpecialException</a:t>
            </a:r>
            <a:r>
              <a:rPr lang="en-US" dirty="0"/>
              <a:t> extends Exception {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getMessage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en-US" dirty="0" err="1"/>
              <a:t>SpecialException</a:t>
            </a:r>
            <a:r>
              <a:rPr lang="zh-CN" altLang="en-US" dirty="0"/>
              <a:t>三角形构造失败</a:t>
            </a:r>
            <a:r>
              <a:rPr lang="en-US" dirty="0"/>
              <a:t>";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void </a:t>
            </a:r>
            <a:r>
              <a:rPr lang="en-US" dirty="0" err="1"/>
              <a:t>printStackTrace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三角形构造失败，异常类型：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zh-CN" altLang="en-US" dirty="0"/>
              <a:t>三角形构造异常，类型为：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自定义异常使用示例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839416" y="1125538"/>
            <a:ext cx="9086850" cy="563086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Triangle{</a:t>
            </a:r>
          </a:p>
          <a:p>
            <a:r>
              <a:rPr lang="en-US" dirty="0"/>
              <a:t>    Double a;</a:t>
            </a:r>
          </a:p>
          <a:p>
            <a:r>
              <a:rPr lang="en-US" dirty="0"/>
              <a:t>    Double b;</a:t>
            </a:r>
          </a:p>
          <a:p>
            <a:r>
              <a:rPr lang="en-US" dirty="0"/>
              <a:t>    Double c;</a:t>
            </a:r>
          </a:p>
          <a:p>
            <a:r>
              <a:rPr lang="en-US" dirty="0"/>
              <a:t>    public Triangle(Double a, Double b, Double c) throws </a:t>
            </a:r>
            <a:r>
              <a:rPr lang="en-US" dirty="0" err="1"/>
              <a:t>SpecialException</a:t>
            </a:r>
            <a:r>
              <a:rPr lang="en-US" dirty="0"/>
              <a:t> {</a:t>
            </a:r>
            <a:endParaRPr lang="zh-CN" altLang="en-US" dirty="0"/>
          </a:p>
          <a:p>
            <a:r>
              <a:rPr lang="en-US" dirty="0"/>
              <a:t>	if (a + b &lt; c)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(a + c &lt; b)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(b + c &lt; a)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  <a:endParaRPr lang="zh-CN" alt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J</a:t>
            </a:r>
            <a:r>
              <a:rPr lang="en-US" altLang="zh-CN" dirty="0"/>
              <a:t>2</a:t>
            </a:r>
            <a:r>
              <a:rPr lang="en-US" altLang="en-US" dirty="0"/>
              <a:t>SE1.4</a:t>
            </a:r>
            <a:r>
              <a:rPr lang="zh-CN" altLang="en-US" dirty="0"/>
              <a:t>中引入的新特性，用于检查程序的安全性。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关键字</a:t>
            </a:r>
            <a:r>
              <a:rPr lang="en-US" dirty="0"/>
              <a:t>assert</a:t>
            </a:r>
            <a:r>
              <a:rPr lang="zh-CN" altLang="en-US" dirty="0"/>
              <a:t>、</a:t>
            </a:r>
            <a:r>
              <a:rPr lang="en-US" dirty="0" err="1"/>
              <a:t>java</a:t>
            </a:r>
            <a:r>
              <a:rPr lang="en-US" altLang="zh-CN" dirty="0" err="1"/>
              <a:t>.</a:t>
            </a:r>
            <a:r>
              <a:rPr lang="en-US" dirty="0" err="1"/>
              <a:t>lang.AssertError</a:t>
            </a:r>
            <a:r>
              <a:rPr lang="zh-CN" altLang="en-US" dirty="0"/>
              <a:t>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当需要在一个值为</a:t>
            </a:r>
            <a:r>
              <a:rPr lang="en-US" altLang="zh-CN" dirty="0"/>
              <a:t>FALSE</a:t>
            </a:r>
            <a:r>
              <a:rPr lang="zh-CN" altLang="en-US" dirty="0"/>
              <a:t>时中断当前操作的话，可以使用断言。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可看做是异常处理的高级形式，断言的布尔状态为</a:t>
            </a:r>
            <a:r>
              <a:rPr lang="en-US" altLang="zh-CN" dirty="0"/>
              <a:t>true</a:t>
            </a:r>
            <a:r>
              <a:rPr lang="zh-CN" altLang="en-US" dirty="0"/>
              <a:t>则没问题，如果为</a:t>
            </a:r>
            <a:r>
              <a:rPr lang="en-US" altLang="zh-CN" dirty="0"/>
              <a:t>false</a:t>
            </a:r>
            <a:r>
              <a:rPr lang="zh-CN" altLang="en-US" dirty="0"/>
              <a:t>，则抛出</a:t>
            </a:r>
            <a:r>
              <a:rPr lang="en-US" dirty="0" err="1"/>
              <a:t>AssertError</a:t>
            </a:r>
            <a:r>
              <a:rPr lang="zh-CN" altLang="en-US" dirty="0"/>
              <a:t>异常。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断言的使用方法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两种形式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assert Expression1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assert Expression1:Expression2   </a:t>
            </a:r>
            <a:r>
              <a:rPr lang="zh-CN" altLang="en-US" dirty="0"/>
              <a:t>（加提示，</a:t>
            </a:r>
            <a:r>
              <a:rPr lang="en-US" altLang="zh-CN" dirty="0"/>
              <a:t> Expression2 </a:t>
            </a:r>
            <a:r>
              <a:rPr lang="zh-CN" altLang="en-US" dirty="0"/>
              <a:t>是提示）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断言在默认情况下是关闭的，启用断言验证假设须用到</a:t>
            </a:r>
            <a:r>
              <a:rPr lang="en-US" dirty="0"/>
              <a:t>java</a:t>
            </a:r>
            <a:r>
              <a:rPr lang="zh-CN" altLang="en-US" dirty="0"/>
              <a:t>命令的参数</a:t>
            </a:r>
            <a:r>
              <a:rPr lang="en-US" dirty="0"/>
              <a:t>-</a:t>
            </a:r>
            <a:r>
              <a:rPr lang="en-US" dirty="0" err="1"/>
              <a:t>ea</a:t>
            </a:r>
            <a:r>
              <a:rPr lang="zh-CN" altLang="en-US" dirty="0"/>
              <a:t>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Eclipse</a:t>
            </a:r>
            <a:r>
              <a:rPr lang="zh-CN" altLang="en-US" dirty="0"/>
              <a:t>中的</a:t>
            </a:r>
            <a:r>
              <a:rPr lang="en-US" altLang="zh-CN" dirty="0"/>
              <a:t>run configuration</a:t>
            </a:r>
            <a:r>
              <a:rPr lang="zh-CN" altLang="en-US" dirty="0"/>
              <a:t>中添加默认参数</a:t>
            </a:r>
            <a:r>
              <a:rPr lang="en-US" altLang="zh-CN" dirty="0"/>
              <a:t>-</a:t>
            </a:r>
            <a:r>
              <a:rPr lang="en-US" altLang="zh-CN" dirty="0" err="1"/>
              <a:t>ea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断言示例　　　　　　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4" y="1142985"/>
            <a:ext cx="7715304" cy="3477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AssertTest{</a:t>
            </a:r>
            <a:br>
              <a:rPr lang="en-US" dirty="0"/>
            </a:br>
            <a:r>
              <a:rPr lang="en-US" dirty="0"/>
              <a:t>    public static void main(String[] args) {</a:t>
            </a:r>
            <a:br>
              <a:rPr lang="en-US" dirty="0"/>
            </a:br>
            <a:r>
              <a:rPr lang="en-US" dirty="0"/>
              <a:t>        AssertTest at = new AssertTest();</a:t>
            </a:r>
            <a:br>
              <a:rPr lang="en-US" dirty="0"/>
            </a:br>
            <a:r>
              <a:rPr lang="en-US" dirty="0"/>
              <a:t>        at.assertMe(true);</a:t>
            </a:r>
            <a:br>
              <a:rPr lang="en-US" dirty="0"/>
            </a:br>
            <a:r>
              <a:rPr lang="en-US" dirty="0"/>
              <a:t>        at.assertMe(false);   </a:t>
            </a:r>
            <a:br>
              <a:rPr lang="en-US" dirty="0"/>
            </a:br>
            <a:r>
              <a:rPr lang="en-US" dirty="0"/>
              <a:t>    }  </a:t>
            </a:r>
            <a:br>
              <a:rPr lang="en-US" dirty="0"/>
            </a:br>
            <a:r>
              <a:rPr lang="en-US" dirty="0"/>
              <a:t>    </a:t>
            </a:r>
            <a:r>
              <a:rPr lang="en-US" altLang="zh-CN" dirty="0"/>
              <a:t>pr</a:t>
            </a:r>
            <a:r>
              <a:rPr lang="en-US" dirty="0"/>
              <a:t>ivate  void assertMe(boolean boo) {</a:t>
            </a:r>
            <a:br>
              <a:rPr lang="en-US" dirty="0"/>
            </a:br>
            <a:r>
              <a:rPr lang="en-US" dirty="0"/>
              <a:t>        assert boo; </a:t>
            </a:r>
            <a:br>
              <a:rPr lang="en-US" dirty="0"/>
            </a:br>
            <a:r>
              <a:rPr lang="en-US" dirty="0"/>
              <a:t>        System.out.println("true condition");</a:t>
            </a:r>
            <a:br>
              <a:rPr lang="en-US" dirty="0"/>
            </a:br>
            <a:r>
              <a:rPr lang="en-US" dirty="0"/>
              <a:t>    }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4" y="4985881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(AssertTest.java:13)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断言示例　　　　　　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4" y="1142984"/>
            <a:ext cx="7715304" cy="37856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AssertTest{</a:t>
            </a:r>
            <a:br>
              <a:rPr lang="en-US" dirty="0"/>
            </a:br>
            <a:r>
              <a:rPr lang="en-US" dirty="0"/>
              <a:t>    public static void main(String[] args) {</a:t>
            </a:r>
            <a:br>
              <a:rPr lang="en-US" dirty="0"/>
            </a:br>
            <a:r>
              <a:rPr lang="en-US" dirty="0"/>
              <a:t>        AssertTest at = new AssertTest();</a:t>
            </a:r>
            <a:br>
              <a:rPr lang="en-US" dirty="0"/>
            </a:br>
            <a:r>
              <a:rPr lang="en-US" dirty="0"/>
              <a:t>        at.assertMe(true);</a:t>
            </a:r>
            <a:br>
              <a:rPr lang="en-US" dirty="0"/>
            </a:br>
            <a:r>
              <a:rPr lang="en-US" dirty="0"/>
              <a:t>        at.assertMe(false);   </a:t>
            </a:r>
            <a:br>
              <a:rPr lang="en-US" dirty="0"/>
            </a:br>
            <a:r>
              <a:rPr lang="en-US" dirty="0"/>
              <a:t>    }  </a:t>
            </a:r>
            <a:br>
              <a:rPr lang="en-US" dirty="0"/>
            </a:br>
            <a:r>
              <a:rPr lang="en-US" dirty="0"/>
              <a:t>    private  void assertMe(boolean boo) {</a:t>
            </a:r>
            <a:br>
              <a:rPr lang="en-US" dirty="0"/>
            </a:br>
            <a:r>
              <a:rPr lang="en-US" dirty="0"/>
              <a:t>        String s = null;</a:t>
            </a:r>
            <a:br>
              <a:rPr lang="en-US" dirty="0"/>
            </a:br>
            <a:r>
              <a:rPr lang="en-US" dirty="0"/>
              <a:t>        assert boo:s = "hello world"; </a:t>
            </a:r>
            <a:br>
              <a:rPr lang="en-US" dirty="0"/>
            </a:br>
            <a:r>
              <a:rPr lang="en-US" dirty="0"/>
              <a:t>        System.out.println("true condition");</a:t>
            </a:r>
            <a:br>
              <a:rPr lang="en-US" dirty="0"/>
            </a:br>
            <a:r>
              <a:rPr lang="en-US" dirty="0"/>
              <a:t>    } 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4" y="5273913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r>
              <a:rPr lang="en-US" dirty="0"/>
              <a:t>: hello world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(AssertTest.java:14)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使用断言的场合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95400" y="1160749"/>
            <a:ext cx="1101722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可以在预计正常情况下程序不会到达的地方放置断言 ：</a:t>
            </a:r>
            <a:r>
              <a:rPr lang="en-US" dirty="0"/>
              <a:t>assert false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断言可以用于检查传递给私有方法的参数。（对于公有方法，因为是提供给外部的接口，所以必须在方法中有相应的参数检验才能保证代码的健壮性）。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使用断言测试方法执行的前置条件和后置条件。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使用断言检查类的不变状态，确保任何情况下，某个变量的状态必须满足。（如</a:t>
            </a:r>
            <a:r>
              <a:rPr lang="en-US" altLang="zh-CN" dirty="0"/>
              <a:t>age</a:t>
            </a:r>
            <a:r>
              <a:rPr lang="zh-CN" altLang="en-US" dirty="0"/>
              <a:t>属性应大于</a:t>
            </a:r>
            <a:r>
              <a:rPr lang="en-US" altLang="zh-CN" dirty="0"/>
              <a:t>0</a:t>
            </a:r>
            <a:r>
              <a:rPr lang="zh-CN" altLang="en-US" dirty="0"/>
              <a:t>小于某个合适值）。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不使用断言的场合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断言语句不是永远会执行，可以屏蔽也可以启用。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不要再</a:t>
            </a:r>
            <a:r>
              <a:rPr lang="en-US" altLang="zh-CN" dirty="0"/>
              <a:t>public</a:t>
            </a:r>
            <a:r>
              <a:rPr lang="zh-CN" altLang="en-US" dirty="0"/>
              <a:t>的方法里面检查参数是不是为</a:t>
            </a:r>
            <a:r>
              <a:rPr lang="en-US" altLang="zh-CN" dirty="0"/>
              <a:t>null</a:t>
            </a:r>
            <a:r>
              <a:rPr lang="zh-CN" altLang="en-US" dirty="0"/>
              <a:t>之类的操作。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例如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get(String s){</a:t>
            </a:r>
            <a:br>
              <a:rPr lang="en-US" dirty="0"/>
            </a:br>
            <a:r>
              <a:rPr lang="en-US" dirty="0"/>
              <a:t>		      assert s != null;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}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假如需要检查也最好通过</a:t>
            </a:r>
            <a:r>
              <a:rPr lang="en-US" dirty="0"/>
              <a:t>if s = null </a:t>
            </a:r>
            <a:r>
              <a:rPr lang="zh-CN" altLang="en-US" dirty="0"/>
              <a:t>抛出</a:t>
            </a:r>
            <a:r>
              <a:rPr lang="en-US" dirty="0" err="1"/>
              <a:t>NullPointerException</a:t>
            </a:r>
            <a:r>
              <a:rPr lang="zh-CN" altLang="en-US" dirty="0"/>
              <a:t>来检查。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不要使用断言作为公共方法的参数检查，公共方法的参数永远都要执行。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断言语句不可以有任何边界效应，不要使用断言语句去修改变量和改变方法的返回值。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自定义异常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351585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24704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发现错误的理想时机是在编译阶段，也就是在你试图运行程序之前。然而编译期间并不能找出所有的错误，余下的问题必须在运行期间解决。</a:t>
            </a:r>
            <a:endParaRPr lang="en-US" altLang="zh-CN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/>
              <a:t>--Thinking in Java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这就需要有一个机制在运行期间如果出问题了，能够知道如何正确处理该问题。</a:t>
            </a:r>
          </a:p>
        </p:txBody>
      </p:sp>
      <p:pic>
        <p:nvPicPr>
          <p:cNvPr id="2050" name="Picture 2" descr="D:\云平台\我的PPT\异常\图片\错了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8063" y="3429000"/>
            <a:ext cx="4826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094912" cy="5292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异常就是在程序运行的过程中所发生的不正常的事件，它会中断指令的正常执行。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导致异常的原因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用户输入错误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设备错误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代码错误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磁盘空间不足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提供异常类来表示程序运行中发生的异常</a:t>
            </a:r>
          </a:p>
        </p:txBody>
      </p:sp>
      <p:pic>
        <p:nvPicPr>
          <p:cNvPr id="5" name="图示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9" y="1772817"/>
            <a:ext cx="92567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15E166-DA60-48AB-948E-93BBE0C421AC}"/>
              </a:ext>
            </a:extLst>
          </p:cNvPr>
          <p:cNvSpPr txBox="1"/>
          <p:nvPr/>
        </p:nvSpPr>
        <p:spPr>
          <a:xfrm>
            <a:off x="1343472" y="3815135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可抛出接口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7E59DA-0E29-48B8-A387-F44F4CC4B8C6}"/>
              </a:ext>
            </a:extLst>
          </p:cNvPr>
          <p:cNvSpPr txBox="1"/>
          <p:nvPr/>
        </p:nvSpPr>
        <p:spPr>
          <a:xfrm>
            <a:off x="4727848" y="411597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运行异常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74CEA0-3326-4A89-863C-D4944A75F41A}"/>
              </a:ext>
            </a:extLst>
          </p:cNvPr>
          <p:cNvSpPr txBox="1"/>
          <p:nvPr/>
        </p:nvSpPr>
        <p:spPr>
          <a:xfrm>
            <a:off x="4655840" y="585745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输入输出异常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异常分为</a:t>
            </a:r>
            <a:r>
              <a:rPr lang="en-US" altLang="zh-CN" dirty="0"/>
              <a:t>2</a:t>
            </a:r>
            <a:r>
              <a:rPr lang="zh-CN" altLang="en-US" dirty="0"/>
              <a:t>大类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Error</a:t>
            </a:r>
            <a:r>
              <a:rPr lang="zh-CN" altLang="en-US" dirty="0"/>
              <a:t>：描述了</a:t>
            </a:r>
            <a:r>
              <a:rPr lang="en-US" altLang="zh-CN" dirty="0"/>
              <a:t>Java</a:t>
            </a:r>
            <a:r>
              <a:rPr lang="zh-CN" altLang="en-US" dirty="0"/>
              <a:t>运行系统中的内部错误以及资源耗尽错误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唯一的解决方法：尽力使程序安全地终止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Exception</a:t>
            </a:r>
            <a:r>
              <a:rPr lang="zh-CN" altLang="en-US" dirty="0"/>
              <a:t>：程序中需要关注的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运行时异常（</a:t>
            </a:r>
            <a:r>
              <a:rPr lang="en-US" altLang="zh-CN" dirty="0" err="1"/>
              <a:t>RuntimeException</a:t>
            </a:r>
            <a:r>
              <a:rPr lang="zh-CN" altLang="en-US" dirty="0"/>
              <a:t>）：在 </a:t>
            </a:r>
            <a:r>
              <a:rPr lang="en-US" altLang="zh-CN" dirty="0"/>
              <a:t>Java </a:t>
            </a:r>
            <a:r>
              <a:rPr lang="zh-CN" altLang="en-US" dirty="0"/>
              <a:t>虚拟机正常运行期间抛出的异常，由程序错误导致。</a:t>
            </a:r>
            <a:r>
              <a:rPr lang="en-US" altLang="zh-CN" dirty="0"/>
              <a:t> Java</a:t>
            </a:r>
            <a:r>
              <a:rPr lang="zh-CN" altLang="en-US" dirty="0"/>
              <a:t>编译器允许程序中不对这类异常做出处理。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错误的类型转换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数组下标越界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访问空指针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其他异常（如：</a:t>
            </a:r>
            <a:r>
              <a:rPr lang="en-US" altLang="zh-CN" dirty="0"/>
              <a:t>IO</a:t>
            </a:r>
            <a:r>
              <a:rPr lang="zh-CN" altLang="en-US" dirty="0"/>
              <a:t>异常、</a:t>
            </a:r>
            <a:r>
              <a:rPr lang="en-US" altLang="zh-CN" dirty="0"/>
              <a:t>SQL</a:t>
            </a:r>
            <a:r>
              <a:rPr lang="zh-CN" altLang="en-US" dirty="0"/>
              <a:t>异常）：一般是外部错误，</a:t>
            </a:r>
            <a:r>
              <a:rPr lang="en-US" altLang="zh-CN" dirty="0"/>
              <a:t>Java</a:t>
            </a:r>
            <a:r>
              <a:rPr lang="zh-CN" altLang="en-US" dirty="0"/>
              <a:t>编译器要求在程序中必须处理这类异常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611560" y="2276872"/>
            <a:ext cx="864096" cy="18002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 flipV="1">
            <a:off x="971600" y="3573016"/>
            <a:ext cx="659904" cy="5040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圆角矩形 5"/>
          <p:cNvSpPr/>
          <p:nvPr/>
        </p:nvSpPr>
        <p:spPr bwMode="auto">
          <a:xfrm>
            <a:off x="155848" y="4077072"/>
            <a:ext cx="1547664" cy="1152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未检查</a:t>
            </a:r>
            <a:endParaRPr lang="zh-CN" altLang="en-US" sz="1800" dirty="0">
              <a:solidFill>
                <a:srgbClr val="A50021"/>
              </a:solidFill>
              <a:latin typeface="Arial" charset="0"/>
            </a:endParaRPr>
          </a:p>
          <a:p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en-US" altLang="zh-CN" sz="1600" dirty="0">
                <a:solidFill>
                  <a:srgbClr val="A50021"/>
                </a:solidFill>
                <a:latin typeface="Arial" charset="0"/>
              </a:rPr>
              <a:t>(unchecked)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异常的后果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异常发生的后果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丢失用户数据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程序崩溃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用户期望的友好操作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向用户通告错误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保存所有的操作结果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允许用户以适当的形式退出程序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解决方法</a:t>
            </a:r>
            <a:r>
              <a:rPr lang="en-US" altLang="zh-CN" dirty="0"/>
              <a:t>——</a:t>
            </a:r>
            <a:r>
              <a:rPr lang="zh-CN" altLang="en-US" dirty="0"/>
              <a:t>异常处理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11260</TotalTime>
  <Words>2685</Words>
  <Application>Microsoft Office PowerPoint</Application>
  <PresentationFormat>宽屏</PresentationFormat>
  <Paragraphs>451</Paragraphs>
  <Slides>49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华文新魏</vt:lpstr>
      <vt:lpstr>宋体</vt:lpstr>
      <vt:lpstr>微软雅黑</vt:lpstr>
      <vt:lpstr>Arial</vt:lpstr>
      <vt:lpstr>Times New Roman</vt:lpstr>
      <vt:lpstr>2_Default Design</vt:lpstr>
      <vt:lpstr>Microsoft ClipArt Gallery</vt:lpstr>
      <vt:lpstr>第十一章  异常和断言</vt:lpstr>
      <vt:lpstr>PowerPoint 演示文稿</vt:lpstr>
      <vt:lpstr>讲授思路　　　　　　　　　</vt:lpstr>
      <vt:lpstr>异常概述　　　　　　　　　</vt:lpstr>
      <vt:lpstr>引入</vt:lpstr>
      <vt:lpstr>什么是异常</vt:lpstr>
      <vt:lpstr>异常的层次结构</vt:lpstr>
      <vt:lpstr>异常的分类</vt:lpstr>
      <vt:lpstr>异常的后果</vt:lpstr>
      <vt:lpstr>异常机制</vt:lpstr>
      <vt:lpstr>异常处理机制</vt:lpstr>
      <vt:lpstr>捕获异常</vt:lpstr>
      <vt:lpstr>try、catch处理流程</vt:lpstr>
      <vt:lpstr>try、catch处理流程</vt:lpstr>
      <vt:lpstr>多重异常</vt:lpstr>
      <vt:lpstr>多重异常</vt:lpstr>
      <vt:lpstr>try、catch使用注意事项</vt:lpstr>
      <vt:lpstr>finally语句块（最终执行跨）</vt:lpstr>
      <vt:lpstr>finally语句块</vt:lpstr>
      <vt:lpstr>课堂练习</vt:lpstr>
      <vt:lpstr>try-catch-finally使用注意事项</vt:lpstr>
      <vt:lpstr>判断除数为0</vt:lpstr>
      <vt:lpstr>异常处理的优势</vt:lpstr>
      <vt:lpstr>异常处理机制　　　　　　　</vt:lpstr>
      <vt:lpstr>引入</vt:lpstr>
      <vt:lpstr>抛出异常</vt:lpstr>
      <vt:lpstr>抛出异常</vt:lpstr>
      <vt:lpstr>声明异常示例</vt:lpstr>
      <vt:lpstr>抛出异常</vt:lpstr>
      <vt:lpstr>抛出异常</vt:lpstr>
      <vt:lpstr>使用异常机制的建议</vt:lpstr>
      <vt:lpstr>小结</vt:lpstr>
      <vt:lpstr>常见异常　　　　　　　　　</vt:lpstr>
      <vt:lpstr>NullPointException</vt:lpstr>
      <vt:lpstr>NumberFormatException</vt:lpstr>
      <vt:lpstr>ClassNotFoundException</vt:lpstr>
      <vt:lpstr>ArrayIndexOutOfBoundsException</vt:lpstr>
      <vt:lpstr>ClassCastException</vt:lpstr>
      <vt:lpstr>自定义异常</vt:lpstr>
      <vt:lpstr>自定义异常示例</vt:lpstr>
      <vt:lpstr>自定义异常使用示例</vt:lpstr>
      <vt:lpstr>断言　　　　　　　</vt:lpstr>
      <vt:lpstr>断言的使用方法　　　　　　　</vt:lpstr>
      <vt:lpstr>断言示例　　　　　　</vt:lpstr>
      <vt:lpstr>断言示例　　　　　　</vt:lpstr>
      <vt:lpstr>使用断言的场合　　　　　　　</vt:lpstr>
      <vt:lpstr>不使用断言的场合　　　　　　　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王 亚红</cp:lastModifiedBy>
  <cp:revision>748</cp:revision>
  <dcterms:created xsi:type="dcterms:W3CDTF">2006-10-06T15:46:57Z</dcterms:created>
  <dcterms:modified xsi:type="dcterms:W3CDTF">2018-12-03T01:14:23Z</dcterms:modified>
</cp:coreProperties>
</file>