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68" r:id="rId8"/>
    <p:sldId id="446" r:id="rId9"/>
    <p:sldId id="447" r:id="rId10"/>
    <p:sldId id="448" r:id="rId11"/>
    <p:sldId id="449" r:id="rId12"/>
    <p:sldId id="450" r:id="rId13"/>
    <p:sldId id="451" r:id="rId14"/>
    <p:sldId id="452" r:id="rId15"/>
    <p:sldId id="453" r:id="rId16"/>
    <p:sldId id="442" r:id="rId17"/>
    <p:sldId id="457" r:id="rId18"/>
    <p:sldId id="458" r:id="rId19"/>
    <p:sldId id="459" r:id="rId20"/>
    <p:sldId id="460" r:id="rId21"/>
    <p:sldId id="461" r:id="rId22"/>
    <p:sldId id="462" r:id="rId23"/>
    <p:sldId id="463" r:id="rId24"/>
    <p:sldId id="464" r:id="rId25"/>
    <p:sldId id="465" r:id="rId26"/>
    <p:sldId id="467" r:id="rId27"/>
    <p:sldId id="466" r:id="rId28"/>
    <p:sldId id="454" r:id="rId29"/>
    <p:sldId id="455" r:id="rId30"/>
    <p:sldId id="440" r:id="rId3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322" autoAdjust="0"/>
  </p:normalViewPr>
  <p:slideViewPr>
    <p:cSldViewPr>
      <p:cViewPr varScale="1">
        <p:scale>
          <a:sx n="45" d="100"/>
          <a:sy n="45" d="100"/>
        </p:scale>
        <p:origin x="43" y="83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a:t>使用构造方法或字符串常量初始化变量</a:t>
          </a:r>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a:t>字符串常量类</a:t>
          </a:r>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a:t>使用构造方法初始化变量</a:t>
          </a:r>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a:t>字符串变量类</a:t>
          </a:r>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a:t>转换：通过</a:t>
          </a:r>
          <a:r>
            <a:rPr lang="en-US" altLang="zh-CN" dirty="0" err="1"/>
            <a:t>StringBuffer</a:t>
          </a:r>
          <a:r>
            <a:rPr lang="zh-CN" altLang="en-US" dirty="0"/>
            <a:t>的构造方法</a:t>
          </a:r>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zh-CN" altLang="en-US" dirty="0"/>
            <a:t>转换：</a:t>
          </a:r>
          <a:r>
            <a:rPr lang="en-US" altLang="zh-CN" dirty="0" err="1"/>
            <a:t>toString</a:t>
          </a:r>
          <a:r>
            <a:rPr lang="zh-CN" altLang="en-US" dirty="0"/>
            <a:t>方法</a:t>
          </a:r>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custScaleX="276082"/>
      <dgm:spPr/>
    </dgm:pt>
    <dgm:pt modelId="{9015810C-B4E7-402C-A72A-058D58583E51}" type="pres">
      <dgm:prSet presAssocID="{B5A4C215-B9F7-4D52-8C29-2BBCC8582FBF}" presName="rootConnector" presStyleLbl="node1" presStyleIdx="0" presStyleCnt="2"/>
      <dgm:spPr/>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custSzX="576862"/>
      <dgm:spPr/>
    </dgm:pt>
    <dgm:pt modelId="{6E6633DF-7610-4018-B0FF-F1E5AF24632B}" type="pres">
      <dgm:prSet presAssocID="{18DDE63C-7F3E-4B3A-A757-74A7F8D0401E}" presName="childText" presStyleLbl="bgAcc1" presStyleIdx="0" presStyleCnt="6" custScaleX="276082">
        <dgm:presLayoutVars>
          <dgm:bulletEnabled val="1"/>
        </dgm:presLayoutVars>
      </dgm:prSet>
      <dgm:spPr/>
    </dgm:pt>
    <dgm:pt modelId="{B9C6672E-DC55-4B60-BD6F-DC53D931A1A7}" type="pres">
      <dgm:prSet presAssocID="{32AE0855-68A6-476F-9D42-5D02ABC300B0}" presName="Name13" presStyleLbl="parChTrans1D2" presStyleIdx="1" presStyleCnt="6" custSzX="576862"/>
      <dgm:spPr/>
    </dgm:pt>
    <dgm:pt modelId="{9D747A41-CD5D-40DB-A021-691719F66777}" type="pres">
      <dgm:prSet presAssocID="{A222ABDA-E136-41AB-A65B-966794DF3213}" presName="childText" presStyleLbl="bgAcc1" presStyleIdx="1" presStyleCnt="6" custScaleX="276082">
        <dgm:presLayoutVars>
          <dgm:bulletEnabled val="1"/>
        </dgm:presLayoutVars>
      </dgm:prSet>
      <dgm:spPr/>
    </dgm:pt>
    <dgm:pt modelId="{1AC412C5-B88C-4B28-ACAE-9D9066833D64}" type="pres">
      <dgm:prSet presAssocID="{3FA511C6-4846-438C-A24D-C482E862E508}" presName="Name13" presStyleLbl="parChTrans1D2" presStyleIdx="2" presStyleCnt="6" custSzX="576862"/>
      <dgm:spPr/>
    </dgm:pt>
    <dgm:pt modelId="{428F9DAC-CB75-4223-8EF4-D07FE73D9086}" type="pres">
      <dgm:prSet presAssocID="{D9F5ABEC-F692-4825-977D-09AC4A59E3D2}" presName="childText" presStyleLbl="bgAcc1" presStyleIdx="2" presStyleCnt="6" custScaleX="276082">
        <dgm:presLayoutVars>
          <dgm:bulletEnabled val="1"/>
        </dgm:presLayoutVars>
      </dgm:prSet>
      <dgm:spPr/>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custScaleX="276082"/>
      <dgm:spPr/>
    </dgm:pt>
    <dgm:pt modelId="{802AC92A-8850-453E-BBA4-B898BA3145CF}" type="pres">
      <dgm:prSet presAssocID="{44AFC3B2-4B77-452A-8E35-1B70BEE807FE}" presName="rootConnector" presStyleLbl="node1" presStyleIdx="1" presStyleCnt="2"/>
      <dgm:spPr/>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custSzX="576862"/>
      <dgm:spPr/>
    </dgm:pt>
    <dgm:pt modelId="{28D35E14-390F-43CA-9F11-6EA8426C2DA0}" type="pres">
      <dgm:prSet presAssocID="{3F8AD759-7291-4AB4-AADF-FEA38994AFCB}" presName="childText" presStyleLbl="bgAcc1" presStyleIdx="3" presStyleCnt="6" custScaleX="276082">
        <dgm:presLayoutVars>
          <dgm:bulletEnabled val="1"/>
        </dgm:presLayoutVars>
      </dgm:prSet>
      <dgm:spPr/>
    </dgm:pt>
    <dgm:pt modelId="{208EDE76-5EB4-4607-81D5-5A8B3E4D0172}" type="pres">
      <dgm:prSet presAssocID="{A9CB2557-5748-43CC-9920-2235AC31CCE7}" presName="Name13" presStyleLbl="parChTrans1D2" presStyleIdx="4" presStyleCnt="6" custSzX="576862"/>
      <dgm:spPr/>
    </dgm:pt>
    <dgm:pt modelId="{257C81D2-A731-43FE-8461-9601AE11974A}" type="pres">
      <dgm:prSet presAssocID="{592471E1-71A6-4D83-A3D2-51F75D246028}" presName="childText" presStyleLbl="bgAcc1" presStyleIdx="4" presStyleCnt="6" custScaleX="276082">
        <dgm:presLayoutVars>
          <dgm:bulletEnabled val="1"/>
        </dgm:presLayoutVars>
      </dgm:prSet>
      <dgm:spPr/>
    </dgm:pt>
    <dgm:pt modelId="{71181962-A4F4-4D9D-BA5D-49AC7A1B23C2}" type="pres">
      <dgm:prSet presAssocID="{EA520612-3606-410F-8229-2CD7251A7003}" presName="Name13" presStyleLbl="parChTrans1D2" presStyleIdx="5" presStyleCnt="6" custSzX="576862"/>
      <dgm:spPr/>
    </dgm:pt>
    <dgm:pt modelId="{094A4EC9-AA6C-4BAF-B0E5-402CE459D9C4}" type="pres">
      <dgm:prSet presAssocID="{060DEDD6-DDF9-4CC8-98E8-40E230246F43}" presName="childText" presStyleLbl="bgAcc1" presStyleIdx="5" presStyleCnt="6" custScaleX="276082">
        <dgm:presLayoutVars>
          <dgm:bulletEnabled val="1"/>
        </dgm:presLayoutVars>
      </dgm:prSet>
      <dgm:spPr/>
    </dgm:pt>
  </dgm:ptLst>
  <dgm:cxnLst>
    <dgm:cxn modelId="{4A16D00D-D8D1-4F2C-A63D-4AB2C70D8C0B}" type="presOf" srcId="{44AFC3B2-4B77-452A-8E35-1B70BEE807FE}" destId="{802AC92A-8850-453E-BBA4-B898BA3145CF}" srcOrd="1" destOrd="0" presId="urn:microsoft.com/office/officeart/2005/8/layout/hierarchy3"/>
    <dgm:cxn modelId="{19EFCB25-54DA-4F2E-BCB7-C810AAE128DF}" type="presOf" srcId="{32AE0855-68A6-476F-9D42-5D02ABC300B0}" destId="{B9C6672E-DC55-4B60-BD6F-DC53D931A1A7}" srcOrd="0" destOrd="0" presId="urn:microsoft.com/office/officeart/2005/8/layout/hierarchy3"/>
    <dgm:cxn modelId="{51960531-1CEC-4ED5-8312-614A6E2931C6}" type="presOf" srcId="{D9F5ABEC-F692-4825-977D-09AC4A59E3D2}" destId="{428F9DAC-CB75-4223-8EF4-D07FE73D9086}" srcOrd="0" destOrd="0" presId="urn:microsoft.com/office/officeart/2005/8/layout/hierarchy3"/>
    <dgm:cxn modelId="{63B4E63E-56DD-44F1-92A6-3D37F4CD3722}" type="presOf" srcId="{A222ABDA-E136-41AB-A65B-966794DF3213}" destId="{9D747A41-CD5D-40DB-A021-691719F66777}"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74CF3E6C-10CE-4F33-BD4D-6BAEB1FBB128}" type="presOf" srcId="{19DFC9B8-459E-4C48-B5B3-F33E961D1464}" destId="{8FBEEE22-EA2E-4444-A11B-509A897F1179}"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65CDA57D-FA9A-44EF-BB93-FD322BDFF420}" type="presOf" srcId="{A8A2FD80-3B70-4969-B9E1-3FAFDE2025A8}" destId="{9AD9E17C-21FD-49E5-8080-4AEB422FC4C4}" srcOrd="0" destOrd="0" presId="urn:microsoft.com/office/officeart/2005/8/layout/hierarchy3"/>
    <dgm:cxn modelId="{B53A2283-41A2-40BC-8D52-F4A9A611C670}" type="presOf" srcId="{A9CB2557-5748-43CC-9920-2235AC31CCE7}" destId="{208EDE76-5EB4-4607-81D5-5A8B3E4D0172}" srcOrd="0"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4DEC3084-4DA9-4218-AA08-7C5D6A8A7600}" type="presOf" srcId="{494CACDE-D7FC-4A51-B477-CD92608857FA}" destId="{BFFDD45F-05F9-4E7E-BE4D-57DF5134318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4B15AA87-8772-4F61-8F32-90C5C3A15F59}" type="presOf" srcId="{3F8AD759-7291-4AB4-AADF-FEA38994AFCB}" destId="{28D35E14-390F-43CA-9F11-6EA8426C2DA0}"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EF391997-12A8-49E3-ABDD-A3C5C1647D4A}" srcId="{19DFC9B8-459E-4C48-B5B3-F33E961D1464}" destId="{B5A4C215-B9F7-4D52-8C29-2BBCC8582FBF}" srcOrd="0" destOrd="0" parTransId="{7C939855-FF11-4D68-A3BA-E39A030C245C}" sibTransId="{EB69F5CB-A3F3-4944-8B3D-D7E4AF77D062}"/>
    <dgm:cxn modelId="{CDA7659C-A45B-4E8F-9DB6-00640556A473}" type="presOf" srcId="{B5A4C215-B9F7-4D52-8C29-2BBCC8582FBF}" destId="{9015810C-B4E7-402C-A72A-058D58583E51}" srcOrd="1"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6756E4AE-C851-4FAA-B4F8-3D8DDCD1573C}" type="presOf" srcId="{EA520612-3606-410F-8229-2CD7251A7003}" destId="{71181962-A4F4-4D9D-BA5D-49AC7A1B23C2}" srcOrd="0"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5C34F8BE-54CD-45BD-994C-3ECB3097712A}" srcId="{B5A4C215-B9F7-4D52-8C29-2BBCC8582FBF}" destId="{A222ABDA-E136-41AB-A65B-966794DF3213}" srcOrd="1" destOrd="0" parTransId="{32AE0855-68A6-476F-9D42-5D02ABC300B0}" sibTransId="{DBA9180F-BCC4-4553-AA8B-7CBA0415651A}"/>
    <dgm:cxn modelId="{3CD86AC5-8FDF-4736-83D7-9214211A0DE4}" type="presOf" srcId="{18DDE63C-7F3E-4B3A-A757-74A7F8D0401E}" destId="{6E6633DF-7610-4018-B0FF-F1E5AF24632B}" srcOrd="0" destOrd="0" presId="urn:microsoft.com/office/officeart/2005/8/layout/hierarchy3"/>
    <dgm:cxn modelId="{B8B961E5-5B26-4F47-B643-9012A19AE207}" type="presOf" srcId="{B5A4C215-B9F7-4D52-8C29-2BBCC8582FBF}" destId="{D8F72391-C235-424F-BFAC-D9AB6D53DCC1}"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5254"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a:t>String</a:t>
          </a:r>
          <a:endParaRPr lang="zh-CN" altLang="en-US" sz="5700" kern="1200" dirty="0"/>
        </a:p>
      </dsp:txBody>
      <dsp:txXfrm>
        <a:off x="33182" y="246174"/>
        <a:ext cx="5209121" cy="897661"/>
      </dsp:txXfrm>
    </dsp:sp>
    <dsp:sp modelId="{BFFDD45F-05F9-4E7E-BE4D-57DF51343182}">
      <dsp:nvSpPr>
        <dsp:cNvPr id="0" name=""/>
        <dsp:cNvSpPr/>
      </dsp:nvSpPr>
      <dsp:spPr>
        <a:xfrm>
          <a:off x="531752"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1058250"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使用构造方法或字符串常量初始化变量</a:t>
          </a:r>
        </a:p>
      </dsp:txBody>
      <dsp:txXfrm>
        <a:off x="1086178" y="1438071"/>
        <a:ext cx="4156126" cy="897661"/>
      </dsp:txXfrm>
    </dsp:sp>
    <dsp:sp modelId="{B9C6672E-DC55-4B60-BD6F-DC53D931A1A7}">
      <dsp:nvSpPr>
        <dsp:cNvPr id="0" name=""/>
        <dsp:cNvSpPr/>
      </dsp:nvSpPr>
      <dsp:spPr>
        <a:xfrm>
          <a:off x="531752"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1058250"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字符串常量类</a:t>
          </a:r>
        </a:p>
      </dsp:txBody>
      <dsp:txXfrm>
        <a:off x="1086178" y="2629967"/>
        <a:ext cx="4156126" cy="897661"/>
      </dsp:txXfrm>
    </dsp:sp>
    <dsp:sp modelId="{1AC412C5-B88C-4B28-ACAE-9D9066833D64}">
      <dsp:nvSpPr>
        <dsp:cNvPr id="0" name=""/>
        <dsp:cNvSpPr/>
      </dsp:nvSpPr>
      <dsp:spPr>
        <a:xfrm>
          <a:off x="531752"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1058250"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转换：通过</a:t>
          </a:r>
          <a:r>
            <a:rPr lang="en-US" altLang="zh-CN" sz="2100" kern="1200" dirty="0" err="1"/>
            <a:t>StringBuffer</a:t>
          </a:r>
          <a:r>
            <a:rPr lang="zh-CN" altLang="en-US" sz="2100" kern="1200" dirty="0"/>
            <a:t>的构造方法</a:t>
          </a:r>
        </a:p>
      </dsp:txBody>
      <dsp:txXfrm>
        <a:off x="1086178" y="3821863"/>
        <a:ext cx="4156126" cy="897661"/>
      </dsp:txXfrm>
    </dsp:sp>
    <dsp:sp modelId="{2DBBD6A3-537A-47F3-9A49-5315FFE225B2}">
      <dsp:nvSpPr>
        <dsp:cNvPr id="0" name=""/>
        <dsp:cNvSpPr/>
      </dsp:nvSpPr>
      <dsp:spPr>
        <a:xfrm>
          <a:off x="5746991"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err="1"/>
            <a:t>StringBuffer</a:t>
          </a:r>
          <a:endParaRPr lang="zh-CN" altLang="en-US" sz="5700" kern="1200" dirty="0"/>
        </a:p>
      </dsp:txBody>
      <dsp:txXfrm>
        <a:off x="5774919" y="246174"/>
        <a:ext cx="5209121" cy="897661"/>
      </dsp:txXfrm>
    </dsp:sp>
    <dsp:sp modelId="{9AD9E17C-21FD-49E5-8080-4AEB422FC4C4}">
      <dsp:nvSpPr>
        <dsp:cNvPr id="0" name=""/>
        <dsp:cNvSpPr/>
      </dsp:nvSpPr>
      <dsp:spPr>
        <a:xfrm>
          <a:off x="6273489"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6799986"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使用构造方法初始化变量</a:t>
          </a:r>
        </a:p>
      </dsp:txBody>
      <dsp:txXfrm>
        <a:off x="6827914" y="1438071"/>
        <a:ext cx="4156126" cy="897661"/>
      </dsp:txXfrm>
    </dsp:sp>
    <dsp:sp modelId="{208EDE76-5EB4-4607-81D5-5A8B3E4D0172}">
      <dsp:nvSpPr>
        <dsp:cNvPr id="0" name=""/>
        <dsp:cNvSpPr/>
      </dsp:nvSpPr>
      <dsp:spPr>
        <a:xfrm>
          <a:off x="6273489"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6799986"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字符串变量类</a:t>
          </a:r>
        </a:p>
      </dsp:txBody>
      <dsp:txXfrm>
        <a:off x="6827914" y="2629967"/>
        <a:ext cx="4156126" cy="897661"/>
      </dsp:txXfrm>
    </dsp:sp>
    <dsp:sp modelId="{71181962-A4F4-4D9D-BA5D-49AC7A1B23C2}">
      <dsp:nvSpPr>
        <dsp:cNvPr id="0" name=""/>
        <dsp:cNvSpPr/>
      </dsp:nvSpPr>
      <dsp:spPr>
        <a:xfrm>
          <a:off x="6273489"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6799986"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转换：</a:t>
          </a:r>
          <a:r>
            <a:rPr lang="en-US" altLang="zh-CN" sz="2100" kern="1200" dirty="0" err="1"/>
            <a:t>toString</a:t>
          </a:r>
          <a:r>
            <a:rPr lang="zh-CN" altLang="en-US" sz="2100" kern="1200" dirty="0"/>
            <a:t>方法</a:t>
          </a:r>
        </a:p>
      </dsp:txBody>
      <dsp:txXfrm>
        <a:off x="6827914" y="3821863"/>
        <a:ext cx="4156126" cy="8976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err="1"/>
              <a:t>StringTokenizer</a:t>
            </a:r>
            <a:r>
              <a:rPr lang="zh-CN" altLang="en-US" dirty="0"/>
              <a:t>类：根据自定义字符为分界符进行拆分，并将结果进行封装提供对应方法进行遍历取值， </a:t>
            </a:r>
            <a:r>
              <a:rPr lang="en-US" altLang="zh-CN" dirty="0" err="1"/>
              <a:t>StringTokenizer</a:t>
            </a:r>
            <a:r>
              <a:rPr lang="en-US" altLang="zh-CN" dirty="0"/>
              <a:t> </a:t>
            </a:r>
            <a:r>
              <a:rPr lang="zh-CN" altLang="en-US" dirty="0"/>
              <a:t>方法不区分标识符、数和带引号的字符串，它们也不识别并跳过注释；该方法用途类似于</a:t>
            </a:r>
            <a:r>
              <a:rPr lang="en-US" altLang="zh-CN" dirty="0"/>
              <a:t>split</a:t>
            </a:r>
            <a:r>
              <a:rPr lang="zh-CN" altLang="en-US" dirty="0"/>
              <a:t>方法，只是对结果进行了封装；</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16</a:t>
            </a:fld>
            <a:endParaRPr lang="pt-PT" altLang="zh-CN" sz="120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完整显示今天日期时间  </a:t>
            </a:r>
          </a:p>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String </a:t>
            </a:r>
            <a:r>
              <a:rPr lang="en-US" altLang="zh-CN" sz="1200" b="0" i="0" kern="1200" dirty="0" err="1">
                <a:solidFill>
                  <a:schemeClr val="tx1"/>
                </a:solidFill>
                <a:effectLst/>
                <a:latin typeface="Arial" charset="0"/>
                <a:ea typeface="+mn-ea"/>
                <a:cs typeface="+mn-cs"/>
              </a:rPr>
              <a:t>str</a:t>
            </a:r>
            <a:r>
              <a:rPr lang="en-US" altLang="zh-CN" sz="1200" b="0" i="0" kern="1200" dirty="0">
                <a:solidFill>
                  <a:schemeClr val="tx1"/>
                </a:solidFill>
                <a:effectLst/>
                <a:latin typeface="Arial" charset="0"/>
                <a:ea typeface="+mn-ea"/>
                <a:cs typeface="+mn-cs"/>
              </a:rPr>
              <a:t> = (</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SimpleDateFormat</a:t>
            </a:r>
            <a:r>
              <a:rPr lang="en-US" altLang="zh-CN"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yyyy</a:t>
            </a:r>
            <a:r>
              <a:rPr lang="en-US" altLang="zh-CN" sz="1200" b="0" i="0" kern="1200" dirty="0">
                <a:solidFill>
                  <a:schemeClr val="tx1"/>
                </a:solidFill>
                <a:effectLst/>
                <a:latin typeface="Arial" charset="0"/>
                <a:ea typeface="+mn-ea"/>
                <a:cs typeface="+mn-cs"/>
              </a:rPr>
              <a:t>-MM-</a:t>
            </a:r>
            <a:r>
              <a:rPr lang="en-US" altLang="zh-CN" sz="1200" b="0" i="0" kern="1200" dirty="0" err="1">
                <a:solidFill>
                  <a:schemeClr val="tx1"/>
                </a:solidFill>
                <a:effectLst/>
                <a:latin typeface="Arial" charset="0"/>
                <a:ea typeface="+mn-ea"/>
                <a:cs typeface="+mn-cs"/>
              </a:rPr>
              <a:t>dd</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HH:mm:ss:SSS</a:t>
            </a:r>
            <a:r>
              <a:rPr lang="en-US" altLang="zh-CN" sz="1200" b="0" i="0" kern="1200" dirty="0">
                <a:solidFill>
                  <a:schemeClr val="tx1"/>
                </a:solidFill>
                <a:effectLst/>
                <a:latin typeface="Arial" charset="0"/>
                <a:ea typeface="+mn-ea"/>
                <a:cs typeface="+mn-cs"/>
              </a:rPr>
              <a:t>")).format(</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Date()); </a:t>
            </a:r>
          </a:p>
          <a:p>
            <a:r>
              <a:rPr lang="en-US" altLang="zh-CN" sz="1200" kern="1200" dirty="0" err="1">
                <a:solidFill>
                  <a:schemeClr val="tx1"/>
                </a:solidFill>
                <a:latin typeface="Arial" charset="0"/>
                <a:ea typeface="+mn-ea"/>
                <a:cs typeface="+mn-cs"/>
              </a:rPr>
              <a:t>calendar.setTime</a:t>
            </a:r>
            <a:r>
              <a:rPr lang="en-US" altLang="zh-CN" sz="1200" kern="1200" dirty="0">
                <a:solidFill>
                  <a:schemeClr val="tx1"/>
                </a:solidFill>
                <a:latin typeface="Arial" charset="0"/>
                <a:ea typeface="+mn-ea"/>
                <a:cs typeface="+mn-cs"/>
              </a:rPr>
              <a:t>(date);</a:t>
            </a:r>
          </a:p>
          <a:p>
            <a:r>
              <a:rPr lang="en-US" altLang="zh-CN" sz="1200" kern="1200" dirty="0" err="1">
                <a:solidFill>
                  <a:schemeClr val="tx1"/>
                </a:solidFill>
                <a:latin typeface="Arial" charset="0"/>
                <a:ea typeface="+mn-ea"/>
                <a:cs typeface="+mn-cs"/>
              </a:rPr>
              <a:t>System.</a:t>
            </a:r>
            <a:r>
              <a:rPr lang="en-US" altLang="zh-CN" sz="1200" b="1" i="1" kern="1200" dirty="0" err="1">
                <a:solidFill>
                  <a:schemeClr val="tx1"/>
                </a:solidFill>
                <a:latin typeface="Arial" charset="0"/>
                <a:ea typeface="+mn-ea"/>
                <a:cs typeface="+mn-cs"/>
              </a:rPr>
              <a:t>out.println</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calendar.get</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a:t>
            </a:r>
            <a:r>
              <a:rPr lang="en-US" altLang="zh-CN" sz="1200" b="1" i="1" u="sng" kern="1200" dirty="0" err="1">
                <a:solidFill>
                  <a:schemeClr val="tx1"/>
                </a:solidFill>
                <a:latin typeface="Arial" charset="0"/>
                <a:ea typeface="+mn-ea"/>
                <a:cs typeface="+mn-cs"/>
              </a:rPr>
              <a:t>YEAR</a:t>
            </a:r>
            <a:r>
              <a:rPr lang="en-US" altLang="zh-CN" sz="1200" b="1" i="1" u="sng" kern="1200" dirty="0">
                <a:solidFill>
                  <a:schemeClr val="tx1"/>
                </a:solidFill>
                <a:latin typeface="Arial" charset="0"/>
                <a:ea typeface="+mn-ea"/>
                <a:cs typeface="+mn-cs"/>
              </a:rPr>
              <a:t>));</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第十二章  </a:t>
            </a:r>
            <a:r>
              <a:rPr lang="zh-CN" altLang="en-US" dirty="0"/>
              <a:t>字符串、日期</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StringBuffer</a:t>
            </a:r>
            <a:r>
              <a:rPr lang="zh-CN" altLang="en-US" dirty="0"/>
              <a:t>类是一个</a:t>
            </a:r>
            <a:r>
              <a:rPr lang="zh-CN" altLang="en-US" dirty="0">
                <a:solidFill>
                  <a:srgbClr val="FF0000"/>
                </a:solidFill>
              </a:rPr>
              <a:t>字符串变量类</a:t>
            </a:r>
            <a:endParaRPr lang="en-US" altLang="zh-CN" dirty="0">
              <a:solidFill>
                <a:srgbClr val="FF0000"/>
              </a:solidFill>
            </a:endParaRPr>
          </a:p>
          <a:p>
            <a:pPr lvl="1">
              <a:lnSpc>
                <a:spcPct val="150000"/>
              </a:lnSpc>
            </a:pPr>
            <a:r>
              <a:rPr lang="zh-CN" altLang="en-US" dirty="0"/>
              <a:t>内存可以变化，增加或者删除字符的时候，内存跟着变化</a:t>
            </a:r>
            <a:endParaRPr lang="en-US" altLang="zh-CN" dirty="0"/>
          </a:p>
          <a:p>
            <a:pPr lvl="1">
              <a:lnSpc>
                <a:spcPct val="150000"/>
              </a:lnSpc>
            </a:pPr>
            <a:r>
              <a:rPr lang="en-US" altLang="zh-CN" dirty="0" err="1"/>
              <a:t>StringBuffer</a:t>
            </a:r>
            <a:r>
              <a:rPr lang="zh-CN" altLang="en-US" dirty="0"/>
              <a:t>对象的值可以修改</a:t>
            </a:r>
            <a:endParaRPr lang="en-US" altLang="zh-CN" dirty="0"/>
          </a:p>
          <a:p>
            <a:pPr lvl="1">
              <a:lnSpc>
                <a:spcPct val="150000"/>
              </a:lnSpc>
            </a:pPr>
            <a:r>
              <a:rPr lang="zh-CN" altLang="en-US" dirty="0"/>
              <a:t>主要用于对</a:t>
            </a:r>
            <a:r>
              <a:rPr lang="zh-CN" altLang="en-US" dirty="0">
                <a:solidFill>
                  <a:srgbClr val="FF0000"/>
                </a:solidFill>
              </a:rPr>
              <a:t>字符串做大量修改的操作时</a:t>
            </a:r>
            <a:endParaRPr lang="en-US" altLang="zh-CN" dirty="0"/>
          </a:p>
          <a:p>
            <a:pPr>
              <a:lnSpc>
                <a:spcPct val="150000"/>
              </a:lnSpc>
            </a:pPr>
            <a:r>
              <a:rPr lang="en-US" altLang="zh-CN" dirty="0" err="1"/>
              <a:t>StringBuffer</a:t>
            </a:r>
            <a:r>
              <a:rPr lang="zh-CN" altLang="en-US" dirty="0"/>
              <a:t>变量的初始化</a:t>
            </a:r>
          </a:p>
          <a:p>
            <a:pPr lvl="1">
              <a:lnSpc>
                <a:spcPct val="150000"/>
              </a:lnSpc>
            </a:pPr>
            <a:r>
              <a:rPr lang="zh-CN" altLang="en-US" dirty="0"/>
              <a:t>构造方法初始化</a:t>
            </a:r>
          </a:p>
          <a:p>
            <a:pPr lvl="1">
              <a:lnSpc>
                <a:spcPct val="150000"/>
              </a:lnSpc>
            </a:pPr>
            <a:r>
              <a:rPr lang="en-US" altLang="zh-CN" dirty="0" err="1"/>
              <a:t>StringBuffer</a:t>
            </a:r>
            <a:r>
              <a:rPr lang="en-US" altLang="zh-CN" dirty="0"/>
              <a:t> </a:t>
            </a:r>
            <a:r>
              <a:rPr lang="en-US" altLang="zh-CN" dirty="0" err="1"/>
              <a:t>stringBuffer</a:t>
            </a:r>
            <a:r>
              <a:rPr lang="en-US" altLang="zh-CN" dirty="0"/>
              <a:t> = new </a:t>
            </a:r>
            <a:r>
              <a:rPr lang="en-US" altLang="zh-CN" dirty="0" err="1"/>
              <a:t>StringBuffer</a:t>
            </a:r>
            <a:r>
              <a:rPr lang="en-US" altLang="zh-CN" dirty="0"/>
              <a:t>(“Hello”);</a:t>
            </a:r>
          </a:p>
          <a:p>
            <a:pPr>
              <a:lnSpc>
                <a:spcPct val="150000"/>
              </a:lnSpc>
            </a:pPr>
            <a:endParaRPr lang="zh-CN" altLang="en-US" dirty="0"/>
          </a:p>
        </p:txBody>
      </p:sp>
    </p:spTree>
    <p:extLst>
      <p:ext uri="{BB962C8B-B14F-4D97-AF65-F5344CB8AC3E}">
        <p14:creationId xmlns:p14="http://schemas.microsoft.com/office/powerpoint/2010/main" val="91704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类中常用的方法</a:t>
            </a:r>
            <a:endParaRPr lang="zh-CN" altLang="en-US" dirty="0"/>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字符串连接</a:t>
            </a:r>
            <a:endParaRPr lang="en-US" altLang="zh-CN" dirty="0"/>
          </a:p>
          <a:p>
            <a:pPr lvl="1">
              <a:lnSpc>
                <a:spcPct val="150000"/>
              </a:lnSpc>
            </a:pPr>
            <a:r>
              <a:rPr lang="en-US" altLang="zh-CN" dirty="0"/>
              <a:t>append(Object  </a:t>
            </a:r>
            <a:r>
              <a:rPr lang="en-US" altLang="zh-CN" dirty="0" err="1"/>
              <a:t>obj</a:t>
            </a:r>
            <a:r>
              <a:rPr lang="en-US" altLang="zh-CN" dirty="0"/>
              <a:t>)</a:t>
            </a:r>
          </a:p>
          <a:p>
            <a:pPr>
              <a:lnSpc>
                <a:spcPct val="150000"/>
              </a:lnSpc>
            </a:pPr>
            <a:r>
              <a:rPr lang="zh-CN" altLang="en-US" dirty="0"/>
              <a:t>字符串删除</a:t>
            </a:r>
            <a:endParaRPr lang="en-US" altLang="zh-CN" dirty="0"/>
          </a:p>
          <a:p>
            <a:pPr lvl="1">
              <a:lnSpc>
                <a:spcPct val="150000"/>
              </a:lnSpc>
            </a:pPr>
            <a:r>
              <a:rPr lang="en-US" altLang="zh-CN" dirty="0"/>
              <a:t>delete(</a:t>
            </a:r>
            <a:r>
              <a:rPr lang="en-US" altLang="zh-CN" dirty="0" err="1"/>
              <a:t>int</a:t>
            </a:r>
            <a:r>
              <a:rPr lang="en-US" altLang="zh-CN" dirty="0"/>
              <a:t> </a:t>
            </a:r>
            <a:r>
              <a:rPr lang="en-US" altLang="zh-CN" dirty="0" err="1"/>
              <a:t>start,int</a:t>
            </a:r>
            <a:r>
              <a:rPr lang="en-US" altLang="zh-CN" dirty="0"/>
              <a:t> end)</a:t>
            </a:r>
          </a:p>
          <a:p>
            <a:pPr>
              <a:lnSpc>
                <a:spcPct val="150000"/>
              </a:lnSpc>
            </a:pPr>
            <a:r>
              <a:rPr lang="zh-CN" altLang="en-US" dirty="0"/>
              <a:t>字符串插入</a:t>
            </a:r>
            <a:endParaRPr lang="en-US" altLang="zh-CN" dirty="0"/>
          </a:p>
          <a:p>
            <a:pPr lvl="1">
              <a:lnSpc>
                <a:spcPct val="150000"/>
              </a:lnSpc>
            </a:pPr>
            <a:r>
              <a:rPr lang="en-US" altLang="zh-CN" dirty="0"/>
              <a:t>insert(</a:t>
            </a:r>
            <a:r>
              <a:rPr lang="en-US" altLang="zh-CN" dirty="0" err="1"/>
              <a:t>int</a:t>
            </a:r>
            <a:r>
              <a:rPr lang="en-US" altLang="zh-CN" dirty="0"/>
              <a:t> </a:t>
            </a:r>
            <a:r>
              <a:rPr lang="en-US" altLang="zh-CN" dirty="0" err="1"/>
              <a:t>offset,Object</a:t>
            </a:r>
            <a:r>
              <a:rPr lang="en-US" altLang="zh-CN" dirty="0"/>
              <a:t> </a:t>
            </a:r>
            <a:r>
              <a:rPr lang="en-US" altLang="zh-CN" dirty="0" err="1"/>
              <a:t>obj</a:t>
            </a:r>
            <a:r>
              <a:rPr lang="en-US" altLang="zh-CN" dirty="0"/>
              <a:t>)</a:t>
            </a:r>
          </a:p>
          <a:p>
            <a:pPr>
              <a:lnSpc>
                <a:spcPct val="150000"/>
              </a:lnSpc>
            </a:pPr>
            <a:r>
              <a:rPr lang="zh-CN" altLang="en-US" dirty="0"/>
              <a:t>字符串逆序</a:t>
            </a:r>
            <a:endParaRPr lang="en-US" altLang="zh-CN" dirty="0"/>
          </a:p>
          <a:p>
            <a:pPr lvl="1">
              <a:lnSpc>
                <a:spcPct val="150000"/>
              </a:lnSpc>
            </a:pPr>
            <a:r>
              <a:rPr lang="en-US" altLang="zh-CN" dirty="0"/>
              <a:t>reverse()</a:t>
            </a:r>
          </a:p>
          <a:p>
            <a:pPr>
              <a:lnSpc>
                <a:spcPct val="150000"/>
              </a:lnSpc>
            </a:pPr>
            <a:r>
              <a:rPr lang="zh-CN" altLang="en-US" dirty="0"/>
              <a:t>转换为</a:t>
            </a:r>
            <a:r>
              <a:rPr lang="en-US" altLang="zh-CN" dirty="0"/>
              <a:t>String</a:t>
            </a:r>
            <a:r>
              <a:rPr lang="zh-CN" altLang="en-US" dirty="0"/>
              <a:t>对象</a:t>
            </a:r>
            <a:endParaRPr lang="en-US" altLang="zh-CN" dirty="0"/>
          </a:p>
          <a:p>
            <a:pPr lvl="1">
              <a:lnSpc>
                <a:spcPct val="150000"/>
              </a:lnSpc>
            </a:pPr>
            <a:r>
              <a:rPr lang="en-US" altLang="zh-CN" dirty="0" err="1"/>
              <a:t>toString</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4831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与</a:t>
            </a:r>
            <a:r>
              <a:rPr lang="en-US" altLang="zh-CN"/>
              <a:t>StringBuffer</a:t>
            </a:r>
            <a:r>
              <a:rPr lang="zh-CN" altLang="en-US"/>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85753969"/>
              </p:ext>
            </p:extLst>
          </p:nvPr>
        </p:nvGraphicFramePr>
        <p:xfrm>
          <a:off x="551384" y="1160463"/>
          <a:ext cx="11017224"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字符串常量类与变量类区别</a:t>
            </a:r>
            <a:endParaRPr lang="zh-CN" altLang="en-US" dirty="0"/>
          </a:p>
        </p:txBody>
      </p:sp>
      <p:grpSp>
        <p:nvGrpSpPr>
          <p:cNvPr id="19" name="组合 18"/>
          <p:cNvGrpSpPr/>
          <p:nvPr/>
        </p:nvGrpSpPr>
        <p:grpSpPr>
          <a:xfrm>
            <a:off x="1952625" y="1404939"/>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714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2928937"/>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178968"/>
              <a:ext cx="2058789" cy="11072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StringBuilder</a:t>
            </a:r>
            <a:r>
              <a:rPr lang="zh-CN" altLang="en-US" dirty="0"/>
              <a:t>类</a:t>
            </a:r>
            <a:r>
              <a:rPr lang="en-US" altLang="zh-CN" dirty="0"/>
              <a:t>——</a:t>
            </a:r>
            <a:r>
              <a:rPr lang="zh-CN" altLang="en-US" dirty="0"/>
              <a:t>字符构建</a:t>
            </a:r>
          </a:p>
        </p:txBody>
      </p:sp>
      <p:sp>
        <p:nvSpPr>
          <p:cNvPr id="3" name="内容占位符 2"/>
          <p:cNvSpPr>
            <a:spLocks noGrp="1"/>
          </p:cNvSpPr>
          <p:nvPr>
            <p:ph idx="1"/>
          </p:nvPr>
        </p:nvSpPr>
        <p:spPr/>
        <p:txBody>
          <a:bodyPr/>
          <a:lstStyle/>
          <a:p>
            <a:pPr>
              <a:lnSpc>
                <a:spcPct val="150000"/>
              </a:lnSpc>
            </a:pPr>
            <a:r>
              <a:rPr lang="en-US" altLang="zh-CN" dirty="0" err="1"/>
              <a:t>StringBuilder</a:t>
            </a:r>
            <a:r>
              <a:rPr lang="zh-CN" altLang="zh-CN" dirty="0"/>
              <a:t>类与</a:t>
            </a:r>
            <a:r>
              <a:rPr lang="en-US" altLang="zh-CN" dirty="0" err="1"/>
              <a:t>StringBuffer</a:t>
            </a:r>
            <a:r>
              <a:rPr lang="zh-CN" altLang="zh-CN" dirty="0"/>
              <a:t>类的方法调用是一致的</a:t>
            </a:r>
            <a:r>
              <a:rPr lang="zh-CN" altLang="en-US" dirty="0"/>
              <a:t>。</a:t>
            </a:r>
            <a:endParaRPr lang="en-US" altLang="zh-CN" dirty="0"/>
          </a:p>
          <a:p>
            <a:pPr>
              <a:lnSpc>
                <a:spcPct val="150000"/>
              </a:lnSpc>
            </a:pPr>
            <a:r>
              <a:rPr lang="en-US" altLang="zh-CN" dirty="0" err="1"/>
              <a:t>StringBuilder</a:t>
            </a:r>
            <a:r>
              <a:rPr lang="zh-CN" altLang="zh-CN" dirty="0"/>
              <a:t>类与</a:t>
            </a:r>
            <a:r>
              <a:rPr lang="en-US" altLang="zh-CN" dirty="0" err="1"/>
              <a:t>StringBuffer</a:t>
            </a:r>
            <a:r>
              <a:rPr lang="zh-CN" altLang="zh-CN" dirty="0"/>
              <a:t>类的区别：</a:t>
            </a:r>
            <a:endParaRPr lang="en-US" altLang="zh-CN" dirty="0"/>
          </a:p>
          <a:p>
            <a:pPr lvl="1">
              <a:lnSpc>
                <a:spcPct val="150000"/>
              </a:lnSpc>
            </a:pPr>
            <a:r>
              <a:rPr lang="en-US" altLang="zh-CN" dirty="0" err="1"/>
              <a:t>StringBuffer</a:t>
            </a:r>
            <a:r>
              <a:rPr lang="zh-CN" altLang="zh-CN" dirty="0"/>
              <a:t>是线程安全的</a:t>
            </a:r>
            <a:endParaRPr lang="en-US" altLang="zh-CN" dirty="0"/>
          </a:p>
          <a:p>
            <a:pPr lvl="1">
              <a:lnSpc>
                <a:spcPct val="150000"/>
              </a:lnSpc>
            </a:pPr>
            <a:r>
              <a:rPr lang="en-US" altLang="zh-CN" dirty="0" err="1"/>
              <a:t>StringBuilder</a:t>
            </a:r>
            <a:r>
              <a:rPr lang="zh-CN" altLang="zh-CN" dirty="0"/>
              <a:t>是非线程安全的</a:t>
            </a:r>
            <a:endParaRPr lang="zh-CN" altLang="en-US" dirty="0"/>
          </a:p>
        </p:txBody>
      </p:sp>
      <p:pic>
        <p:nvPicPr>
          <p:cNvPr id="4" name="图片 3"/>
          <p:cNvPicPr>
            <a:picLocks noChangeAspect="1"/>
          </p:cNvPicPr>
          <p:nvPr/>
        </p:nvPicPr>
        <p:blipFill>
          <a:blip r:embed="rId2"/>
          <a:stretch>
            <a:fillRect/>
          </a:stretch>
        </p:blipFill>
        <p:spPr>
          <a:xfrm>
            <a:off x="4883276" y="2585730"/>
            <a:ext cx="6699124" cy="3690721"/>
          </a:xfrm>
          <a:prstGeom prst="rect">
            <a:avLst/>
          </a:prstGeom>
        </p:spPr>
      </p:pic>
    </p:spTree>
    <p:extLst>
      <p:ext uri="{BB962C8B-B14F-4D97-AF65-F5344CB8AC3E}">
        <p14:creationId xmlns:p14="http://schemas.microsoft.com/office/powerpoint/2010/main" val="381078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StringTokenzier</a:t>
            </a:r>
            <a:r>
              <a:rPr lang="zh-CN" altLang="en-US" dirty="0"/>
              <a:t>类</a:t>
            </a:r>
          </a:p>
        </p:txBody>
      </p:sp>
      <p:sp>
        <p:nvSpPr>
          <p:cNvPr id="3" name="内容占位符 2"/>
          <p:cNvSpPr>
            <a:spLocks noGrp="1"/>
          </p:cNvSpPr>
          <p:nvPr>
            <p:ph idx="1"/>
          </p:nvPr>
        </p:nvSpPr>
        <p:spPr/>
        <p:txBody>
          <a:bodyPr/>
          <a:lstStyle/>
          <a:p>
            <a:pPr>
              <a:lnSpc>
                <a:spcPct val="150000"/>
              </a:lnSpc>
            </a:pPr>
            <a:r>
              <a:rPr lang="en-US" altLang="zh-CN" dirty="0" err="1"/>
              <a:t>StringTokenizer</a:t>
            </a:r>
            <a:r>
              <a:rPr lang="zh-CN" altLang="en-US" dirty="0"/>
              <a:t>类主要用途是将字符串以定界符为界，分析为一个个独立的</a:t>
            </a:r>
            <a:r>
              <a:rPr lang="en-US" altLang="zh-CN" dirty="0"/>
              <a:t>token</a:t>
            </a:r>
            <a:r>
              <a:rPr lang="zh-CN" altLang="en-US" dirty="0"/>
              <a:t>（可理解为单词）。</a:t>
            </a:r>
            <a:endParaRPr lang="en-US" altLang="zh-CN" dirty="0"/>
          </a:p>
          <a:p>
            <a:pPr>
              <a:lnSpc>
                <a:spcPct val="150000"/>
              </a:lnSpc>
            </a:pPr>
            <a:r>
              <a:rPr lang="en-US" altLang="zh-CN" dirty="0" err="1"/>
              <a:t>StringTokenizer</a:t>
            </a:r>
            <a:r>
              <a:rPr lang="zh-CN" altLang="en-US" dirty="0"/>
              <a:t>中的</a:t>
            </a:r>
            <a:r>
              <a:rPr lang="zh-CN" altLang="en-US" dirty="0">
                <a:solidFill>
                  <a:srgbClr val="FF0000"/>
                </a:solidFill>
              </a:rPr>
              <a:t>定界符</a:t>
            </a:r>
            <a:r>
              <a:rPr lang="zh-CN" altLang="en-US" dirty="0"/>
              <a:t>可以自己指定。</a:t>
            </a:r>
            <a:endParaRPr lang="en-US" altLang="zh-CN" dirty="0"/>
          </a:p>
          <a:p>
            <a:pPr>
              <a:lnSpc>
                <a:spcPct val="150000"/>
              </a:lnSpc>
            </a:pPr>
            <a:r>
              <a:rPr lang="en-US" altLang="zh-CN" dirty="0" err="1"/>
              <a:t>StringTokenizer</a:t>
            </a:r>
            <a:r>
              <a:rPr lang="zh-CN" altLang="en-US" dirty="0"/>
              <a:t>常用的方法：</a:t>
            </a:r>
            <a:endParaRPr lang="en-US" altLang="zh-CN" dirty="0"/>
          </a:p>
          <a:p>
            <a:pPr lvl="1">
              <a:lnSpc>
                <a:spcPct val="150000"/>
              </a:lnSpc>
            </a:pPr>
            <a:r>
              <a:rPr lang="en-US" altLang="zh-CN" dirty="0" err="1"/>
              <a:t>hasMoreTokens</a:t>
            </a:r>
            <a:r>
              <a:rPr lang="zh-CN" altLang="en-US" dirty="0"/>
              <a:t>：是否有更多的分隔符</a:t>
            </a:r>
            <a:endParaRPr lang="en-US" altLang="zh-CN" dirty="0"/>
          </a:p>
          <a:p>
            <a:pPr lvl="1">
              <a:lnSpc>
                <a:spcPct val="150000"/>
              </a:lnSpc>
            </a:pPr>
            <a:r>
              <a:rPr lang="en-US" altLang="zh-CN" dirty="0" err="1"/>
              <a:t>nextToken</a:t>
            </a:r>
            <a:r>
              <a:rPr lang="zh-CN" altLang="en-US" dirty="0"/>
              <a:t>：返回下一个分隔符前的内容值</a:t>
            </a:r>
            <a:endParaRPr lang="en-US" altLang="zh-CN" dirty="0"/>
          </a:p>
          <a:p>
            <a:pPr>
              <a:lnSpc>
                <a:spcPct val="150000"/>
              </a:lnSpc>
            </a:pPr>
            <a:endParaRPr lang="zh-CN" altLang="en-US" dirty="0"/>
          </a:p>
        </p:txBody>
      </p:sp>
      <p:sp>
        <p:nvSpPr>
          <p:cNvPr id="4" name="矩形 3"/>
          <p:cNvSpPr/>
          <p:nvPr/>
        </p:nvSpPr>
        <p:spPr>
          <a:xfrm>
            <a:off x="609600" y="4653598"/>
            <a:ext cx="7416824"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hello,java,delphi,asp,php</a:t>
            </a:r>
            <a:r>
              <a:rPr lang="en-US" altLang="zh-CN" dirty="0">
                <a:solidFill>
                  <a:schemeClr val="tx1"/>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i="1" dirty="0" err="1">
                <a:solidFill>
                  <a:srgbClr val="000000"/>
                </a:solidFill>
                <a:latin typeface="Consolas" panose="020B0609020204030204" pitchFamily="49" charset="0"/>
              </a:rPr>
              <a:t>StringTokenizer</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str</a:t>
            </a:r>
            <a:r>
              <a:rPr lang="en-US" altLang="zh-CN" b="1" i="1" dirty="0">
                <a:solidFill>
                  <a:srgbClr val="000000"/>
                </a:solidFill>
                <a:latin typeface="Consolas" panose="020B0609020204030204" pitchFamily="49" charset="0"/>
              </a:rPr>
              <a:t>, </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err="1">
                <a:solidFill>
                  <a:srgbClr val="000000"/>
                </a:solidFill>
                <a:latin typeface="Consolas" panose="020B0609020204030204" pitchFamily="49" charset="0"/>
              </a:rPr>
              <a:t>.</a:t>
            </a:r>
            <a:r>
              <a:rPr lang="en-US" altLang="zh-CN" b="1" i="1" dirty="0" err="1">
                <a:solidFill>
                  <a:srgbClr val="000000"/>
                </a:solidFill>
                <a:latin typeface="Consolas" panose="020B0609020204030204" pitchFamily="49" charset="0"/>
              </a:rPr>
              <a:t>hasMoreTokens</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chemeClr val="tx1"/>
                </a:solidFill>
                <a:latin typeface="Consolas" panose="020B0609020204030204" pitchFamily="49" charset="0"/>
              </a:rPr>
              <a:t>System.</a:t>
            </a:r>
            <a:r>
              <a:rPr lang="en-US" altLang="zh-CN" i="1" dirty="0" err="1">
                <a:solidFill>
                  <a:schemeClr val="tx1"/>
                </a:solidFill>
                <a:latin typeface="Consolas" panose="020B0609020204030204" pitchFamily="49" charset="0"/>
              </a:rPr>
              <a:t>out.println</a:t>
            </a:r>
            <a:r>
              <a:rPr lang="en-US" altLang="zh-CN" i="1" dirty="0">
                <a:solidFill>
                  <a:schemeClr val="tx1"/>
                </a:solidFill>
                <a:latin typeface="Consolas" panose="020B0609020204030204" pitchFamily="49" charset="0"/>
              </a:rPr>
              <a:t>(</a:t>
            </a:r>
            <a:r>
              <a:rPr lang="en-US" altLang="zh-CN" b="1" i="1" dirty="0" err="1">
                <a:solidFill>
                  <a:srgbClr val="6A3E3E"/>
                </a:solidFill>
                <a:latin typeface="Consolas" panose="020B0609020204030204" pitchFamily="49" charset="0"/>
              </a:rPr>
              <a:t>st</a:t>
            </a:r>
            <a:r>
              <a:rPr lang="en-US" altLang="zh-CN" b="1" i="1" dirty="0" err="1">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9547992" y="4651936"/>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hello</a:t>
            </a: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8026424" y="5144008"/>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日期的格式化</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Java</a:t>
            </a:r>
            <a:r>
              <a:rPr lang="zh-CN" altLang="en-US" dirty="0"/>
              <a:t>中用于表示日期的类</a:t>
            </a:r>
            <a:endParaRPr lang="en-US" altLang="zh-CN" dirty="0"/>
          </a:p>
          <a:p>
            <a:pPr lvl="1">
              <a:lnSpc>
                <a:spcPct val="150000"/>
              </a:lnSpc>
            </a:pPr>
            <a:r>
              <a:rPr lang="en-US" altLang="zh-CN" dirty="0"/>
              <a:t>Date</a:t>
            </a:r>
            <a:r>
              <a:rPr lang="zh-CN" altLang="en-US" dirty="0"/>
              <a:t>类</a:t>
            </a:r>
            <a:endParaRPr lang="en-US" altLang="zh-CN" dirty="0"/>
          </a:p>
          <a:p>
            <a:pPr lvl="1">
              <a:lnSpc>
                <a:spcPct val="150000"/>
              </a:lnSpc>
            </a:pPr>
            <a:r>
              <a:rPr lang="en-US" altLang="zh-CN" dirty="0"/>
              <a:t>Calendar</a:t>
            </a:r>
            <a:r>
              <a:rPr lang="zh-CN" altLang="en-US" dirty="0"/>
              <a:t>类</a:t>
            </a:r>
            <a:endParaRPr lang="en-US" altLang="zh-CN" dirty="0"/>
          </a:p>
          <a:p>
            <a:pPr>
              <a:lnSpc>
                <a:spcPct val="150000"/>
              </a:lnSpc>
            </a:pPr>
            <a:r>
              <a:rPr lang="zh-CN" altLang="en-US" dirty="0"/>
              <a:t>日期的格式化和解析</a:t>
            </a:r>
            <a:endParaRPr lang="en-US" altLang="zh-CN" dirty="0"/>
          </a:p>
          <a:p>
            <a:pPr lvl="1">
              <a:lnSpc>
                <a:spcPct val="150000"/>
              </a:lnSpc>
            </a:pPr>
            <a:r>
              <a:rPr lang="en-US" altLang="zh-CN" dirty="0" err="1"/>
              <a:t>DateFormate</a:t>
            </a:r>
            <a:endParaRPr lang="en-US" altLang="zh-CN" dirty="0"/>
          </a:p>
          <a:p>
            <a:pPr lvl="1">
              <a:lnSpc>
                <a:spcPct val="150000"/>
              </a:lnSpc>
            </a:pPr>
            <a:r>
              <a:rPr lang="en-US" altLang="zh-CN" dirty="0" err="1"/>
              <a:t>SimpleDateFormate</a:t>
            </a:r>
            <a:endParaRPr lang="en-US" altLang="zh-CN" dirty="0"/>
          </a:p>
        </p:txBody>
      </p:sp>
      <p:pic>
        <p:nvPicPr>
          <p:cNvPr id="3" name="图片 2">
            <a:extLst>
              <a:ext uri="{FF2B5EF4-FFF2-40B4-BE49-F238E27FC236}">
                <a16:creationId xmlns:a16="http://schemas.microsoft.com/office/drawing/2014/main" id="{99D2081B-5A0F-47FB-93A9-3CCAB6772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40" y="1340768"/>
            <a:ext cx="6338964" cy="2259509"/>
          </a:xfrm>
          <a:prstGeom prst="rect">
            <a:avLst/>
          </a:prstGeom>
        </p:spPr>
      </p:pic>
    </p:spTree>
    <p:extLst>
      <p:ext uri="{BB962C8B-B14F-4D97-AF65-F5344CB8AC3E}">
        <p14:creationId xmlns:p14="http://schemas.microsoft.com/office/powerpoint/2010/main" val="103721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日期类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中常用的表示日期的类有三个</a:t>
            </a:r>
            <a:endParaRPr lang="en-US" altLang="zh-CN" dirty="0"/>
          </a:p>
          <a:p>
            <a:pPr lvl="1">
              <a:lnSpc>
                <a:spcPct val="150000"/>
              </a:lnSpc>
            </a:pPr>
            <a:r>
              <a:rPr lang="en-US" altLang="zh-CN" dirty="0" err="1"/>
              <a:t>java.util.Date</a:t>
            </a:r>
            <a:r>
              <a:rPr lang="zh-CN" altLang="en-US" dirty="0"/>
              <a:t>：</a:t>
            </a:r>
            <a:r>
              <a:rPr lang="en-US" altLang="zh-CN" dirty="0"/>
              <a:t>JDK 1.1</a:t>
            </a:r>
            <a:r>
              <a:rPr lang="zh-CN" altLang="en-US" dirty="0"/>
              <a:t>后，</a:t>
            </a:r>
            <a:r>
              <a:rPr lang="en-US" altLang="zh-CN" dirty="0" err="1"/>
              <a:t>java.util.Date</a:t>
            </a:r>
            <a:r>
              <a:rPr lang="en-US" altLang="zh-CN" dirty="0"/>
              <a:t> </a:t>
            </a:r>
            <a:r>
              <a:rPr lang="zh-CN" altLang="en-US" dirty="0"/>
              <a:t>类中的大多数方法已经不推荐使用。</a:t>
            </a:r>
            <a:endParaRPr lang="en-US" altLang="zh-CN" dirty="0"/>
          </a:p>
          <a:p>
            <a:pPr lvl="1">
              <a:lnSpc>
                <a:spcPct val="150000"/>
              </a:lnSpc>
            </a:pPr>
            <a:r>
              <a:rPr lang="en-US" altLang="zh-CN" dirty="0" err="1"/>
              <a:t>java.sql.Date</a:t>
            </a:r>
            <a:r>
              <a:rPr lang="zh-CN" altLang="en-US" dirty="0"/>
              <a:t>：主要针对数据库操作中的</a:t>
            </a:r>
            <a:r>
              <a:rPr lang="en-US" altLang="zh-CN" dirty="0"/>
              <a:t>SQL</a:t>
            </a:r>
            <a:r>
              <a:rPr lang="zh-CN" altLang="en-US" dirty="0"/>
              <a:t>使用，只有日期没有时间部分。</a:t>
            </a:r>
            <a:endParaRPr lang="en-US" altLang="zh-CN" dirty="0"/>
          </a:p>
          <a:p>
            <a:pPr lvl="1">
              <a:lnSpc>
                <a:spcPct val="150000"/>
              </a:lnSpc>
            </a:pPr>
            <a:r>
              <a:rPr lang="en-US" altLang="zh-CN" dirty="0" err="1"/>
              <a:t>java.util.Calendar</a:t>
            </a:r>
            <a:r>
              <a:rPr lang="zh-CN" altLang="en-US" dirty="0"/>
              <a:t>：翻译为中文称为“日历”，</a:t>
            </a:r>
            <a:r>
              <a:rPr lang="en-US" altLang="zh-CN" dirty="0"/>
              <a:t>JDK1.1</a:t>
            </a:r>
            <a:r>
              <a:rPr lang="zh-CN" altLang="en-US" dirty="0"/>
              <a:t>之后</a:t>
            </a:r>
            <a:r>
              <a:rPr lang="en-US" altLang="zh-CN" dirty="0"/>
              <a:t>Calendar</a:t>
            </a:r>
            <a:r>
              <a:rPr lang="zh-CN" altLang="en-US" dirty="0"/>
              <a:t>逐步取代了</a:t>
            </a:r>
            <a:r>
              <a:rPr lang="en-US" altLang="zh-CN" dirty="0" err="1"/>
              <a:t>java.util.Date</a:t>
            </a:r>
            <a:r>
              <a:rPr lang="zh-CN" altLang="en-US" dirty="0"/>
              <a:t>类，提供了更多的方式来表示日期和时间。</a:t>
            </a:r>
          </a:p>
        </p:txBody>
      </p:sp>
    </p:spTree>
    <p:extLst>
      <p:ext uri="{BB962C8B-B14F-4D97-AF65-F5344CB8AC3E}">
        <p14:creationId xmlns:p14="http://schemas.microsoft.com/office/powerpoint/2010/main" val="236701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java.util.Date</a:t>
            </a:r>
            <a:r>
              <a:rPr lang="zh-CN" altLang="zh-CN" dirty="0"/>
              <a:t>类实际上是一个包裹类</a:t>
            </a:r>
            <a:r>
              <a:rPr lang="zh-CN" altLang="en-US" dirty="0"/>
              <a:t>，</a:t>
            </a:r>
            <a:r>
              <a:rPr lang="zh-CN" altLang="zh-CN" dirty="0"/>
              <a:t>它包含的是一个长整型数据</a:t>
            </a:r>
            <a:r>
              <a:rPr lang="en-US" altLang="zh-CN" dirty="0"/>
              <a:t>, </a:t>
            </a:r>
            <a:r>
              <a:rPr lang="zh-CN" altLang="zh-CN" dirty="0"/>
              <a:t>表示的是从</a:t>
            </a:r>
            <a:r>
              <a:rPr lang="en-US" altLang="zh-CN" dirty="0"/>
              <a:t>GMT(</a:t>
            </a:r>
            <a:r>
              <a:rPr lang="zh-CN" altLang="zh-CN" dirty="0"/>
              <a:t>格林尼治标准时间</a:t>
            </a:r>
            <a:r>
              <a:rPr lang="en-US" altLang="zh-CN" dirty="0"/>
              <a:t>)1970</a:t>
            </a:r>
            <a:r>
              <a:rPr lang="zh-CN" altLang="zh-CN" dirty="0"/>
              <a:t>年</a:t>
            </a:r>
            <a:r>
              <a:rPr lang="en-US" altLang="zh-CN" dirty="0"/>
              <a:t>1 </a:t>
            </a:r>
            <a:r>
              <a:rPr lang="zh-CN" altLang="zh-CN" dirty="0"/>
              <a:t>月</a:t>
            </a:r>
            <a:r>
              <a:rPr lang="en-US" altLang="zh-CN" dirty="0"/>
              <a:t> 1</a:t>
            </a:r>
            <a:r>
              <a:rPr lang="zh-CN" altLang="zh-CN" dirty="0"/>
              <a:t>日</a:t>
            </a:r>
            <a:r>
              <a:rPr lang="en-US" altLang="zh-CN" dirty="0"/>
              <a:t>00:00:00</a:t>
            </a:r>
            <a:r>
              <a:rPr lang="zh-CN" altLang="zh-CN" dirty="0"/>
              <a:t>这一刻之前或者是之后经历的毫秒数</a:t>
            </a:r>
            <a:r>
              <a:rPr lang="en-US" altLang="zh-CN" dirty="0"/>
              <a:t>.</a:t>
            </a:r>
          </a:p>
          <a:p>
            <a:pPr lvl="1">
              <a:lnSpc>
                <a:spcPct val="150000"/>
              </a:lnSpc>
            </a:pPr>
            <a:r>
              <a:rPr lang="en-US" altLang="zh-CN" dirty="0"/>
              <a:t>Date</a:t>
            </a:r>
            <a:r>
              <a:rPr lang="zh-CN" altLang="en-US" dirty="0"/>
              <a:t>类提供了两个重载的构造方法</a:t>
            </a:r>
            <a:endParaRPr lang="en-US" altLang="zh-CN" dirty="0"/>
          </a:p>
          <a:p>
            <a:pPr marL="457200" lvl="1" indent="0">
              <a:lnSpc>
                <a:spcPct val="150000"/>
              </a:lnSpc>
              <a:buNone/>
            </a:pPr>
            <a:r>
              <a:rPr lang="en-US" altLang="zh-CN" dirty="0"/>
              <a:t>Date()</a:t>
            </a:r>
            <a:r>
              <a:rPr lang="zh-CN" altLang="en-US" dirty="0"/>
              <a:t>：以本地当前时间构造一个</a:t>
            </a:r>
            <a:r>
              <a:rPr lang="en-US" altLang="zh-CN" dirty="0"/>
              <a:t>Date</a:t>
            </a:r>
            <a:r>
              <a:rPr lang="zh-CN" altLang="en-US" dirty="0"/>
              <a:t>对象。</a:t>
            </a:r>
            <a:endParaRPr lang="en-US" altLang="zh-CN" dirty="0"/>
          </a:p>
          <a:p>
            <a:pPr marL="457200" lvl="1" indent="0">
              <a:lnSpc>
                <a:spcPct val="150000"/>
              </a:lnSpc>
              <a:buNone/>
            </a:pPr>
            <a:r>
              <a:rPr lang="en-US" altLang="zh-CN" dirty="0"/>
              <a:t>Date(long date)</a:t>
            </a:r>
            <a:r>
              <a:rPr lang="zh-CN" altLang="en-US" dirty="0"/>
              <a:t>：以距离基准（</a:t>
            </a:r>
            <a:r>
              <a:rPr lang="en-US" altLang="zh-CN" dirty="0"/>
              <a:t>1970 </a:t>
            </a:r>
            <a:r>
              <a:rPr lang="zh-CN" altLang="zh-CN" dirty="0"/>
              <a:t>年</a:t>
            </a:r>
            <a:r>
              <a:rPr lang="en-US" altLang="zh-CN" dirty="0"/>
              <a:t> 1 </a:t>
            </a:r>
            <a:r>
              <a:rPr lang="zh-CN" altLang="zh-CN" dirty="0"/>
              <a:t>月</a:t>
            </a:r>
            <a:r>
              <a:rPr lang="en-US" altLang="zh-CN" dirty="0"/>
              <a:t> 1 </a:t>
            </a:r>
            <a:r>
              <a:rPr lang="zh-CN" altLang="zh-CN" dirty="0"/>
              <a:t>日</a:t>
            </a:r>
            <a:r>
              <a:rPr lang="en-US" altLang="zh-CN" dirty="0"/>
              <a:t> 00:00:00 GMT</a:t>
            </a:r>
            <a:r>
              <a:rPr lang="zh-CN" altLang="en-US" dirty="0"/>
              <a:t>）时间的毫秒值构造</a:t>
            </a:r>
            <a:r>
              <a:rPr lang="en-US" altLang="zh-CN" dirty="0"/>
              <a:t>Date</a:t>
            </a:r>
            <a:r>
              <a:rPr lang="zh-CN" altLang="en-US" dirty="0"/>
              <a:t>对象。</a:t>
            </a:r>
            <a:endParaRPr lang="en-US" altLang="zh-CN" dirty="0"/>
          </a:p>
          <a:p>
            <a:pPr lvl="1">
              <a:lnSpc>
                <a:spcPct val="150000"/>
              </a:lnSpc>
            </a:pPr>
            <a:r>
              <a:rPr lang="en-US" altLang="zh-CN" dirty="0"/>
              <a:t>Date </a:t>
            </a:r>
            <a:r>
              <a:rPr lang="en-US" altLang="zh-CN" dirty="0" err="1"/>
              <a:t>date</a:t>
            </a:r>
            <a:r>
              <a:rPr lang="en-US" altLang="zh-CN" dirty="0"/>
              <a:t> = new Date();  </a:t>
            </a:r>
            <a:endParaRPr lang="zh-CN" altLang="zh-CN" dirty="0"/>
          </a:p>
          <a:p>
            <a:pPr lvl="1">
              <a:lnSpc>
                <a:spcPct val="150000"/>
              </a:lnSpc>
            </a:pPr>
            <a:r>
              <a:rPr lang="en-US" altLang="zh-CN" dirty="0" err="1"/>
              <a:t>System.out.println</a:t>
            </a:r>
            <a:r>
              <a:rPr lang="en-US" altLang="zh-CN" dirty="0"/>
              <a:t>(</a:t>
            </a:r>
            <a:r>
              <a:rPr lang="en-US" altLang="zh-CN" dirty="0" err="1"/>
              <a:t>date.getTime</a:t>
            </a:r>
            <a:r>
              <a:rPr lang="en-US" altLang="zh-CN" dirty="0"/>
              <a:t>()); //</a:t>
            </a:r>
            <a:r>
              <a:rPr lang="zh-CN" altLang="zh-CN" dirty="0"/>
              <a:t>得到毫秒值</a:t>
            </a:r>
          </a:p>
          <a:p>
            <a:pPr lvl="1">
              <a:lnSpc>
                <a:spcPct val="150000"/>
              </a:lnSpc>
            </a:pPr>
            <a:endParaRPr lang="zh-CN" altLang="en-US" dirty="0"/>
          </a:p>
        </p:txBody>
      </p:sp>
    </p:spTree>
    <p:extLst>
      <p:ext uri="{BB962C8B-B14F-4D97-AF65-F5344CB8AC3E}">
        <p14:creationId xmlns:p14="http://schemas.microsoft.com/office/powerpoint/2010/main" val="30871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a:t>
            </a:r>
            <a:endParaRPr lang="zh-CN" altLang="en-US" dirty="0"/>
          </a:p>
        </p:txBody>
      </p:sp>
      <p:sp>
        <p:nvSpPr>
          <p:cNvPr id="3" name="内容占位符 2"/>
          <p:cNvSpPr>
            <a:spLocks noGrp="1"/>
          </p:cNvSpPr>
          <p:nvPr>
            <p:ph idx="1"/>
          </p:nvPr>
        </p:nvSpPr>
        <p:spPr>
          <a:xfrm>
            <a:off x="551384" y="980728"/>
            <a:ext cx="10657184" cy="6084675"/>
          </a:xfrm>
        </p:spPr>
        <p:txBody>
          <a:bodyPr/>
          <a:lstStyle/>
          <a:p>
            <a:pPr>
              <a:lnSpc>
                <a:spcPct val="150000"/>
              </a:lnSpc>
            </a:pPr>
            <a:r>
              <a:rPr lang="en-US" altLang="zh-CN" dirty="0" err="1"/>
              <a:t>java.util.Calendar</a:t>
            </a:r>
            <a:r>
              <a:rPr lang="zh-CN" altLang="en-US" dirty="0"/>
              <a:t>类中文翻译为“日历”，</a:t>
            </a:r>
            <a:r>
              <a:rPr lang="en-US" altLang="zh-CN" dirty="0"/>
              <a:t>Calendar</a:t>
            </a:r>
            <a:r>
              <a:rPr lang="zh-CN" altLang="en-US" dirty="0"/>
              <a:t>类中定义了足够的方法来表述日历的规则。</a:t>
            </a:r>
            <a:endParaRPr lang="en-US" altLang="zh-CN" dirty="0"/>
          </a:p>
          <a:p>
            <a:pPr lvl="1">
              <a:lnSpc>
                <a:spcPct val="150000"/>
              </a:lnSpc>
            </a:pPr>
            <a:r>
              <a:rPr lang="en-US" altLang="zh-CN" dirty="0"/>
              <a:t>Calendar</a:t>
            </a:r>
            <a:r>
              <a:rPr lang="zh-CN" altLang="zh-CN" dirty="0"/>
              <a:t>类的方便之处就在于其可以灵活的设置和获取日期对应的年、月、日、时、分、秒信息，并且可以灵活的对日期进行加减操作</a:t>
            </a:r>
            <a:r>
              <a:rPr lang="zh-CN" altLang="en-US" dirty="0"/>
              <a:t>。</a:t>
            </a:r>
            <a:endParaRPr lang="en-US" altLang="zh-CN" dirty="0"/>
          </a:p>
          <a:p>
            <a:pPr>
              <a:lnSpc>
                <a:spcPct val="150000"/>
              </a:lnSpc>
            </a:pPr>
            <a:r>
              <a:rPr lang="en-US" altLang="zh-CN" dirty="0"/>
              <a:t>Calendar</a:t>
            </a:r>
            <a:r>
              <a:rPr lang="zh-CN" altLang="en-US" dirty="0"/>
              <a:t>是一个抽象类，</a:t>
            </a:r>
            <a:r>
              <a:rPr lang="en-US" altLang="zh-CN" dirty="0"/>
              <a:t>Java</a:t>
            </a:r>
            <a:r>
              <a:rPr lang="zh-CN" altLang="en-US" dirty="0"/>
              <a:t>中提供了</a:t>
            </a:r>
            <a:r>
              <a:rPr lang="en-US" altLang="zh-CN" dirty="0"/>
              <a:t>Calendar</a:t>
            </a:r>
            <a:r>
              <a:rPr lang="zh-CN" altLang="en-US" dirty="0"/>
              <a:t>的一个具体实现类</a:t>
            </a:r>
            <a:r>
              <a:rPr lang="en-US" altLang="zh-CN" dirty="0" err="1"/>
              <a:t>GregorianCalendar</a:t>
            </a:r>
            <a:r>
              <a:rPr lang="zh-CN" altLang="en-US" dirty="0"/>
              <a:t>。</a:t>
            </a:r>
            <a:endParaRPr lang="en-US" altLang="zh-CN" dirty="0"/>
          </a:p>
          <a:p>
            <a:pPr>
              <a:lnSpc>
                <a:spcPct val="150000"/>
              </a:lnSpc>
            </a:pPr>
            <a:r>
              <a:rPr lang="zh-CN" altLang="en-US" dirty="0"/>
              <a:t>创建</a:t>
            </a:r>
            <a:r>
              <a:rPr lang="en-US" altLang="zh-CN" dirty="0"/>
              <a:t>Calendar</a:t>
            </a:r>
            <a:r>
              <a:rPr lang="zh-CN" altLang="en-US" dirty="0"/>
              <a:t>类型对象：</a:t>
            </a:r>
            <a:endParaRPr lang="en-US" altLang="zh-CN" dirty="0"/>
          </a:p>
          <a:p>
            <a:pPr lvl="1">
              <a:lnSpc>
                <a:spcPct val="150000"/>
              </a:lnSpc>
            </a:pPr>
            <a:r>
              <a:rPr lang="zh-CN" altLang="en-US" dirty="0"/>
              <a:t>通过其中的静态方法</a:t>
            </a:r>
            <a:r>
              <a:rPr lang="en-US" altLang="zh-CN" dirty="0" err="1"/>
              <a:t>Calendar.getInstance</a:t>
            </a:r>
            <a:r>
              <a:rPr lang="en-US" altLang="zh-CN" dirty="0"/>
              <a:t>()</a:t>
            </a:r>
            <a:r>
              <a:rPr lang="zh-CN" altLang="en-US" dirty="0"/>
              <a:t>。类可以直接调用静态方法</a:t>
            </a:r>
            <a:endParaRPr lang="en-US" altLang="zh-CN" dirty="0"/>
          </a:p>
          <a:p>
            <a:pPr lvl="1">
              <a:lnSpc>
                <a:spcPct val="150000"/>
              </a:lnSpc>
            </a:pPr>
            <a:r>
              <a:rPr lang="zh-CN" altLang="en-US" dirty="0"/>
              <a:t>得到的对象是一个</a:t>
            </a:r>
            <a:r>
              <a:rPr lang="en-US" altLang="zh-CN" dirty="0"/>
              <a:t>Calendar</a:t>
            </a:r>
            <a:r>
              <a:rPr lang="zh-CN" altLang="en-US" dirty="0"/>
              <a:t>类的对象。</a:t>
            </a:r>
            <a:endParaRPr lang="en-US" altLang="zh-CN" dirty="0"/>
          </a:p>
          <a:p>
            <a:pPr>
              <a:lnSpc>
                <a:spcPct val="150000"/>
              </a:lnSpc>
            </a:pPr>
            <a:r>
              <a:rPr lang="en-US" altLang="zh-CN" dirty="0"/>
              <a:t>Calendar</a:t>
            </a:r>
            <a:r>
              <a:rPr lang="zh-CN" altLang="zh-CN" dirty="0"/>
              <a:t>中的</a:t>
            </a:r>
            <a:r>
              <a:rPr lang="en-US" altLang="zh-CN" dirty="0"/>
              <a:t>set(</a:t>
            </a:r>
            <a:r>
              <a:rPr lang="en-US" altLang="zh-CN" dirty="0" err="1"/>
              <a:t>int</a:t>
            </a:r>
            <a:r>
              <a:rPr lang="en-US" altLang="zh-CN" dirty="0"/>
              <a:t> field)</a:t>
            </a:r>
            <a:r>
              <a:rPr lang="zh-CN" altLang="zh-CN" dirty="0"/>
              <a:t>和</a:t>
            </a:r>
            <a:r>
              <a:rPr lang="en-US" altLang="zh-CN" dirty="0"/>
              <a:t>get(</a:t>
            </a:r>
            <a:r>
              <a:rPr lang="en-US" altLang="zh-CN" dirty="0" err="1"/>
              <a:t>int</a:t>
            </a:r>
            <a:r>
              <a:rPr lang="en-US" altLang="zh-CN" dirty="0"/>
              <a:t> field)</a:t>
            </a:r>
            <a:r>
              <a:rPr lang="zh-CN" altLang="zh-CN" dirty="0"/>
              <a:t>方法可以用来设置和读取日期的特定部分</a:t>
            </a:r>
            <a:r>
              <a:rPr lang="zh-CN" altLang="en-US" dirty="0"/>
              <a:t>。</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480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8222704" cy="4965415"/>
          </a:xfrm>
        </p:spPr>
        <p:txBody>
          <a:bodyPr/>
          <a:lstStyle/>
          <a:p>
            <a:r>
              <a:rPr lang="zh-CN" altLang="en-US" dirty="0"/>
              <a:t>字符串以及字符串的解析</a:t>
            </a:r>
            <a:endParaRPr lang="en-US" altLang="zh-CN" dirty="0"/>
          </a:p>
          <a:p>
            <a:r>
              <a:rPr lang="zh-CN" altLang="en-US" dirty="0"/>
              <a:t>日期、日期的格式化</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类属性常量（一）</a:t>
            </a:r>
            <a:endParaRPr lang="zh-CN" altLang="en-US" dirty="0"/>
          </a:p>
        </p:txBody>
      </p:sp>
      <p:sp>
        <p:nvSpPr>
          <p:cNvPr id="3" name="内容占位符 2"/>
          <p:cNvSpPr>
            <a:spLocks noGrp="1"/>
          </p:cNvSpPr>
          <p:nvPr>
            <p:ph idx="1"/>
          </p:nvPr>
        </p:nvSpPr>
        <p:spPr/>
        <p:txBody>
          <a:bodyPr/>
          <a:lstStyle/>
          <a:p>
            <a:pPr lvl="0">
              <a:lnSpc>
                <a:spcPct val="150000"/>
              </a:lnSpc>
            </a:pPr>
            <a:r>
              <a:rPr lang="en-US" altLang="zh-CN" dirty="0"/>
              <a:t>HOUR</a:t>
            </a:r>
            <a:r>
              <a:rPr lang="zh-CN" altLang="zh-CN" dirty="0"/>
              <a:t>：</a:t>
            </a:r>
            <a:r>
              <a:rPr lang="en-US" altLang="zh-CN" dirty="0"/>
              <a:t>get </a:t>
            </a:r>
            <a:r>
              <a:rPr lang="zh-CN" altLang="zh-CN" dirty="0"/>
              <a:t>和 </a:t>
            </a:r>
            <a:r>
              <a:rPr lang="en-US" altLang="zh-CN" dirty="0"/>
              <a:t>set </a:t>
            </a:r>
            <a:r>
              <a:rPr lang="zh-CN" altLang="zh-CN" dirty="0"/>
              <a:t>的字段数字，指示上午或下午的小时。</a:t>
            </a:r>
          </a:p>
          <a:p>
            <a:pPr lvl="0">
              <a:lnSpc>
                <a:spcPct val="150000"/>
              </a:lnSpc>
            </a:pPr>
            <a:r>
              <a:rPr lang="en-US" altLang="zh-CN" dirty="0"/>
              <a:t>DATE</a:t>
            </a:r>
            <a:r>
              <a:rPr lang="zh-CN" altLang="zh-CN" dirty="0"/>
              <a:t>：</a:t>
            </a:r>
            <a:r>
              <a:rPr lang="en-US" altLang="zh-CN" dirty="0"/>
              <a:t>set</a:t>
            </a:r>
            <a:r>
              <a:rPr lang="zh-CN" altLang="zh-CN" dirty="0"/>
              <a:t>和</a:t>
            </a:r>
            <a:r>
              <a:rPr lang="en-US" altLang="zh-CN" dirty="0"/>
              <a:t>get</a:t>
            </a:r>
            <a:r>
              <a:rPr lang="zh-CN" altLang="zh-CN" dirty="0"/>
              <a:t>的字段数字，指示一个月中的某一天。</a:t>
            </a:r>
          </a:p>
          <a:p>
            <a:pPr lvl="0">
              <a:lnSpc>
                <a:spcPct val="150000"/>
              </a:lnSpc>
            </a:pPr>
            <a:r>
              <a:rPr lang="en-US" altLang="zh-CN" dirty="0"/>
              <a:t>MONTH</a:t>
            </a:r>
            <a:r>
              <a:rPr lang="zh-CN" altLang="zh-CN" dirty="0"/>
              <a:t>：指示月份的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YEAR</a:t>
            </a:r>
            <a:r>
              <a:rPr lang="zh-CN" altLang="zh-CN" dirty="0"/>
              <a:t>：指示年的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DAY_OF_MONTH</a:t>
            </a:r>
            <a:r>
              <a:rPr lang="zh-CN" altLang="zh-CN" dirty="0"/>
              <a:t>：</a:t>
            </a:r>
            <a:r>
              <a:rPr lang="en-US" altLang="zh-CN" dirty="0"/>
              <a:t>get </a:t>
            </a:r>
            <a:r>
              <a:rPr lang="zh-CN" altLang="zh-CN" dirty="0"/>
              <a:t>和 </a:t>
            </a:r>
            <a:r>
              <a:rPr lang="en-US" altLang="zh-CN" dirty="0"/>
              <a:t>set </a:t>
            </a:r>
            <a:r>
              <a:rPr lang="zh-CN" altLang="zh-CN" dirty="0"/>
              <a:t>的字段数字，指示一个月中的某天。</a:t>
            </a:r>
          </a:p>
          <a:p>
            <a:pPr lvl="0">
              <a:lnSpc>
                <a:spcPct val="150000"/>
              </a:lnSpc>
            </a:pPr>
            <a:r>
              <a:rPr lang="en-US" altLang="zh-CN" dirty="0"/>
              <a:t>DAY_OF_WEEK</a:t>
            </a:r>
            <a:r>
              <a:rPr lang="zh-CN" altLang="zh-CN" dirty="0"/>
              <a:t>：</a:t>
            </a:r>
            <a:r>
              <a:rPr lang="en-US" altLang="zh-CN" dirty="0"/>
              <a:t>get </a:t>
            </a:r>
            <a:r>
              <a:rPr lang="zh-CN" altLang="zh-CN" dirty="0"/>
              <a:t>和 </a:t>
            </a:r>
            <a:r>
              <a:rPr lang="en-US" altLang="zh-CN" dirty="0"/>
              <a:t>set </a:t>
            </a:r>
            <a:r>
              <a:rPr lang="zh-CN" altLang="zh-CN" dirty="0"/>
              <a:t>的字段数字，指示一个星期中的某天。</a:t>
            </a:r>
          </a:p>
          <a:p>
            <a:pPr lvl="0">
              <a:lnSpc>
                <a:spcPct val="150000"/>
              </a:lnSpc>
            </a:pPr>
            <a:r>
              <a:rPr lang="en-US" altLang="zh-CN" dirty="0"/>
              <a:t>DAY_OF_WEEK_IN_MONTH</a:t>
            </a:r>
            <a:r>
              <a:rPr lang="zh-CN" altLang="zh-CN" dirty="0"/>
              <a:t>：</a:t>
            </a:r>
            <a:r>
              <a:rPr lang="en-US" altLang="zh-CN" dirty="0"/>
              <a:t>get </a:t>
            </a:r>
            <a:r>
              <a:rPr lang="zh-CN" altLang="zh-CN" dirty="0"/>
              <a:t>和 </a:t>
            </a:r>
            <a:r>
              <a:rPr lang="en-US" altLang="zh-CN" dirty="0"/>
              <a:t>set </a:t>
            </a:r>
            <a:r>
              <a:rPr lang="zh-CN" altLang="zh-CN" dirty="0"/>
              <a:t>的字段数字，指示当前月中的第几个星期。</a:t>
            </a:r>
          </a:p>
          <a:p>
            <a:pPr lvl="0">
              <a:lnSpc>
                <a:spcPct val="150000"/>
              </a:lnSpc>
            </a:pPr>
            <a:endParaRPr lang="zh-CN" altLang="en-US" dirty="0"/>
          </a:p>
        </p:txBody>
      </p:sp>
    </p:spTree>
    <p:extLst>
      <p:ext uri="{BB962C8B-B14F-4D97-AF65-F5344CB8AC3E}">
        <p14:creationId xmlns:p14="http://schemas.microsoft.com/office/powerpoint/2010/main" val="401837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类属性常量（二）</a:t>
            </a:r>
            <a:endParaRPr lang="zh-CN" altLang="en-US" dirty="0"/>
          </a:p>
        </p:txBody>
      </p:sp>
      <p:sp>
        <p:nvSpPr>
          <p:cNvPr id="3" name="内容占位符 2"/>
          <p:cNvSpPr>
            <a:spLocks noGrp="1"/>
          </p:cNvSpPr>
          <p:nvPr>
            <p:ph idx="1"/>
          </p:nvPr>
        </p:nvSpPr>
        <p:spPr>
          <a:xfrm>
            <a:off x="695400" y="1343905"/>
            <a:ext cx="10441160" cy="4965415"/>
          </a:xfrm>
        </p:spPr>
        <p:txBody>
          <a:bodyPr/>
          <a:lstStyle/>
          <a:p>
            <a:pPr lvl="0">
              <a:lnSpc>
                <a:spcPct val="150000"/>
              </a:lnSpc>
            </a:pPr>
            <a:r>
              <a:rPr lang="en-US" altLang="zh-CN" dirty="0"/>
              <a:t>DAY_OF_YEAR</a:t>
            </a:r>
            <a:r>
              <a:rPr lang="zh-CN" altLang="zh-CN" dirty="0"/>
              <a:t>：</a:t>
            </a:r>
            <a:r>
              <a:rPr lang="en-US" altLang="zh-CN" dirty="0"/>
              <a:t>get </a:t>
            </a:r>
            <a:r>
              <a:rPr lang="zh-CN" altLang="zh-CN" dirty="0"/>
              <a:t>和 </a:t>
            </a:r>
            <a:r>
              <a:rPr lang="en-US" altLang="zh-CN" dirty="0"/>
              <a:t>set </a:t>
            </a:r>
            <a:r>
              <a:rPr lang="zh-CN" altLang="zh-CN" dirty="0"/>
              <a:t>的字段数字，指示当前年中的天数。</a:t>
            </a:r>
          </a:p>
          <a:p>
            <a:pPr lvl="0">
              <a:lnSpc>
                <a:spcPct val="150000"/>
              </a:lnSpc>
            </a:pPr>
            <a:r>
              <a:rPr lang="en-US" altLang="zh-CN" dirty="0"/>
              <a:t>WEEK_OF_MONTH</a:t>
            </a:r>
            <a:r>
              <a:rPr lang="zh-CN" altLang="zh-CN" dirty="0"/>
              <a:t>：</a:t>
            </a:r>
            <a:r>
              <a:rPr lang="en-US" altLang="zh-CN" dirty="0"/>
              <a:t>get </a:t>
            </a:r>
            <a:r>
              <a:rPr lang="zh-CN" altLang="zh-CN" dirty="0"/>
              <a:t>和 </a:t>
            </a:r>
            <a:r>
              <a:rPr lang="en-US" altLang="zh-CN" dirty="0"/>
              <a:t>set </a:t>
            </a:r>
            <a:r>
              <a:rPr lang="zh-CN" altLang="zh-CN" dirty="0"/>
              <a:t>的字段数字，指示当前月中的星期数。</a:t>
            </a:r>
          </a:p>
          <a:p>
            <a:pPr lvl="0">
              <a:lnSpc>
                <a:spcPct val="150000"/>
              </a:lnSpc>
            </a:pPr>
            <a:r>
              <a:rPr lang="en-US" altLang="zh-CN" dirty="0"/>
              <a:t>WEEK_OF_YEAR</a:t>
            </a:r>
            <a:r>
              <a:rPr lang="zh-CN" altLang="zh-CN" dirty="0"/>
              <a:t>：</a:t>
            </a:r>
            <a:r>
              <a:rPr lang="en-US" altLang="zh-CN" dirty="0"/>
              <a:t>get </a:t>
            </a:r>
            <a:r>
              <a:rPr lang="zh-CN" altLang="zh-CN" dirty="0"/>
              <a:t>和 </a:t>
            </a:r>
            <a:r>
              <a:rPr lang="en-US" altLang="zh-CN" dirty="0"/>
              <a:t>set </a:t>
            </a:r>
            <a:r>
              <a:rPr lang="zh-CN" altLang="zh-CN" dirty="0"/>
              <a:t>的字段数字，指示当前年中的星期数。</a:t>
            </a:r>
          </a:p>
          <a:p>
            <a:pPr lvl="0">
              <a:lnSpc>
                <a:spcPct val="150000"/>
              </a:lnSpc>
            </a:pPr>
            <a:r>
              <a:rPr lang="en-US" altLang="zh-CN" dirty="0"/>
              <a:t>HOUR_OF_DAY</a:t>
            </a:r>
            <a:r>
              <a:rPr lang="zh-CN" altLang="zh-CN" dirty="0"/>
              <a:t>：</a:t>
            </a:r>
            <a:r>
              <a:rPr lang="en-US" altLang="zh-CN" dirty="0"/>
              <a:t>get </a:t>
            </a:r>
            <a:r>
              <a:rPr lang="zh-CN" altLang="zh-CN" dirty="0"/>
              <a:t>和 </a:t>
            </a:r>
            <a:r>
              <a:rPr lang="en-US" altLang="zh-CN" dirty="0"/>
              <a:t>set </a:t>
            </a:r>
            <a:r>
              <a:rPr lang="zh-CN" altLang="zh-CN" dirty="0"/>
              <a:t>的字段数字，指示一天中的小时。</a:t>
            </a:r>
          </a:p>
          <a:p>
            <a:pPr lvl="0">
              <a:lnSpc>
                <a:spcPct val="150000"/>
              </a:lnSpc>
            </a:pPr>
            <a:r>
              <a:rPr lang="en-US" altLang="zh-CN" dirty="0"/>
              <a:t>AM_PM</a:t>
            </a:r>
            <a:r>
              <a:rPr lang="zh-CN" altLang="zh-CN" dirty="0"/>
              <a:t>：</a:t>
            </a:r>
            <a:r>
              <a:rPr lang="en-US" altLang="zh-CN" dirty="0"/>
              <a:t>get </a:t>
            </a:r>
            <a:r>
              <a:rPr lang="zh-CN" altLang="zh-CN" dirty="0"/>
              <a:t>和 </a:t>
            </a:r>
            <a:r>
              <a:rPr lang="en-US" altLang="zh-CN" dirty="0"/>
              <a:t>set </a:t>
            </a:r>
            <a:r>
              <a:rPr lang="zh-CN" altLang="zh-CN" dirty="0"/>
              <a:t>的字段数字，指示 </a:t>
            </a:r>
            <a:r>
              <a:rPr lang="en-US" altLang="zh-CN" dirty="0"/>
              <a:t>HOUR </a:t>
            </a:r>
            <a:r>
              <a:rPr lang="zh-CN" altLang="zh-CN" dirty="0"/>
              <a:t>是在中午之前还是在中午之后。</a:t>
            </a:r>
          </a:p>
          <a:p>
            <a:pPr lvl="0">
              <a:lnSpc>
                <a:spcPct val="150000"/>
              </a:lnSpc>
            </a:pPr>
            <a:r>
              <a:rPr lang="en-US" altLang="zh-CN" dirty="0"/>
              <a:t>PM</a:t>
            </a:r>
            <a:r>
              <a:rPr lang="zh-CN" altLang="zh-CN" dirty="0"/>
              <a:t>：指示从中午到午夜之前这段时间的 </a:t>
            </a:r>
            <a:r>
              <a:rPr lang="en-US" altLang="zh-CN" dirty="0">
                <a:hlinkClick r:id="rId2" action="ppaction://hlinkfile"/>
              </a:rPr>
              <a:t>AM_PM</a:t>
            </a:r>
            <a:r>
              <a:rPr lang="en-US" altLang="zh-CN" dirty="0"/>
              <a:t> </a:t>
            </a:r>
            <a:r>
              <a:rPr lang="zh-CN" altLang="zh-CN" dirty="0"/>
              <a:t>字段值</a:t>
            </a:r>
          </a:p>
          <a:p>
            <a:pPr>
              <a:lnSpc>
                <a:spcPct val="150000"/>
              </a:lnSpc>
            </a:pPr>
            <a:r>
              <a:rPr lang="en-US" altLang="zh-CN" dirty="0"/>
              <a:t>AM</a:t>
            </a:r>
            <a:r>
              <a:rPr lang="zh-CN" altLang="zh-CN" dirty="0"/>
              <a:t>：指示从午夜到中午之前这段时间的 </a:t>
            </a:r>
            <a:r>
              <a:rPr lang="en-US" altLang="zh-CN" dirty="0">
                <a:hlinkClick r:id="rId2" action="ppaction://hlinkfile"/>
              </a:rPr>
              <a:t>AM_PM</a:t>
            </a:r>
            <a:r>
              <a:rPr lang="en-US" altLang="zh-CN" dirty="0"/>
              <a:t> </a:t>
            </a:r>
            <a:r>
              <a:rPr lang="zh-CN" altLang="zh-CN" dirty="0"/>
              <a:t>字段值</a:t>
            </a:r>
            <a:endParaRPr lang="zh-CN" altLang="en-US" dirty="0"/>
          </a:p>
        </p:txBody>
      </p:sp>
    </p:spTree>
    <p:extLst>
      <p:ext uri="{BB962C8B-B14F-4D97-AF65-F5344CB8AC3E}">
        <p14:creationId xmlns:p14="http://schemas.microsoft.com/office/powerpoint/2010/main" val="185141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打印当前日期是几月</a:t>
            </a:r>
            <a:endParaRPr lang="en-US" altLang="zh-CN" dirty="0"/>
          </a:p>
        </p:txBody>
      </p:sp>
      <p:sp>
        <p:nvSpPr>
          <p:cNvPr id="6" name="Rectangle 4"/>
          <p:cNvSpPr>
            <a:spLocks noChangeArrowheads="1"/>
          </p:cNvSpPr>
          <p:nvPr/>
        </p:nvSpPr>
        <p:spPr bwMode="auto">
          <a:xfrm>
            <a:off x="1055440" y="1988840"/>
            <a:ext cx="7848872" cy="24482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months = { "</a:t>
            </a:r>
            <a:r>
              <a:rPr lang="zh-CN" altLang="en-US" kern="0" dirty="0">
                <a:solidFill>
                  <a:schemeClr val="tx1"/>
                </a:solidFill>
                <a:latin typeface="微软雅黑" pitchFamily="34" charset="-122"/>
                <a:ea typeface="宋体" pitchFamily="2" charset="-122"/>
              </a:rPr>
              <a:t>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二月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三月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四月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五月</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六月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七月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八月</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九月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十二月</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Calendar </a:t>
            </a:r>
            <a:r>
              <a:rPr lang="en-US" altLang="zh-CN" kern="0" dirty="0" err="1">
                <a:solidFill>
                  <a:schemeClr val="tx1"/>
                </a:solidFill>
                <a:latin typeface="微软雅黑" pitchFamily="34" charset="-122"/>
                <a:ea typeface="宋体" pitchFamily="2" charset="-122"/>
              </a:rPr>
              <a:t>rightNow</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Calendar.getInstance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rightNow.get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Calendar.MONTH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(months[</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与</a:t>
            </a:r>
            <a:r>
              <a:rPr lang="en-US" altLang="zh-CN"/>
              <a:t>Date</a:t>
            </a:r>
            <a:r>
              <a:rPr lang="zh-CN" altLang="en-US"/>
              <a:t>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从一个 </a:t>
            </a:r>
            <a:r>
              <a:rPr lang="en-US" altLang="zh-CN" dirty="0"/>
              <a:t>Calendar </a:t>
            </a:r>
            <a:r>
              <a:rPr lang="zh-CN" altLang="en-US" dirty="0"/>
              <a:t>对象中获取 </a:t>
            </a:r>
            <a:r>
              <a:rPr lang="en-US" altLang="zh-CN" dirty="0"/>
              <a:t>Date </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a:t>
            </a:r>
            <a:r>
              <a:rPr lang="en-US" altLang="zh-CN" dirty="0" err="1"/>
              <a:t>calendar.getTime</a:t>
            </a:r>
            <a:r>
              <a:rPr lang="en-US" altLang="zh-CN" dirty="0"/>
              <a:t>();</a:t>
            </a:r>
          </a:p>
          <a:p>
            <a:pPr>
              <a:lnSpc>
                <a:spcPct val="150000"/>
              </a:lnSpc>
            </a:pPr>
            <a:r>
              <a:rPr lang="zh-CN" altLang="en-US" dirty="0"/>
              <a:t>从一个</a:t>
            </a:r>
            <a:r>
              <a:rPr lang="en-US" altLang="zh-CN" dirty="0"/>
              <a:t>Date</a:t>
            </a:r>
            <a:r>
              <a:rPr lang="zh-CN" altLang="en-US" dirty="0"/>
              <a:t>对象获得</a:t>
            </a:r>
            <a:r>
              <a:rPr lang="en-US" altLang="zh-CN" dirty="0"/>
              <a:t>Calendar</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 new Date(long </a:t>
            </a:r>
            <a:r>
              <a:rPr lang="zh-CN" altLang="en-US" dirty="0"/>
              <a:t>型参数</a:t>
            </a:r>
            <a:r>
              <a:rPr lang="en-US" altLang="zh-CN" dirty="0"/>
              <a:t>);</a:t>
            </a:r>
          </a:p>
          <a:p>
            <a:pPr lvl="1">
              <a:lnSpc>
                <a:spcPct val="150000"/>
              </a:lnSpc>
            </a:pPr>
            <a:r>
              <a:rPr lang="en-US" altLang="zh-CN" dirty="0" err="1"/>
              <a:t>calendar.setTime</a:t>
            </a:r>
            <a:r>
              <a:rPr lang="en-US" altLang="zh-CN" dirty="0"/>
              <a:t>(date);</a:t>
            </a:r>
            <a:endParaRPr lang="zh-CN" altLang="en-US" dirty="0"/>
          </a:p>
        </p:txBody>
      </p:sp>
    </p:spTree>
    <p:extLst>
      <p:ext uri="{BB962C8B-B14F-4D97-AF65-F5344CB8AC3E}">
        <p14:creationId xmlns:p14="http://schemas.microsoft.com/office/powerpoint/2010/main" val="125050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日期的格式化和解析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在不同的应用场景中会</a:t>
            </a:r>
            <a:r>
              <a:rPr lang="zh-CN" altLang="zh-CN" dirty="0"/>
              <a:t>需要以不同的格式显示日期</a:t>
            </a:r>
            <a:r>
              <a:rPr lang="zh-CN" altLang="en-US" dirty="0"/>
              <a:t>，那么日期类型数据的格式化和解析就成为程序设计中日期相关最核心和最主要的操作。</a:t>
            </a:r>
            <a:endParaRPr lang="en-US" altLang="zh-CN" dirty="0"/>
          </a:p>
          <a:p>
            <a:pPr>
              <a:lnSpc>
                <a:spcPct val="150000"/>
              </a:lnSpc>
            </a:pPr>
            <a:r>
              <a:rPr lang="en-US" altLang="zh-CN" dirty="0"/>
              <a:t>Java</a:t>
            </a:r>
            <a:r>
              <a:rPr lang="zh-CN" altLang="zh-CN" dirty="0"/>
              <a:t>中提供了专门格式化日期的类</a:t>
            </a:r>
            <a:endParaRPr lang="en-US" altLang="zh-CN" dirty="0"/>
          </a:p>
          <a:p>
            <a:pPr lvl="1">
              <a:lnSpc>
                <a:spcPct val="150000"/>
              </a:lnSpc>
            </a:pPr>
            <a:r>
              <a:rPr lang="en-US" altLang="zh-CN" dirty="0" err="1"/>
              <a:t>java.text.DateFormat</a:t>
            </a:r>
            <a:endParaRPr lang="en-US" altLang="zh-CN" dirty="0"/>
          </a:p>
          <a:p>
            <a:pPr lvl="1">
              <a:lnSpc>
                <a:spcPct val="150000"/>
              </a:lnSpc>
            </a:pPr>
            <a:r>
              <a:rPr lang="en-US" altLang="zh-CN" dirty="0" err="1"/>
              <a:t>java.text.SimpleDateFormat</a:t>
            </a: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85705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a:xfrm>
            <a:off x="609600" y="1160749"/>
            <a:ext cx="10972800" cy="5220579"/>
          </a:xfrm>
        </p:spPr>
        <p:txBody>
          <a:bodyPr/>
          <a:lstStyle/>
          <a:p>
            <a:r>
              <a:rPr lang="en-US" altLang="zh-CN" dirty="0" err="1"/>
              <a:t>DateFormat</a:t>
            </a:r>
            <a:r>
              <a:rPr lang="en-US" altLang="zh-CN" dirty="0"/>
              <a:t> </a:t>
            </a:r>
            <a:r>
              <a:rPr lang="zh-CN" altLang="zh-CN" dirty="0"/>
              <a:t>是日期</a:t>
            </a:r>
            <a:r>
              <a:rPr lang="en-US" altLang="zh-CN" dirty="0"/>
              <a:t>/</a:t>
            </a:r>
            <a:r>
              <a:rPr lang="zh-CN" altLang="zh-CN" dirty="0"/>
              <a:t>时间格式化的抽象类，它以与语言无关的方式格式化并解析日期或时间。</a:t>
            </a:r>
            <a:endParaRPr lang="en-US" altLang="zh-CN" dirty="0"/>
          </a:p>
          <a:p>
            <a:r>
              <a:rPr lang="en-US" altLang="zh-CN" dirty="0" err="1"/>
              <a:t>DateFormat</a:t>
            </a:r>
            <a:r>
              <a:rPr lang="zh-CN" altLang="en-US" dirty="0"/>
              <a:t>实例创建</a:t>
            </a:r>
            <a:endParaRPr lang="en-US" altLang="zh-CN" dirty="0"/>
          </a:p>
          <a:p>
            <a:pPr lvl="1"/>
            <a:r>
              <a:rPr lang="en-US" altLang="zh-CN" dirty="0" err="1"/>
              <a:t>DateFormat</a:t>
            </a:r>
            <a:r>
              <a:rPr lang="en-US" altLang="zh-CN" dirty="0"/>
              <a:t> </a:t>
            </a:r>
            <a:r>
              <a:rPr lang="en-US" altLang="zh-CN" dirty="0" err="1"/>
              <a:t>df</a:t>
            </a:r>
            <a:r>
              <a:rPr lang="en-US" altLang="zh-CN" dirty="0"/>
              <a:t> = </a:t>
            </a:r>
            <a:r>
              <a:rPr lang="en-US" altLang="zh-CN" dirty="0" err="1"/>
              <a:t>DateFormat.getDateInstance</a:t>
            </a:r>
            <a:r>
              <a:rPr lang="en-US" altLang="zh-CN" dirty="0"/>
              <a:t>(</a:t>
            </a:r>
            <a:r>
              <a:rPr lang="zh-CN" altLang="en-US" dirty="0"/>
              <a:t>参数</a:t>
            </a:r>
            <a:r>
              <a:rPr lang="en-US" altLang="zh-CN" dirty="0"/>
              <a:t>)</a:t>
            </a:r>
          </a:p>
          <a:p>
            <a:pPr lvl="1"/>
            <a:r>
              <a:rPr lang="zh-CN" altLang="en-US" dirty="0"/>
              <a:t>参数的取值</a:t>
            </a:r>
            <a:endParaRPr lang="en-US" altLang="zh-CN" dirty="0"/>
          </a:p>
          <a:p>
            <a:pPr lvl="2"/>
            <a:r>
              <a:rPr lang="en-US" altLang="zh-CN" dirty="0" err="1"/>
              <a:t>DateFormat.SHORT</a:t>
            </a:r>
            <a:r>
              <a:rPr lang="en-US" altLang="zh-CN" dirty="0"/>
              <a:t> </a:t>
            </a:r>
            <a:r>
              <a:rPr lang="zh-CN" altLang="en-US" dirty="0"/>
              <a:t>完全为数字，如</a:t>
            </a:r>
            <a:r>
              <a:rPr lang="en-US" altLang="zh-CN" dirty="0"/>
              <a:t>12-9-10</a:t>
            </a:r>
          </a:p>
          <a:p>
            <a:pPr lvl="2"/>
            <a:r>
              <a:rPr lang="en-US" altLang="zh-CN" dirty="0" err="1"/>
              <a:t>DateFormat.MEDIUM</a:t>
            </a:r>
            <a:r>
              <a:rPr lang="en-US" altLang="zh-CN" dirty="0"/>
              <a:t> </a:t>
            </a:r>
            <a:r>
              <a:rPr lang="zh-CN" altLang="en-US" dirty="0"/>
              <a:t>较长，如 </a:t>
            </a:r>
            <a:r>
              <a:rPr lang="en-US" altLang="zh-CN" dirty="0"/>
              <a:t>2012-9-10</a:t>
            </a:r>
          </a:p>
          <a:p>
            <a:pPr lvl="2"/>
            <a:r>
              <a:rPr lang="en-US" altLang="zh-CN" dirty="0" err="1"/>
              <a:t>DateFormat.LONG</a:t>
            </a:r>
            <a:r>
              <a:rPr lang="en-US" altLang="zh-CN" dirty="0"/>
              <a:t> </a:t>
            </a:r>
            <a:r>
              <a:rPr lang="zh-CN" altLang="en-US" dirty="0"/>
              <a:t>更长，如 </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a:t>
            </a:r>
            <a:endParaRPr lang="en-US" altLang="zh-CN" dirty="0"/>
          </a:p>
          <a:p>
            <a:pPr lvl="2"/>
            <a:r>
              <a:rPr lang="en-US" altLang="zh-CN" dirty="0" err="1"/>
              <a:t>DateFormat.FULL</a:t>
            </a:r>
            <a:r>
              <a:rPr lang="en-US" altLang="zh-CN" dirty="0"/>
              <a:t> </a:t>
            </a:r>
            <a:r>
              <a:rPr lang="zh-CN" altLang="en-US" dirty="0"/>
              <a:t>是完全指定，如</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日星期一</a:t>
            </a:r>
            <a:endParaRPr lang="en-US" altLang="zh-CN" dirty="0"/>
          </a:p>
          <a:p>
            <a:r>
              <a:rPr lang="en-US" altLang="zh-CN" dirty="0" err="1"/>
              <a:t>DateFormate</a:t>
            </a:r>
            <a:r>
              <a:rPr lang="zh-CN" altLang="en-US" dirty="0"/>
              <a:t>格式化、解析日期的方法</a:t>
            </a:r>
            <a:endParaRPr lang="en-US" altLang="zh-CN" dirty="0"/>
          </a:p>
          <a:p>
            <a:pPr lvl="1"/>
            <a:r>
              <a:rPr lang="en-US" altLang="zh-CN" dirty="0"/>
              <a:t>String format(Date date)</a:t>
            </a:r>
            <a:r>
              <a:rPr lang="zh-CN" altLang="en-US" dirty="0"/>
              <a:t>：格式化日期</a:t>
            </a:r>
            <a:endParaRPr lang="en-US" altLang="zh-CN" dirty="0"/>
          </a:p>
          <a:p>
            <a:pPr lvl="1"/>
            <a:r>
              <a:rPr lang="en-US" altLang="zh-CN" dirty="0"/>
              <a:t>Date parse(String </a:t>
            </a:r>
            <a:r>
              <a:rPr lang="en-US" altLang="zh-CN" dirty="0" err="1"/>
              <a:t>sateStr</a:t>
            </a:r>
            <a:r>
              <a:rPr lang="en-US" altLang="zh-CN" dirty="0"/>
              <a:t>)</a:t>
            </a:r>
            <a:r>
              <a:rPr lang="zh-CN" altLang="en-US" dirty="0"/>
              <a:t>：解析字符串</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19742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DateFormate</a:t>
            </a:r>
            <a:endParaRPr lang="zh-CN" altLang="en-US" dirty="0"/>
          </a:p>
        </p:txBody>
      </p:sp>
      <p:sp>
        <p:nvSpPr>
          <p:cNvPr id="3" name="内容占位符 2"/>
          <p:cNvSpPr>
            <a:spLocks noGrp="1"/>
          </p:cNvSpPr>
          <p:nvPr>
            <p:ph idx="1"/>
          </p:nvPr>
        </p:nvSpPr>
        <p:spPr/>
        <p:txBody>
          <a:bodyPr/>
          <a:lstStyle/>
          <a:p>
            <a:pPr lvl="1"/>
            <a:endParaRPr lang="en-US" altLang="zh-CN" dirty="0"/>
          </a:p>
          <a:p>
            <a:endParaRPr lang="zh-CN" altLang="en-US" dirty="0"/>
          </a:p>
        </p:txBody>
      </p:sp>
      <p:sp>
        <p:nvSpPr>
          <p:cNvPr id="4" name="矩形 3"/>
          <p:cNvSpPr/>
          <p:nvPr/>
        </p:nvSpPr>
        <p:spPr>
          <a:xfrm>
            <a:off x="1627603" y="1160749"/>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a:solidFill>
                  <a:srgbClr val="3F7F5F"/>
                </a:solidFill>
                <a:latin typeface="Consolas" panose="020B0609020204030204" pitchFamily="49" charset="0"/>
              </a:rPr>
              <a:t>练习</a:t>
            </a:r>
            <a:endParaRPr lang="en-US" altLang="zh-CN"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3359696" y="5092844"/>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dirty="0">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5182073" y="4178916"/>
            <a:ext cx="1377550" cy="450304"/>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SimpleDateFormate</a:t>
            </a:r>
            <a:endParaRPr lang="zh-CN" altLang="en-US" dirty="0"/>
          </a:p>
        </p:txBody>
      </p:sp>
      <p:sp>
        <p:nvSpPr>
          <p:cNvPr id="3" name="内容占位符 2"/>
          <p:cNvSpPr>
            <a:spLocks noGrp="1"/>
          </p:cNvSpPr>
          <p:nvPr>
            <p:ph idx="1"/>
          </p:nvPr>
        </p:nvSpPr>
        <p:spPr/>
        <p:txBody>
          <a:bodyPr/>
          <a:lstStyle/>
          <a:p>
            <a:r>
              <a:rPr lang="en-US" altLang="zh-CN" dirty="0" err="1"/>
              <a:t>SimpleDateFormate</a:t>
            </a:r>
            <a:r>
              <a:rPr lang="zh-CN" altLang="en-US" dirty="0"/>
              <a:t>是与环境有关的格式化、解析日期的具体类。</a:t>
            </a:r>
            <a:endParaRPr lang="en-US" altLang="zh-CN" dirty="0"/>
          </a:p>
          <a:p>
            <a:pPr lvl="1"/>
            <a:r>
              <a:rPr lang="zh-CN" altLang="en-US" dirty="0"/>
              <a:t>用户可以定义日期</a:t>
            </a:r>
            <a:r>
              <a:rPr lang="en-US" altLang="zh-CN" dirty="0"/>
              <a:t>-</a:t>
            </a:r>
            <a:r>
              <a:rPr lang="zh-CN" altLang="en-US" dirty="0"/>
              <a:t>时间格式的模式</a:t>
            </a:r>
          </a:p>
          <a:p>
            <a:pPr lvl="1"/>
            <a:endParaRPr lang="en-US" altLang="zh-CN" dirty="0"/>
          </a:p>
          <a:p>
            <a:endParaRPr lang="zh-CN" altLang="en-US" dirty="0"/>
          </a:p>
        </p:txBody>
      </p:sp>
      <p:sp>
        <p:nvSpPr>
          <p:cNvPr id="4" name="Rectangle 3"/>
          <p:cNvSpPr txBox="1">
            <a:spLocks noChangeArrowheads="1"/>
          </p:cNvSpPr>
          <p:nvPr/>
        </p:nvSpPr>
        <p:spPr bwMode="auto">
          <a:xfrm>
            <a:off x="1090850" y="2348880"/>
            <a:ext cx="9829686" cy="3960440"/>
          </a:xfrm>
          <a:prstGeom prst="rect">
            <a:avLst/>
          </a:prstGeom>
          <a:solidFill>
            <a:srgbClr val="FFCC99"/>
          </a:solidFill>
          <a:ln>
            <a:solidFill>
              <a:schemeClr val="bg1"/>
            </a:solidFill>
            <a:miter lim="800000"/>
            <a:headEnd/>
            <a:tailEnd/>
          </a:ln>
          <a:extLst/>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 </a:t>
            </a:r>
            <a:r>
              <a:rPr lang="en-US" altLang="zh-CN" dirty="0" err="1"/>
              <a:t>hh:mm:ss</a:t>
            </a:r>
            <a:r>
              <a:rPr lang="en-US" altLang="zh-CN" dirty="0"/>
              <a:t>");</a:t>
            </a:r>
          </a:p>
          <a:p>
            <a:r>
              <a:rPr lang="en-US" altLang="zh-CN" dirty="0" err="1"/>
              <a:t>SimpleDateFormat</a:t>
            </a:r>
            <a:r>
              <a:rPr lang="en-US" altLang="zh-CN" dirty="0"/>
              <a:t>  sdf2=new </a:t>
            </a:r>
            <a:r>
              <a:rPr lang="en-US" altLang="zh-CN" dirty="0" err="1"/>
              <a:t>SimpleDateFormat</a:t>
            </a:r>
            <a:r>
              <a:rPr lang="en-US" altLang="zh-CN" dirty="0"/>
              <a:t>("</a:t>
            </a:r>
            <a:r>
              <a:rPr lang="en-US" altLang="zh-CN" dirty="0" err="1"/>
              <a:t>yyyy</a:t>
            </a:r>
            <a:r>
              <a:rPr lang="zh-CN" altLang="en-US" dirty="0"/>
              <a:t>年</a:t>
            </a:r>
            <a:r>
              <a:rPr lang="en-US" altLang="zh-CN" dirty="0"/>
              <a:t>MM</a:t>
            </a:r>
            <a:r>
              <a:rPr lang="zh-CN" altLang="en-US" dirty="0"/>
              <a:t>月</a:t>
            </a:r>
            <a:r>
              <a:rPr lang="en-US" altLang="zh-CN" dirty="0" err="1"/>
              <a:t>dd</a:t>
            </a:r>
            <a:r>
              <a:rPr lang="zh-CN" altLang="en-US" dirty="0"/>
              <a:t>日 </a:t>
            </a:r>
            <a:r>
              <a:rPr lang="en-US" altLang="zh-CN" dirty="0" err="1"/>
              <a:t>hh</a:t>
            </a:r>
            <a:r>
              <a:rPr lang="zh-CN" altLang="en-US" dirty="0"/>
              <a:t>点</a:t>
            </a:r>
            <a:r>
              <a:rPr lang="en-US" altLang="zh-CN" dirty="0"/>
              <a:t>");</a:t>
            </a:r>
          </a:p>
          <a:p>
            <a:r>
              <a:rPr lang="en-US" altLang="zh-CN" dirty="0"/>
              <a:t>try {</a:t>
            </a:r>
          </a:p>
          <a:p>
            <a:r>
              <a:rPr lang="en-US" altLang="zh-CN" dirty="0"/>
              <a:t>      Date </a:t>
            </a:r>
            <a:r>
              <a:rPr lang="en-US" altLang="zh-CN" dirty="0" err="1"/>
              <a:t>date</a:t>
            </a:r>
            <a:r>
              <a:rPr lang="en-US" altLang="zh-CN" dirty="0"/>
              <a:t> = </a:t>
            </a:r>
            <a:r>
              <a:rPr lang="en-US" altLang="zh-CN" dirty="0" err="1"/>
              <a:t>sdf.parse</a:t>
            </a:r>
            <a:r>
              <a:rPr lang="en-US" altLang="zh-CN" dirty="0"/>
              <a:t>("2008-12-23 12:23:45");</a:t>
            </a:r>
          </a:p>
          <a:p>
            <a:endParaRPr lang="en-US" altLang="zh-CN" dirty="0"/>
          </a:p>
          <a:p>
            <a:r>
              <a:rPr lang="en-US" altLang="zh-CN" dirty="0"/>
              <a:t>      </a:t>
            </a:r>
            <a:r>
              <a:rPr lang="en-US" altLang="zh-CN" dirty="0" err="1"/>
              <a:t>System.out.println</a:t>
            </a:r>
            <a:r>
              <a:rPr lang="en-US" altLang="zh-CN" dirty="0"/>
              <a:t>(sdf2.format(date));  //</a:t>
            </a:r>
            <a:r>
              <a:rPr lang="zh-CN" altLang="en-US" dirty="0"/>
              <a:t>输出</a:t>
            </a:r>
            <a:r>
              <a:rPr lang="en-US" altLang="zh-CN" dirty="0"/>
              <a:t>2008</a:t>
            </a:r>
            <a:r>
              <a:rPr lang="zh-CN" altLang="en-US" dirty="0"/>
              <a:t>年</a:t>
            </a:r>
            <a:r>
              <a:rPr lang="en-US" altLang="zh-CN" dirty="0"/>
              <a:t>12</a:t>
            </a:r>
            <a:r>
              <a:rPr lang="zh-CN" altLang="en-US" dirty="0"/>
              <a:t>月</a:t>
            </a:r>
            <a:r>
              <a:rPr lang="en-US" altLang="zh-CN" dirty="0"/>
              <a:t>23</a:t>
            </a:r>
            <a:r>
              <a:rPr lang="zh-CN" altLang="en-US" dirty="0"/>
              <a:t>日 </a:t>
            </a:r>
            <a:r>
              <a:rPr lang="en-US" altLang="zh-CN" dirty="0"/>
              <a:t>12</a:t>
            </a:r>
            <a:r>
              <a:rPr lang="zh-CN" altLang="en-US" dirty="0"/>
              <a:t>点</a:t>
            </a:r>
            <a:endParaRPr lang="en-US" altLang="zh-CN" dirty="0"/>
          </a:p>
          <a:p>
            <a:endParaRPr lang="en-US" altLang="zh-CN" dirty="0"/>
          </a:p>
          <a:p>
            <a:r>
              <a:rPr lang="en-US" altLang="zh-CN" dirty="0"/>
              <a:t>} catch (</a:t>
            </a:r>
            <a:r>
              <a:rPr lang="en-US" altLang="zh-CN" dirty="0" err="1"/>
              <a:t>ParseException</a:t>
            </a:r>
            <a:r>
              <a:rPr lang="en-US" altLang="zh-CN" dirty="0"/>
              <a:t>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7437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475398"/>
              </p:ext>
            </p:extLst>
          </p:nvPr>
        </p:nvGraphicFramePr>
        <p:xfrm>
          <a:off x="767408" y="908732"/>
          <a:ext cx="9865096" cy="5904644"/>
        </p:xfrm>
        <a:graphic>
          <a:graphicData uri="http://schemas.openxmlformats.org/drawingml/2006/table">
            <a:tbl>
              <a:tblPr firstRow="1" firstCol="1" bandRow="1">
                <a:tableStyleId>{5C22544A-7EE6-4342-B048-85BDC9FD1C3A}</a:tableStyleId>
              </a:tblPr>
              <a:tblGrid>
                <a:gridCol w="1766501">
                  <a:extLst>
                    <a:ext uri="{9D8B030D-6E8A-4147-A177-3AD203B41FA5}">
                      <a16:colId xmlns:a16="http://schemas.microsoft.com/office/drawing/2014/main" val="20000"/>
                    </a:ext>
                  </a:extLst>
                </a:gridCol>
                <a:gridCol w="3773789">
                  <a:extLst>
                    <a:ext uri="{9D8B030D-6E8A-4147-A177-3AD203B41FA5}">
                      <a16:colId xmlns:a16="http://schemas.microsoft.com/office/drawing/2014/main" val="20001"/>
                    </a:ext>
                  </a:extLst>
                </a:gridCol>
                <a:gridCol w="1857954">
                  <a:extLst>
                    <a:ext uri="{9D8B030D-6E8A-4147-A177-3AD203B41FA5}">
                      <a16:colId xmlns:a16="http://schemas.microsoft.com/office/drawing/2014/main" val="20002"/>
                    </a:ext>
                  </a:extLst>
                </a:gridCol>
                <a:gridCol w="2466852">
                  <a:extLst>
                    <a:ext uri="{9D8B030D-6E8A-4147-A177-3AD203B41FA5}">
                      <a16:colId xmlns:a16="http://schemas.microsoft.com/office/drawing/2014/main" val="20003"/>
                    </a:ext>
                  </a:extLst>
                </a:gridCol>
              </a:tblGrid>
              <a:tr h="347332">
                <a:tc>
                  <a:txBody>
                    <a:bodyPr/>
                    <a:lstStyle/>
                    <a:p>
                      <a:pPr algn="ctr">
                        <a:spcAft>
                          <a:spcPts val="0"/>
                        </a:spcAft>
                      </a:pPr>
                      <a:r>
                        <a:rPr lang="zh-CN" sz="2000" kern="100" dirty="0">
                          <a:effectLst/>
                        </a:rPr>
                        <a:t>字母</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日期或时间元素</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表示</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示例</a:t>
                      </a:r>
                      <a:endParaRPr lang="zh-CN" sz="2000" kern="100" dirty="0">
                        <a:effectLst/>
                        <a:latin typeface="Times New Roman"/>
                        <a:ea typeface="宋体"/>
                      </a:endParaRPr>
                    </a:p>
                  </a:txBody>
                  <a:tcPr marL="61711" marR="61711" marT="0" marB="0">
                    <a:solidFill>
                      <a:srgbClr val="FFCC99"/>
                    </a:solidFill>
                  </a:tcPr>
                </a:tc>
                <a:extLst>
                  <a:ext uri="{0D108BD9-81ED-4DB2-BD59-A6C34878D82A}">
                    <a16:rowId xmlns:a16="http://schemas.microsoft.com/office/drawing/2014/main" val="10000"/>
                  </a:ext>
                </a:extLst>
              </a:tr>
              <a:tr h="347332">
                <a:tc>
                  <a:txBody>
                    <a:bodyPr/>
                    <a:lstStyle/>
                    <a:p>
                      <a:pPr algn="ctr">
                        <a:spcAft>
                          <a:spcPts val="0"/>
                        </a:spcAft>
                      </a:pPr>
                      <a:r>
                        <a:rPr lang="en-US" sz="2000" kern="100" dirty="0">
                          <a:effectLst/>
                        </a:rPr>
                        <a:t>y</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a:t>
                      </a:r>
                      <a:endParaRPr lang="zh-CN" sz="2000" kern="100" dirty="0">
                        <a:effectLst/>
                        <a:latin typeface="Times New Roman"/>
                        <a:ea typeface="宋体"/>
                      </a:endParaRPr>
                    </a:p>
                  </a:txBody>
                  <a:tcPr marL="61711" marR="61711" marT="0" marB="0"/>
                </a:tc>
                <a:tc>
                  <a:txBody>
                    <a:bodyPr/>
                    <a:lstStyle/>
                    <a:p>
                      <a:pPr algn="ctr">
                        <a:spcAft>
                          <a:spcPts val="0"/>
                        </a:spcAft>
                      </a:pPr>
                      <a:r>
                        <a:rPr lang="en-US" sz="2000" kern="100">
                          <a:effectLst/>
                        </a:rPr>
                        <a:t>Year</a:t>
                      </a:r>
                      <a:endParaRPr lang="zh-CN" sz="2000" kern="100">
                        <a:effectLst/>
                        <a:latin typeface="Times New Roman"/>
                        <a:ea typeface="宋体"/>
                      </a:endParaRPr>
                    </a:p>
                  </a:txBody>
                  <a:tcPr marL="61711" marR="61711" marT="0" marB="0"/>
                </a:tc>
                <a:tc>
                  <a:txBody>
                    <a:bodyPr/>
                    <a:lstStyle/>
                    <a:p>
                      <a:pPr algn="ctr">
                        <a:spcAft>
                          <a:spcPts val="0"/>
                        </a:spcAft>
                      </a:pPr>
                      <a:r>
                        <a:rPr lang="en-US" sz="2000" kern="100">
                          <a:effectLst/>
                        </a:rPr>
                        <a:t>2012</a:t>
                      </a:r>
                      <a:r>
                        <a:rPr lang="zh-CN" sz="2000" kern="100">
                          <a:effectLst/>
                        </a:rPr>
                        <a:t>；</a:t>
                      </a:r>
                      <a:r>
                        <a:rPr lang="en-US" sz="2000" kern="100">
                          <a:effectLst/>
                        </a:rPr>
                        <a:t>12</a:t>
                      </a:r>
                      <a:endParaRPr lang="zh-CN" sz="2000" kern="100">
                        <a:effectLst/>
                        <a:latin typeface="Times New Roman"/>
                        <a:ea typeface="宋体"/>
                      </a:endParaRPr>
                    </a:p>
                  </a:txBody>
                  <a:tcPr marL="61711" marR="61711" marT="0" marB="0"/>
                </a:tc>
                <a:extLst>
                  <a:ext uri="{0D108BD9-81ED-4DB2-BD59-A6C34878D82A}">
                    <a16:rowId xmlns:a16="http://schemas.microsoft.com/office/drawing/2014/main" val="10001"/>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年中的月份</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Month</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July</a:t>
                      </a:r>
                      <a:r>
                        <a:rPr lang="zh-CN" sz="2000" kern="100" dirty="0">
                          <a:effectLst/>
                        </a:rPr>
                        <a:t>；</a:t>
                      </a:r>
                      <a:r>
                        <a:rPr lang="en-US" sz="2000" kern="100" dirty="0">
                          <a:effectLst/>
                        </a:rPr>
                        <a:t>Jul</a:t>
                      </a:r>
                      <a:r>
                        <a:rPr lang="zh-CN" sz="2000" kern="100" dirty="0">
                          <a:effectLst/>
                        </a:rPr>
                        <a:t>；</a:t>
                      </a:r>
                      <a:r>
                        <a:rPr lang="en-US" sz="2000" kern="100" dirty="0">
                          <a:effectLst/>
                        </a:rPr>
                        <a:t>07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2"/>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3"/>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4"/>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189</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5"/>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23</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6"/>
                  </a:ext>
                </a:extLst>
              </a:tr>
              <a:tr h="347332">
                <a:tc>
                  <a:txBody>
                    <a:bodyPr/>
                    <a:lstStyle/>
                    <a:p>
                      <a:pPr algn="ctr">
                        <a:spcAft>
                          <a:spcPts val="0"/>
                        </a:spcAft>
                      </a:pPr>
                      <a:r>
                        <a:rPr lang="en-US" sz="2000" kern="100" dirty="0">
                          <a:effectLst/>
                        </a:rPr>
                        <a:t>F</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月份中的星期</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7"/>
                  </a:ext>
                </a:extLst>
              </a:tr>
              <a:tr h="347332">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标记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PM</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8"/>
                  </a:ext>
                </a:extLst>
              </a:tr>
              <a:tr h="347332">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星期中的天数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Tuesday</a:t>
                      </a:r>
                      <a:r>
                        <a:rPr lang="zh-CN" sz="2000" kern="100" dirty="0">
                          <a:effectLst/>
                        </a:rPr>
                        <a:t>；</a:t>
                      </a:r>
                      <a:r>
                        <a:rPr lang="en-US" sz="2000" kern="100" dirty="0">
                          <a:effectLst/>
                        </a:rPr>
                        <a:t>Tue</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9"/>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0~23</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0"/>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1~24</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24</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1"/>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0~11</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2"/>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1~12</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3"/>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小时中的分钟数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30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4"/>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分钟中的秒数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50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5"/>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毫秒数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978</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797037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字符串</a:t>
            </a:r>
            <a:endParaRPr lang="en-US" altLang="zh-CN" dirty="0"/>
          </a:p>
          <a:p>
            <a:pPr lvl="1"/>
            <a:r>
              <a:rPr lang="zh-CN" altLang="en-US" dirty="0"/>
              <a:t>字符串的基本概念</a:t>
            </a:r>
            <a:endParaRPr lang="en-US" altLang="zh-CN" dirty="0"/>
          </a:p>
          <a:p>
            <a:pPr lvl="1"/>
            <a:r>
              <a:rPr lang="en-US" altLang="zh-CN" dirty="0"/>
              <a:t>Java</a:t>
            </a:r>
            <a:r>
              <a:rPr lang="zh-CN" altLang="en-US" dirty="0"/>
              <a:t>中字符串处理类</a:t>
            </a:r>
            <a:endParaRPr lang="en-US" altLang="zh-CN" dirty="0"/>
          </a:p>
          <a:p>
            <a:pPr lvl="2"/>
            <a:r>
              <a:rPr lang="en-US" altLang="zh-CN" dirty="0"/>
              <a:t>String</a:t>
            </a:r>
            <a:r>
              <a:rPr lang="zh-CN" altLang="en-US" dirty="0"/>
              <a:t>类</a:t>
            </a:r>
            <a:endParaRPr lang="en-US" altLang="zh-CN" dirty="0"/>
          </a:p>
          <a:p>
            <a:pPr lvl="2"/>
            <a:r>
              <a:rPr lang="en-US" altLang="zh-CN" dirty="0" err="1"/>
              <a:t>StringBuffer</a:t>
            </a:r>
            <a:r>
              <a:rPr lang="zh-CN" altLang="en-US" dirty="0"/>
              <a:t>类</a:t>
            </a:r>
            <a:endParaRPr lang="en-US" altLang="zh-CN" dirty="0"/>
          </a:p>
          <a:p>
            <a:pPr lvl="2"/>
            <a:r>
              <a:rPr lang="en-US" altLang="zh-CN" dirty="0" err="1"/>
              <a:t>StringBuilder</a:t>
            </a:r>
            <a:r>
              <a:rPr lang="zh-CN" altLang="en-US" dirty="0"/>
              <a:t>类</a:t>
            </a:r>
            <a:endParaRPr lang="en-US" altLang="zh-CN" dirty="0"/>
          </a:p>
          <a:p>
            <a:pPr lvl="2"/>
            <a:r>
              <a:rPr lang="en-US" altLang="zh-CN" dirty="0" err="1"/>
              <a:t>StringTokenzier</a:t>
            </a:r>
            <a:r>
              <a:rPr lang="zh-CN" altLang="en-US" dirty="0"/>
              <a:t>类</a:t>
            </a:r>
            <a:endParaRPr lang="en-US" altLang="zh-CN" dirty="0"/>
          </a:p>
          <a:p>
            <a:r>
              <a:rPr lang="zh-CN" altLang="en-US" dirty="0"/>
              <a:t>日期的格式化</a:t>
            </a:r>
            <a:endParaRPr lang="en-US" altLang="zh-CN" dirty="0"/>
          </a:p>
          <a:p>
            <a:pPr lvl="1"/>
            <a:r>
              <a:rPr lang="en-US" altLang="zh-CN" dirty="0"/>
              <a:t>Java</a:t>
            </a:r>
            <a:r>
              <a:rPr lang="zh-CN" altLang="en-US" dirty="0"/>
              <a:t>中用于表示日期的类</a:t>
            </a:r>
            <a:endParaRPr lang="en-US" altLang="zh-CN" dirty="0"/>
          </a:p>
          <a:p>
            <a:pPr lvl="2"/>
            <a:r>
              <a:rPr lang="en-US" altLang="zh-CN" dirty="0"/>
              <a:t>Date</a:t>
            </a:r>
            <a:r>
              <a:rPr lang="zh-CN" altLang="en-US" dirty="0"/>
              <a:t>类</a:t>
            </a:r>
            <a:r>
              <a:rPr lang="en-US" altLang="zh-CN" dirty="0"/>
              <a:t>	</a:t>
            </a:r>
          </a:p>
          <a:p>
            <a:pPr lvl="2"/>
            <a:r>
              <a:rPr lang="en-US" altLang="zh-CN" dirty="0"/>
              <a:t>Calendar</a:t>
            </a:r>
            <a:r>
              <a:rPr lang="zh-CN" altLang="en-US" dirty="0"/>
              <a:t>类</a:t>
            </a:r>
            <a:endParaRPr lang="en-US" altLang="zh-CN" dirty="0"/>
          </a:p>
          <a:p>
            <a:pPr lvl="1"/>
            <a:r>
              <a:rPr lang="zh-CN" altLang="en-US" dirty="0"/>
              <a:t>日期的格式化和解析</a:t>
            </a:r>
            <a:endParaRPr lang="en-US" altLang="zh-CN" dirty="0"/>
          </a:p>
          <a:p>
            <a:pPr lvl="2"/>
            <a:r>
              <a:rPr lang="en-US" altLang="zh-CN" dirty="0" err="1"/>
              <a:t>DateFormate</a:t>
            </a:r>
            <a:endParaRPr lang="en-US" altLang="zh-CN" dirty="0"/>
          </a:p>
          <a:p>
            <a:pPr lvl="2"/>
            <a:r>
              <a:rPr lang="en-US" altLang="zh-CN" dirty="0" err="1"/>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字符串</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字符串的基本概念</a:t>
            </a:r>
            <a:endParaRPr lang="en-US" altLang="zh-CN" dirty="0"/>
          </a:p>
          <a:p>
            <a:pPr>
              <a:lnSpc>
                <a:spcPct val="150000"/>
              </a:lnSpc>
            </a:pPr>
            <a:r>
              <a:rPr lang="en-US" altLang="zh-CN" dirty="0"/>
              <a:t>Java</a:t>
            </a:r>
            <a:r>
              <a:rPr lang="zh-CN" altLang="en-US" dirty="0"/>
              <a:t>中字符串处理类</a:t>
            </a:r>
            <a:endParaRPr lang="en-US" altLang="zh-CN" dirty="0"/>
          </a:p>
          <a:p>
            <a:pPr lvl="1">
              <a:lnSpc>
                <a:spcPct val="150000"/>
              </a:lnSpc>
            </a:pPr>
            <a:r>
              <a:rPr lang="en-US" altLang="zh-CN" dirty="0"/>
              <a:t>String</a:t>
            </a:r>
            <a:r>
              <a:rPr lang="zh-CN" altLang="en-US" dirty="0"/>
              <a:t>类</a:t>
            </a:r>
            <a:endParaRPr lang="en-US" altLang="zh-CN" dirty="0"/>
          </a:p>
          <a:p>
            <a:pPr lvl="1">
              <a:lnSpc>
                <a:spcPct val="150000"/>
              </a:lnSpc>
            </a:pPr>
            <a:r>
              <a:rPr lang="en-US" altLang="zh-CN" dirty="0" err="1"/>
              <a:t>StringBuffer</a:t>
            </a:r>
            <a:r>
              <a:rPr lang="zh-CN" altLang="en-US" dirty="0"/>
              <a:t>类</a:t>
            </a:r>
            <a:endParaRPr lang="en-US" altLang="zh-CN" dirty="0"/>
          </a:p>
          <a:p>
            <a:pPr lvl="1">
              <a:lnSpc>
                <a:spcPct val="150000"/>
              </a:lnSpc>
            </a:pPr>
            <a:r>
              <a:rPr lang="en-US" altLang="zh-CN" dirty="0" err="1"/>
              <a:t>StringBuilder</a:t>
            </a:r>
            <a:r>
              <a:rPr lang="zh-CN" altLang="en-US" dirty="0"/>
              <a:t>类</a:t>
            </a:r>
            <a:endParaRPr lang="en-US" altLang="zh-CN" dirty="0"/>
          </a:p>
          <a:p>
            <a:pPr lvl="1">
              <a:lnSpc>
                <a:spcPct val="150000"/>
              </a:lnSpc>
            </a:pPr>
            <a:r>
              <a:rPr lang="en-US" altLang="zh-CN" dirty="0" err="1"/>
              <a:t>StringTokenzier</a:t>
            </a:r>
            <a:r>
              <a:rPr lang="zh-CN" altLang="en-US" dirty="0"/>
              <a:t>类</a:t>
            </a:r>
            <a:endParaRPr lang="en-US" altLang="zh-CN" dirty="0"/>
          </a:p>
          <a:p>
            <a:endParaRPr lang="en-US" altLang="zh-CN" dirty="0"/>
          </a:p>
        </p:txBody>
      </p:sp>
    </p:spTree>
    <p:extLst>
      <p:ext uri="{BB962C8B-B14F-4D97-AF65-F5344CB8AC3E}">
        <p14:creationId xmlns:p14="http://schemas.microsoft.com/office/powerpoint/2010/main" val="1812644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字符串</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定义：</a:t>
            </a:r>
            <a:r>
              <a:rPr lang="en-US" altLang="zh-CN" dirty="0"/>
              <a:t>n</a:t>
            </a:r>
            <a:r>
              <a:rPr lang="zh-CN" altLang="en-US" dirty="0"/>
              <a:t>个字符组成的序列</a:t>
            </a:r>
            <a:endParaRPr lang="en-US" altLang="zh-CN" dirty="0"/>
          </a:p>
          <a:p>
            <a:pPr>
              <a:lnSpc>
                <a:spcPct val="150000"/>
              </a:lnSpc>
            </a:pPr>
            <a:r>
              <a:rPr lang="zh-CN" altLang="en-US" dirty="0"/>
              <a:t>字符串常量：一对双引号</a:t>
            </a:r>
            <a:r>
              <a:rPr lang="en-US" altLang="zh-CN" dirty="0"/>
              <a:t>" "</a:t>
            </a:r>
            <a:r>
              <a:rPr lang="zh-CN" altLang="en-US" dirty="0"/>
              <a:t>定界起来的字符序列</a:t>
            </a:r>
            <a:endParaRPr lang="en-US" altLang="zh-CN" dirty="0"/>
          </a:p>
          <a:p>
            <a:pPr lvl="1">
              <a:lnSpc>
                <a:spcPct val="150000"/>
              </a:lnSpc>
            </a:pPr>
            <a:r>
              <a:rPr lang="zh-CN" altLang="en-US" dirty="0"/>
              <a:t>如：</a:t>
            </a:r>
            <a:r>
              <a:rPr lang="en-US" altLang="zh-CN" dirty="0"/>
              <a:t>"Hello World</a:t>
            </a:r>
            <a:r>
              <a:rPr lang="zh-CN" altLang="en-US" dirty="0"/>
              <a:t> </a:t>
            </a:r>
            <a:r>
              <a:rPr lang="en-US" altLang="zh-CN" dirty="0"/>
              <a:t>!" </a:t>
            </a:r>
          </a:p>
          <a:p>
            <a:pPr>
              <a:lnSpc>
                <a:spcPct val="150000"/>
              </a:lnSpc>
            </a:pPr>
            <a:r>
              <a:rPr lang="zh-CN" altLang="en-US" dirty="0"/>
              <a:t>若两个双引号之间没有任何字符，则为空串</a:t>
            </a:r>
            <a:endParaRPr lang="en-US" altLang="zh-CN" dirty="0"/>
          </a:p>
          <a:p>
            <a:pPr lvl="1">
              <a:lnSpc>
                <a:spcPct val="150000"/>
              </a:lnSpc>
            </a:pPr>
            <a:r>
              <a:rPr lang="zh-CN" altLang="en-US" dirty="0"/>
              <a:t>“”</a:t>
            </a:r>
            <a:endParaRPr lang="en-US" altLang="zh-CN" dirty="0"/>
          </a:p>
        </p:txBody>
      </p:sp>
    </p:spTree>
    <p:extLst>
      <p:ext uri="{BB962C8B-B14F-4D97-AF65-F5344CB8AC3E}">
        <p14:creationId xmlns:p14="http://schemas.microsoft.com/office/powerpoint/2010/main" val="278682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中字符串相关类包括：</a:t>
            </a:r>
          </a:p>
          <a:p>
            <a:pPr lvl="1">
              <a:lnSpc>
                <a:spcPct val="150000"/>
              </a:lnSpc>
            </a:pPr>
            <a:r>
              <a:rPr lang="zh-CN" altLang="en-US" dirty="0"/>
              <a:t>字符串常量类</a:t>
            </a:r>
            <a:endParaRPr lang="en-US" altLang="zh-CN" dirty="0"/>
          </a:p>
          <a:p>
            <a:pPr lvl="2">
              <a:lnSpc>
                <a:spcPct val="150000"/>
              </a:lnSpc>
            </a:pPr>
            <a:r>
              <a:rPr lang="en-US" altLang="zh-CN" dirty="0" err="1"/>
              <a:t>java.lang.String</a:t>
            </a:r>
            <a:endParaRPr lang="en-US" altLang="zh-CN" dirty="0"/>
          </a:p>
          <a:p>
            <a:pPr lvl="1">
              <a:lnSpc>
                <a:spcPct val="150000"/>
              </a:lnSpc>
            </a:pPr>
            <a:r>
              <a:rPr lang="zh-CN" altLang="en-US" dirty="0"/>
              <a:t>字符串变量类</a:t>
            </a:r>
            <a:endParaRPr lang="en-US" altLang="zh-CN" dirty="0"/>
          </a:p>
          <a:p>
            <a:pPr lvl="2">
              <a:lnSpc>
                <a:spcPct val="150000"/>
              </a:lnSpc>
            </a:pPr>
            <a:r>
              <a:rPr lang="en-US" altLang="zh-CN" dirty="0" err="1"/>
              <a:t>java.lang.StringBuffer</a:t>
            </a:r>
            <a:endParaRPr lang="en-US" altLang="zh-CN" dirty="0"/>
          </a:p>
          <a:p>
            <a:pPr lvl="2">
              <a:lnSpc>
                <a:spcPct val="150000"/>
              </a:lnSpc>
            </a:pPr>
            <a:r>
              <a:rPr lang="en-US" altLang="zh-CN" dirty="0" err="1"/>
              <a:t>java.lang.StringBuilder</a:t>
            </a:r>
            <a:endParaRPr lang="en-US" altLang="zh-CN" dirty="0"/>
          </a:p>
          <a:p>
            <a:pPr lvl="1">
              <a:lnSpc>
                <a:spcPct val="150000"/>
              </a:lnSpc>
            </a:pPr>
            <a:r>
              <a:rPr lang="zh-CN" altLang="en-US" dirty="0"/>
              <a:t>字符串分隔解析类</a:t>
            </a:r>
            <a:endParaRPr lang="en-US" altLang="zh-CN" dirty="0"/>
          </a:p>
          <a:p>
            <a:pPr lvl="2">
              <a:lnSpc>
                <a:spcPct val="150000"/>
              </a:lnSpc>
            </a:pPr>
            <a:r>
              <a:rPr lang="en-US" altLang="zh-CN" dirty="0" err="1"/>
              <a:t>java.util.StringTokenizer</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21052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String</a:t>
            </a:r>
            <a:r>
              <a:rPr lang="zh-CN" altLang="en-US" dirty="0"/>
              <a:t>是字符串</a:t>
            </a:r>
            <a:r>
              <a:rPr lang="zh-CN" altLang="en-US" dirty="0">
                <a:solidFill>
                  <a:srgbClr val="FF0000"/>
                </a:solidFill>
              </a:rPr>
              <a:t>常量类</a:t>
            </a:r>
            <a:endParaRPr lang="en-US" altLang="zh-CN" dirty="0">
              <a:solidFill>
                <a:srgbClr val="FF0000"/>
              </a:solidFill>
            </a:endParaRPr>
          </a:p>
          <a:p>
            <a:pPr lvl="1">
              <a:lnSpc>
                <a:spcPct val="150000"/>
              </a:lnSpc>
            </a:pPr>
            <a:r>
              <a:rPr lang="en-US" altLang="zh-CN" dirty="0"/>
              <a:t>String</a:t>
            </a:r>
            <a:r>
              <a:rPr lang="zh-CN" altLang="en-US" dirty="0"/>
              <a:t>对象的值一经赋值，其值不可变</a:t>
            </a:r>
            <a:endParaRPr lang="en-US" altLang="zh-CN" dirty="0"/>
          </a:p>
          <a:p>
            <a:pPr lvl="1">
              <a:lnSpc>
                <a:spcPct val="150000"/>
              </a:lnSpc>
            </a:pPr>
            <a:r>
              <a:rPr lang="zh-CN" altLang="en-US" dirty="0"/>
              <a:t>指的是所指向的内存值不可修改，但可以改变指向</a:t>
            </a:r>
            <a:endParaRPr lang="en-US" altLang="zh-CN" dirty="0"/>
          </a:p>
          <a:p>
            <a:pPr>
              <a:lnSpc>
                <a:spcPct val="150000"/>
              </a:lnSpc>
            </a:pPr>
            <a:r>
              <a:rPr lang="en-US" altLang="zh-CN" dirty="0"/>
              <a:t>String</a:t>
            </a:r>
            <a:r>
              <a:rPr lang="zh-CN" altLang="en-US" dirty="0"/>
              <a:t>类型变量的初始化</a:t>
            </a:r>
            <a:endParaRPr lang="en-US" altLang="zh-CN" dirty="0"/>
          </a:p>
          <a:p>
            <a:pPr lvl="1">
              <a:lnSpc>
                <a:spcPct val="150000"/>
              </a:lnSpc>
            </a:pPr>
            <a:r>
              <a:rPr lang="zh-CN" altLang="en-US" dirty="0"/>
              <a:t>构造方法初始化</a:t>
            </a:r>
            <a:endParaRPr lang="en-US" altLang="zh-CN" dirty="0"/>
          </a:p>
          <a:p>
            <a:pPr lvl="2">
              <a:lnSpc>
                <a:spcPct val="150000"/>
              </a:lnSpc>
            </a:pPr>
            <a:r>
              <a:rPr lang="en-US" altLang="zh-CN" dirty="0"/>
              <a:t>String name= new String(“</a:t>
            </a:r>
            <a:r>
              <a:rPr lang="en-US" altLang="zh-CN" dirty="0" err="1"/>
              <a:t>zhangxiao</a:t>
            </a:r>
            <a:r>
              <a:rPr lang="en-US" altLang="zh-CN" dirty="0"/>
              <a:t>”);</a:t>
            </a:r>
          </a:p>
          <a:p>
            <a:pPr lvl="1">
              <a:lnSpc>
                <a:spcPct val="150000"/>
              </a:lnSpc>
            </a:pPr>
            <a:r>
              <a:rPr lang="zh-CN" altLang="en-US" dirty="0"/>
              <a:t>字符串常量初始化</a:t>
            </a:r>
            <a:endParaRPr lang="en-US" altLang="zh-CN" dirty="0"/>
          </a:p>
          <a:p>
            <a:pPr lvl="2">
              <a:lnSpc>
                <a:spcPct val="150000"/>
              </a:lnSpc>
            </a:pPr>
            <a:r>
              <a:rPr lang="en-US" altLang="zh-CN" dirty="0"/>
              <a:t>String sex = “</a:t>
            </a:r>
            <a:r>
              <a:rPr lang="zh-CN" altLang="en-US" dirty="0"/>
              <a:t>男</a:t>
            </a:r>
            <a:r>
              <a:rPr lang="en-US" altLang="zh-CN" dirty="0"/>
              <a:t>”; </a:t>
            </a:r>
          </a:p>
          <a:p>
            <a:pPr>
              <a:lnSpc>
                <a:spcPct val="150000"/>
              </a:lnSpc>
            </a:pPr>
            <a:r>
              <a:rPr lang="en-US" altLang="zh-CN" dirty="0"/>
              <a:t>String</a:t>
            </a:r>
            <a:r>
              <a:rPr lang="zh-CN" altLang="en-US" dirty="0"/>
              <a:t>类是</a:t>
            </a:r>
            <a:r>
              <a:rPr lang="en-US" altLang="zh-CN" dirty="0"/>
              <a:t>final</a:t>
            </a:r>
            <a:r>
              <a:rPr lang="zh-CN" altLang="en-US" dirty="0"/>
              <a:t>的，无法被继承</a:t>
            </a:r>
            <a:endParaRPr lang="en-US" altLang="zh-CN" dirty="0"/>
          </a:p>
        </p:txBody>
      </p:sp>
    </p:spTree>
    <p:extLst>
      <p:ext uri="{BB962C8B-B14F-4D97-AF65-F5344CB8AC3E}">
        <p14:creationId xmlns:p14="http://schemas.microsoft.com/office/powerpoint/2010/main" val="393452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r>
              <a:rPr lang="zh-CN" altLang="en-US" dirty="0"/>
              <a:t>出于安全的考虑，</a:t>
            </a:r>
            <a:r>
              <a:rPr lang="en-US" altLang="zh-CN" dirty="0"/>
              <a:t>String</a:t>
            </a:r>
            <a:r>
              <a:rPr lang="zh-CN" altLang="en-US" dirty="0"/>
              <a:t>类实现</a:t>
            </a:r>
            <a:r>
              <a:rPr lang="zh-CN" altLang="en-US"/>
              <a:t>了值的不</a:t>
            </a:r>
            <a:r>
              <a:rPr lang="zh-CN" altLang="en-US" dirty="0"/>
              <a:t>可变：</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String s = “hello” </a:t>
            </a:r>
            <a:r>
              <a:rPr lang="zh-CN" altLang="en-US" dirty="0"/>
              <a:t>和 </a:t>
            </a:r>
            <a:r>
              <a:rPr lang="en-US" altLang="zh-CN" dirty="0"/>
              <a:t>String s = new String(“hello”) </a:t>
            </a:r>
            <a:r>
              <a:rPr lang="zh-CN" altLang="en-US" dirty="0"/>
              <a:t>有什么不一样？</a:t>
            </a:r>
            <a:endParaRPr lang="en-US" altLang="zh-CN" dirty="0"/>
          </a:p>
        </p:txBody>
      </p:sp>
      <p:pic>
        <p:nvPicPr>
          <p:cNvPr id="4" name="图片 3"/>
          <p:cNvPicPr>
            <a:picLocks noChangeAspect="1"/>
          </p:cNvPicPr>
          <p:nvPr/>
        </p:nvPicPr>
        <p:blipFill>
          <a:blip r:embed="rId2"/>
          <a:stretch>
            <a:fillRect/>
          </a:stretch>
        </p:blipFill>
        <p:spPr>
          <a:xfrm>
            <a:off x="1210102" y="1916832"/>
            <a:ext cx="9771796" cy="1296144"/>
          </a:xfrm>
          <a:prstGeom prst="rect">
            <a:avLst/>
          </a:prstGeom>
        </p:spPr>
      </p:pic>
      <p:sp>
        <p:nvSpPr>
          <p:cNvPr id="5" name="文本框 4">
            <a:extLst>
              <a:ext uri="{FF2B5EF4-FFF2-40B4-BE49-F238E27FC236}">
                <a16:creationId xmlns:a16="http://schemas.microsoft.com/office/drawing/2014/main" id="{657CBEC6-7FE9-4729-B579-87F223B44C1E}"/>
              </a:ext>
            </a:extLst>
          </p:cNvPr>
          <p:cNvSpPr txBox="1"/>
          <p:nvPr/>
        </p:nvSpPr>
        <p:spPr>
          <a:xfrm>
            <a:off x="839416" y="4077072"/>
            <a:ext cx="9361040" cy="400110"/>
          </a:xfrm>
          <a:prstGeom prst="rect">
            <a:avLst/>
          </a:prstGeom>
          <a:noFill/>
        </p:spPr>
        <p:txBody>
          <a:bodyPr wrap="square" rtlCol="0">
            <a:spAutoFit/>
          </a:bodyPr>
          <a:lstStyle/>
          <a:p>
            <a:r>
              <a:rPr lang="zh-CN" altLang="en-US" dirty="0"/>
              <a:t>图片中这个类不能被继承，即不能有派生类</a:t>
            </a:r>
          </a:p>
        </p:txBody>
      </p:sp>
    </p:spTree>
    <p:extLst>
      <p:ext uri="{BB962C8B-B14F-4D97-AF65-F5344CB8AC3E}">
        <p14:creationId xmlns:p14="http://schemas.microsoft.com/office/powerpoint/2010/main" val="399013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r>
              <a:rPr lang="zh-CN" altLang="en-US" dirty="0"/>
              <a:t>字符串连接</a:t>
            </a:r>
          </a:p>
          <a:p>
            <a:pPr lvl="1"/>
            <a:r>
              <a:rPr lang="en-US" altLang="zh-CN" dirty="0" err="1"/>
              <a:t>concat</a:t>
            </a:r>
            <a:r>
              <a:rPr lang="en-US" altLang="zh-CN" dirty="0"/>
              <a:t>(String </a:t>
            </a:r>
            <a:r>
              <a:rPr lang="en-US" altLang="zh-CN" dirty="0" err="1"/>
              <a:t>str</a:t>
            </a:r>
            <a:r>
              <a:rPr lang="en-US" altLang="zh-CN" dirty="0"/>
              <a:t>)</a:t>
            </a:r>
          </a:p>
          <a:p>
            <a:pPr lvl="1"/>
            <a:r>
              <a:rPr lang="en-US" altLang="zh-CN" dirty="0"/>
              <a:t>“+”</a:t>
            </a:r>
            <a:r>
              <a:rPr lang="zh-CN" altLang="en-US" dirty="0"/>
              <a:t>运算符</a:t>
            </a:r>
          </a:p>
          <a:p>
            <a:r>
              <a:rPr lang="zh-CN" altLang="en-US" dirty="0"/>
              <a:t>字符串查找 </a:t>
            </a:r>
          </a:p>
          <a:p>
            <a:pPr lvl="1"/>
            <a:r>
              <a:rPr lang="en-US" altLang="zh-CN" dirty="0" err="1"/>
              <a:t>indexOf</a:t>
            </a:r>
            <a:r>
              <a:rPr lang="en-US" altLang="zh-CN" dirty="0"/>
              <a:t> (String </a:t>
            </a:r>
            <a:r>
              <a:rPr lang="en-US" altLang="zh-CN" dirty="0" err="1"/>
              <a:t>str</a:t>
            </a:r>
            <a:r>
              <a:rPr lang="en-US" altLang="zh-CN" dirty="0"/>
              <a:t>)</a:t>
            </a:r>
          </a:p>
          <a:p>
            <a:pPr lvl="1"/>
            <a:r>
              <a:rPr lang="en-US" altLang="zh-CN" dirty="0"/>
              <a:t>lastIndexOf(String str)</a:t>
            </a:r>
          </a:p>
          <a:p>
            <a:pPr lvl="1"/>
            <a:r>
              <a:rPr lang="en-US" altLang="zh-CN" dirty="0" err="1"/>
              <a:t>charAt</a:t>
            </a:r>
            <a:r>
              <a:rPr lang="en-US" altLang="zh-CN" dirty="0"/>
              <a:t>(</a:t>
            </a:r>
            <a:r>
              <a:rPr lang="en-US" altLang="zh-CN" dirty="0" err="1"/>
              <a:t>int</a:t>
            </a:r>
            <a:r>
              <a:rPr lang="en-US" altLang="zh-CN" dirty="0"/>
              <a:t> </a:t>
            </a:r>
            <a:r>
              <a:rPr lang="en-US" altLang="zh-CN" dirty="0" err="1"/>
              <a:t>indexOf</a:t>
            </a:r>
            <a:r>
              <a:rPr lang="en-US" altLang="zh-CN" dirty="0"/>
              <a:t>)</a:t>
            </a:r>
          </a:p>
          <a:p>
            <a:pPr lvl="1"/>
            <a:r>
              <a:rPr lang="en-US" altLang="zh-CN" dirty="0" err="1"/>
              <a:t>startsWith</a:t>
            </a:r>
            <a:r>
              <a:rPr lang="en-US" altLang="zh-CN" dirty="0"/>
              <a:t>(String prefix)</a:t>
            </a:r>
            <a:endParaRPr lang="zh-CN" altLang="en-US" dirty="0"/>
          </a:p>
          <a:p>
            <a:r>
              <a:rPr lang="zh-CN" altLang="en-US" dirty="0"/>
              <a:t>字符串分割</a:t>
            </a:r>
          </a:p>
          <a:p>
            <a:pPr lvl="1"/>
            <a:r>
              <a:rPr lang="en-US" altLang="zh-CN" dirty="0"/>
              <a:t>split(String  regex)</a:t>
            </a:r>
            <a:r>
              <a:rPr lang="zh-CN" altLang="en-US" dirty="0"/>
              <a:t>：字符串分割</a:t>
            </a:r>
            <a:endParaRPr lang="en-US" altLang="zh-CN" dirty="0"/>
          </a:p>
          <a:p>
            <a:pPr lvl="1"/>
            <a:r>
              <a:rPr lang="en-US" altLang="zh-CN" dirty="0" err="1"/>
              <a:t>compareTo</a:t>
            </a:r>
            <a:r>
              <a:rPr lang="en-US" altLang="zh-CN" dirty="0"/>
              <a:t>(String </a:t>
            </a:r>
            <a:r>
              <a:rPr lang="en-US" altLang="zh-CN" dirty="0" err="1"/>
              <a:t>str</a:t>
            </a:r>
            <a:r>
              <a:rPr lang="en-US" altLang="zh-CN" dirty="0"/>
              <a:t>)</a:t>
            </a:r>
            <a:r>
              <a:rPr lang="zh-CN" altLang="en-US" dirty="0"/>
              <a:t>：字符串比较 </a:t>
            </a:r>
            <a:endParaRPr lang="en-US" altLang="zh-CN" dirty="0"/>
          </a:p>
          <a:p>
            <a:pPr lvl="1"/>
            <a:r>
              <a:rPr lang="en-US" altLang="zh-CN" dirty="0" err="1"/>
              <a:t>equalslgnoreCase</a:t>
            </a:r>
            <a:r>
              <a:rPr lang="en-US" altLang="zh-CN" dirty="0"/>
              <a:t>(String </a:t>
            </a:r>
            <a:r>
              <a:rPr lang="en-US" altLang="zh-CN" dirty="0" err="1"/>
              <a:t>str</a:t>
            </a:r>
            <a:r>
              <a:rPr lang="en-US" altLang="zh-CN" dirty="0"/>
              <a:t>)</a:t>
            </a:r>
            <a:r>
              <a:rPr lang="zh-CN" altLang="en-US" dirty="0"/>
              <a:t>：忽略大小写</a:t>
            </a:r>
            <a:endParaRPr lang="en-US" altLang="zh-CN" dirty="0"/>
          </a:p>
          <a:p>
            <a:pPr lvl="1"/>
            <a:endParaRPr lang="zh-CN" altLang="en-US" dirty="0"/>
          </a:p>
        </p:txBody>
      </p:sp>
    </p:spTree>
    <p:extLst>
      <p:ext uri="{BB962C8B-B14F-4D97-AF65-F5344CB8AC3E}">
        <p14:creationId xmlns:p14="http://schemas.microsoft.com/office/powerpoint/2010/main" val="47386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字符串替换</a:t>
            </a:r>
          </a:p>
          <a:p>
            <a:pPr lvl="1">
              <a:lnSpc>
                <a:spcPct val="150000"/>
              </a:lnSpc>
            </a:pPr>
            <a:r>
              <a:rPr lang="en-US" altLang="zh-CN" dirty="0"/>
              <a:t>replace(char </a:t>
            </a:r>
            <a:r>
              <a:rPr lang="en-US" altLang="zh-CN" dirty="0" err="1"/>
              <a:t>oldChar</a:t>
            </a:r>
            <a:r>
              <a:rPr lang="en-US" altLang="zh-CN" dirty="0"/>
              <a:t>, char </a:t>
            </a:r>
            <a:r>
              <a:rPr lang="en-US" altLang="zh-CN" dirty="0" err="1"/>
              <a:t>newChar</a:t>
            </a:r>
            <a:r>
              <a:rPr lang="en-US" altLang="zh-CN" dirty="0"/>
              <a:t>) </a:t>
            </a:r>
          </a:p>
          <a:p>
            <a:pPr>
              <a:lnSpc>
                <a:spcPct val="150000"/>
              </a:lnSpc>
            </a:pPr>
            <a:r>
              <a:rPr lang="zh-CN" altLang="en-US" dirty="0"/>
              <a:t>字符串求子串</a:t>
            </a:r>
          </a:p>
          <a:p>
            <a:pPr lvl="1">
              <a:lnSpc>
                <a:spcPct val="150000"/>
              </a:lnSpc>
            </a:pPr>
            <a:r>
              <a:rPr lang="en-US" altLang="zh-CN" dirty="0"/>
              <a:t>substring(</a:t>
            </a:r>
            <a:r>
              <a:rPr lang="en-US" altLang="zh-CN" dirty="0" err="1"/>
              <a:t>int</a:t>
            </a:r>
            <a:r>
              <a:rPr lang="en-US" altLang="zh-CN" dirty="0"/>
              <a:t> </a:t>
            </a:r>
            <a:r>
              <a:rPr lang="en-US" altLang="zh-CN" dirty="0" err="1"/>
              <a:t>beginIndex</a:t>
            </a:r>
            <a:r>
              <a:rPr lang="en-US" altLang="zh-CN" dirty="0"/>
              <a:t>, </a:t>
            </a:r>
            <a:r>
              <a:rPr lang="en-US" altLang="zh-CN" dirty="0" err="1"/>
              <a:t>int</a:t>
            </a:r>
            <a:r>
              <a:rPr lang="en-US" altLang="zh-CN" dirty="0"/>
              <a:t> </a:t>
            </a:r>
            <a:r>
              <a:rPr lang="en-US" altLang="zh-CN" dirty="0" err="1"/>
              <a:t>endIndex</a:t>
            </a:r>
            <a:r>
              <a:rPr lang="en-US" altLang="zh-CN" dirty="0"/>
              <a:t>) </a:t>
            </a:r>
          </a:p>
          <a:p>
            <a:pPr>
              <a:lnSpc>
                <a:spcPct val="150000"/>
              </a:lnSpc>
            </a:pPr>
            <a:r>
              <a:rPr lang="zh-CN" altLang="en-US" dirty="0"/>
              <a:t>字符串大小写转换</a:t>
            </a:r>
          </a:p>
          <a:p>
            <a:pPr lvl="1">
              <a:lnSpc>
                <a:spcPct val="150000"/>
              </a:lnSpc>
            </a:pPr>
            <a:r>
              <a:rPr lang="en-US" altLang="zh-CN" dirty="0" err="1"/>
              <a:t>toUpperCase</a:t>
            </a:r>
            <a:r>
              <a:rPr lang="en-US" altLang="zh-CN" dirty="0"/>
              <a:t>() </a:t>
            </a:r>
            <a:r>
              <a:rPr lang="zh-CN" altLang="en-US" dirty="0"/>
              <a:t>小写转大写</a:t>
            </a:r>
            <a:endParaRPr lang="en-US" altLang="zh-CN" dirty="0"/>
          </a:p>
          <a:p>
            <a:pPr lvl="1">
              <a:lnSpc>
                <a:spcPct val="150000"/>
              </a:lnSpc>
            </a:pPr>
            <a:r>
              <a:rPr lang="en-US" altLang="zh-CN" dirty="0" err="1"/>
              <a:t>ToLowerCase</a:t>
            </a:r>
            <a:r>
              <a:rPr lang="en-US" altLang="zh-CN" dirty="0"/>
              <a:t>()</a:t>
            </a:r>
            <a:r>
              <a:rPr lang="zh-CN" altLang="en-US" dirty="0"/>
              <a:t>大写转小写</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040203709"/>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11432</TotalTime>
  <Words>1963</Words>
  <Application>Microsoft Office PowerPoint</Application>
  <PresentationFormat>宽屏</PresentationFormat>
  <Paragraphs>327</Paragraphs>
  <Slides>30</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华文新魏</vt:lpstr>
      <vt:lpstr>微软雅黑</vt:lpstr>
      <vt:lpstr>Arial</vt:lpstr>
      <vt:lpstr>Consolas</vt:lpstr>
      <vt:lpstr>Times New Roman</vt:lpstr>
      <vt:lpstr>2_Default Design</vt:lpstr>
      <vt:lpstr>第十二章  字符串、日期</vt:lpstr>
      <vt:lpstr>讲授思路　　　　　　　　　</vt:lpstr>
      <vt:lpstr>讲授思路-字符串 　　　　　　　　　</vt:lpstr>
      <vt:lpstr>字符串</vt:lpstr>
      <vt:lpstr>字符串类</vt:lpstr>
      <vt:lpstr>String类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StringBuilder类——字符构建</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亚红 王</cp:lastModifiedBy>
  <cp:revision>709</cp:revision>
  <dcterms:created xsi:type="dcterms:W3CDTF">2006-10-06T15:46:57Z</dcterms:created>
  <dcterms:modified xsi:type="dcterms:W3CDTF">2018-12-13T11:16:01Z</dcterms:modified>
</cp:coreProperties>
</file>