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86" r:id="rId12"/>
    <p:sldId id="487" r:id="rId13"/>
    <p:sldId id="488" r:id="rId14"/>
    <p:sldId id="449" r:id="rId15"/>
    <p:sldId id="471" r:id="rId16"/>
    <p:sldId id="472" r:id="rId17"/>
    <p:sldId id="473" r:id="rId18"/>
    <p:sldId id="474" r:id="rId19"/>
    <p:sldId id="475" r:id="rId20"/>
    <p:sldId id="470" r:id="rId21"/>
    <p:sldId id="478" r:id="rId22"/>
    <p:sldId id="483" r:id="rId23"/>
    <p:sldId id="485" r:id="rId24"/>
    <p:sldId id="481" r:id="rId25"/>
    <p:sldId id="476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3784" autoAdjust="0"/>
  </p:normalViewPr>
  <p:slideViewPr>
    <p:cSldViewPr>
      <p:cViewPr varScale="1">
        <p:scale>
          <a:sx n="72" d="100"/>
          <a:sy n="72" d="100"/>
        </p:scale>
        <p:origin x="111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zh-CN" altLang="en-US" sz="2400" dirty="0">
              <a:solidFill>
                <a:sysClr val="windowText" lastClr="000000"/>
              </a:solidFill>
            </a:rPr>
            <a:t>读取：</a:t>
          </a:r>
          <a:r>
            <a:rPr lang="en-US" altLang="zh-CN" sz="2400" dirty="0">
              <a:solidFill>
                <a:sysClr val="windowText" lastClr="000000"/>
              </a:solidFill>
            </a:rPr>
            <a:t>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BufferedReader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4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4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4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PipedReader</a:t>
          </a:r>
          <a:r>
            <a:rPr lang="zh-CN" altLang="en-US" sz="2400" dirty="0">
              <a:solidFill>
                <a:sysClr val="windowText" lastClr="000000"/>
              </a:solidFill>
            </a:rPr>
            <a:t>，把</a:t>
          </a:r>
          <a:r>
            <a:rPr lang="en-US" altLang="zh-CN" sz="2400" dirty="0" err="1">
              <a:solidFill>
                <a:sysClr val="windowText" lastClr="000000"/>
              </a:solidFill>
            </a:rPr>
            <a:t>PipedReader</a:t>
          </a:r>
          <a:r>
            <a:rPr lang="zh-CN" altLang="en-US" sz="2400" dirty="0">
              <a:solidFill>
                <a:sysClr val="windowText" lastClr="000000"/>
              </a:solidFill>
            </a:rPr>
            <a:t>读成字符流</a:t>
          </a: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4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FileReader</a:t>
          </a:r>
          <a:r>
            <a:rPr lang="zh-CN" altLang="en-US" sz="2400" dirty="0">
              <a:solidFill>
                <a:sysClr val="windowText" lastClr="000000"/>
              </a:solidFill>
            </a:rPr>
            <a:t>文件读成字符流</a:t>
          </a: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4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4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4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ScaleX="181281" custScaleY="102479" custLinFactX="-66278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</dgm:pt>
    <dgm:pt modelId="{9B288FCC-FB7D-42FA-8D85-1E54911B5BC6}" type="pres">
      <dgm:prSet presAssocID="{254DC85D-A58D-4D55-B24D-F057CF7E25D9}" presName="connTx" presStyleLbl="parChTrans1D2" presStyleIdx="0" presStyleCnt="5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84256" custLinFactNeighborX="-2764" custLinFactNeighborY="-438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</dgm:pt>
    <dgm:pt modelId="{4B860D69-A7F0-44DA-BBC1-6F06F7D91F29}" type="pres">
      <dgm:prSet presAssocID="{1AA6F51E-8F23-4213-BBA7-A7A56D0CB8E5}" presName="connTx" presStyleLbl="parChTrans1D3" presStyleIdx="0" presStyleCnt="2"/>
      <dgm:spPr/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310444" custScaleY="127377">
        <dgm:presLayoutVars>
          <dgm:chPref val="3"/>
        </dgm:presLayoutVars>
      </dgm:prSet>
      <dgm:spPr/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</dgm:pt>
    <dgm:pt modelId="{BA8ADB1C-25CE-4508-BF6A-907478A1B2E1}" type="pres">
      <dgm:prSet presAssocID="{1695EDBE-41FD-4E16-A4C3-C4F40047AEEE}" presName="connTx" presStyleLbl="parChTrans1D2" presStyleIdx="1" presStyleCnt="5"/>
      <dgm:spPr/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307806">
        <dgm:presLayoutVars>
          <dgm:chPref val="3"/>
        </dgm:presLayoutVars>
      </dgm:prSet>
      <dgm:spPr/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</dgm:pt>
    <dgm:pt modelId="{ED37019C-889C-45C8-9260-1954C24A89FB}" type="pres">
      <dgm:prSet presAssocID="{5C4B5FE6-782F-4B04-BB8C-FE4BFEF2A8B1}" presName="connTx" presStyleLbl="parChTrans1D2" presStyleIdx="2" presStyleCnt="5"/>
      <dgm:spPr/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336884" custScaleY="130852">
        <dgm:presLayoutVars>
          <dgm:chPref val="3"/>
        </dgm:presLayoutVars>
      </dgm:prSet>
      <dgm:spPr/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</dgm:pt>
    <dgm:pt modelId="{997FF009-DB73-4194-BBF8-F50F400325B0}" type="pres">
      <dgm:prSet presAssocID="{D9B1FB17-6451-43DC-B376-8315A56BBADA}" presName="connTx" presStyleLbl="parChTrans1D3" presStyleIdx="1" presStyleCnt="2"/>
      <dgm:spPr/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260905" custScaleY="205001" custLinFactNeighborX="14333" custLinFactNeighborY="-302">
        <dgm:presLayoutVars>
          <dgm:chPref val="3"/>
        </dgm:presLayoutVars>
      </dgm:prSet>
      <dgm:spPr/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</dgm:pt>
    <dgm:pt modelId="{3B188A96-C1A5-44E0-A90E-15F1A5653D12}" type="pres">
      <dgm:prSet presAssocID="{0476F4AA-894A-4B09-BDFC-1575310161FE}" presName="connTx" presStyleLbl="parChTrans1D2" presStyleIdx="3" presStyleCnt="5"/>
      <dgm:spPr/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</dgm:pt>
    <dgm:pt modelId="{1193C1C3-3708-4012-972A-A9A2989176A5}" type="pres">
      <dgm:prSet presAssocID="{ECAA1EB0-41B1-41DB-AA37-01A3C450C1EB}" presName="connTx" presStyleLbl="parChTrans1D2" presStyleIdx="4" presStyleCnt="5"/>
      <dgm:spPr/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708306">
        <dgm:presLayoutVars>
          <dgm:chPref val="3"/>
        </dgm:presLayoutVars>
      </dgm:prSet>
      <dgm:spPr/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>
              <a:solidFill>
                <a:sysClr val="windowText" lastClr="000000"/>
              </a:solidFill>
            </a:rPr>
            <a:t>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BufferedWriter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4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4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4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StringWriter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4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ysClr val="windowText" lastClr="000000"/>
              </a:solidFill>
            </a:rPr>
            <a:t>FileWriter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4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</dgm:pt>
    <dgm:pt modelId="{0993D6C7-17C0-4456-9E68-7A2E4C826C33}" type="pres">
      <dgm:prSet presAssocID="{E68E4AD7-1E9B-41FB-8600-F16F5F0084BB}" presName="connTx" presStyleLbl="parChTrans1D2" presStyleIdx="0" presStyleCnt="4"/>
      <dgm:spPr/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</dgm:pt>
    <dgm:pt modelId="{2763FBB9-1194-4960-9974-8F814ADF0223}" type="pres">
      <dgm:prSet presAssocID="{DC3DA9EC-FC3F-4A4A-816D-C00DC17A978C}" presName="connTx" presStyleLbl="parChTrans1D2" presStyleIdx="1" presStyleCnt="4"/>
      <dgm:spPr/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</dgm:pt>
    <dgm:pt modelId="{9D53DDCF-C54A-4C5B-8EF8-0AD655D033F6}" type="pres">
      <dgm:prSet presAssocID="{DBC5B3D0-BF2E-44A2-895B-F716A754AE9B}" presName="connTx" presStyleLbl="parChTrans1D2" presStyleIdx="2" presStyleCnt="4"/>
      <dgm:spPr/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</dgm:pt>
    <dgm:pt modelId="{6BCF4309-7395-428C-8D41-89839A9B1656}" type="pres">
      <dgm:prSet presAssocID="{AE4B8650-5F34-4E29-9AA3-FE8818BF3D1E}" presName="connTx" presStyleLbl="parChTrans1D3" presStyleIdx="0" presStyleCnt="1"/>
      <dgm:spPr/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</dgm:pt>
    <dgm:pt modelId="{2C0D8826-7AD0-4578-A48E-9BA6366FB763}" type="pres">
      <dgm:prSet presAssocID="{5B5F6BDE-412F-48E6-A2E9-98D8EC01CA7D}" presName="connTx" presStyleLbl="parChTrans1D2" presStyleIdx="3" presStyleCnt="4"/>
      <dgm:spPr/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93BEE1EC-53F2-4775-94D0-47437117D716}">
      <dgm:prSet phldrT="[文本]"/>
      <dgm:spPr/>
      <dgm:t>
        <a:bodyPr/>
        <a:lstStyle/>
        <a:p>
          <a:endParaRPr lang="zh-CN" altLang="en-US" dirty="0"/>
        </a:p>
      </dgm:t>
    </dgm:pt>
    <dgm:pt modelId="{507D147B-2C9C-40C2-AEC5-968721332C6F}" type="par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51E20A20-AF1E-49C9-8E71-ED6A5696E516}" type="sib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</dgm:pt>
    <dgm:pt modelId="{E2FD146F-E698-4E55-A26C-A323CBDE6944}" type="pres">
      <dgm:prSet presAssocID="{171F508B-5EA8-468A-B5EA-534D104F23C2}" presName="parentText" presStyleLbl="node1" presStyleIdx="0" presStyleCnt="2" custLinFactY="115312" custLinFactNeighborY="200000">
        <dgm:presLayoutVars>
          <dgm:chMax val="0"/>
          <dgm:bulletEnabled val="1"/>
        </dgm:presLayoutVars>
      </dgm:prSet>
      <dgm:spPr/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</dgm:pt>
    <dgm:pt modelId="{1A1CCCEA-D681-4C3E-A056-A9E5CB981AA5}" type="pres">
      <dgm:prSet presAssocID="{BED21ECD-7A4D-4FB4-A3BA-85FAFE5F48CD}" presName="parentText" presStyleLbl="node1" presStyleIdx="1" presStyleCnt="2" custLinFactNeighborY="-98198">
        <dgm:presLayoutVars>
          <dgm:chMax val="0"/>
          <dgm:bulletEnabled val="1"/>
        </dgm:presLayoutVars>
      </dgm:prSet>
      <dgm:spPr/>
    </dgm:pt>
    <dgm:pt modelId="{714F23BD-FEB4-445F-A2AE-4BE3CE3BE1EE}" type="pres">
      <dgm:prSet presAssocID="{BED21ECD-7A4D-4FB4-A3BA-85FAFE5F48CD}" presName="childText" presStyleLbl="revTx" presStyleIdx="1" presStyleCnt="2" custLinFactY="-28707" custLinFactNeighborX="-714" custLinFactNeighborY="-100000">
        <dgm:presLayoutVars>
          <dgm:bulletEnabled val="1"/>
        </dgm:presLayoutVars>
      </dgm:prSet>
      <dgm:spPr/>
    </dgm:pt>
  </dgm:ptLst>
  <dgm:cxnLst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9C921A74-42C2-40C7-8630-3D1AC26F680F}" srcId="{BED21ECD-7A4D-4FB4-A3BA-85FAFE5F48CD}" destId="{93BEE1EC-53F2-4775-94D0-47437117D716}" srcOrd="1" destOrd="0" parTransId="{507D147B-2C9C-40C2-AEC5-968721332C6F}" sibTransId="{51E20A20-AF1E-49C9-8E71-ED6A5696E516}"/>
    <dgm:cxn modelId="{D0552783-39C9-43E7-955B-0236B40F3AC7}" type="presOf" srcId="{93BEE1EC-53F2-4775-94D0-47437117D716}" destId="{714F23BD-FEB4-445F-A2AE-4BE3CE3BE1EE}" srcOrd="0" destOrd="1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70412"/>
          <a:ext cx="1795675" cy="507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ysClr val="windowText" lastClr="000000"/>
              </a:solidFill>
            </a:rPr>
            <a:t>读取：</a:t>
          </a:r>
          <a:r>
            <a:rPr lang="en-US" altLang="zh-CN" sz="2400" kern="1200" dirty="0">
              <a:solidFill>
                <a:sysClr val="windowText" lastClr="000000"/>
              </a:solidFill>
            </a:rPr>
            <a:t>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4866" y="1485278"/>
        <a:ext cx="1765943" cy="477819"/>
      </dsp:txXfrm>
    </dsp:sp>
    <dsp:sp modelId="{E4436603-0419-4B28-9CDE-D53D98AFFD1C}">
      <dsp:nvSpPr>
        <dsp:cNvPr id="0" name=""/>
        <dsp:cNvSpPr/>
      </dsp:nvSpPr>
      <dsp:spPr>
        <a:xfrm rot="17224241">
          <a:off x="1346431" y="1103116"/>
          <a:ext cx="1271836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1271836" y="13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solidFill>
              <a:sysClr val="windowText" lastClr="000000"/>
            </a:solidFill>
          </a:endParaRPr>
        </a:p>
      </dsp:txBody>
      <dsp:txXfrm>
        <a:off x="1950554" y="1084491"/>
        <a:ext cx="63591" cy="63591"/>
      </dsp:txXfrm>
    </dsp:sp>
    <dsp:sp modelId="{10761940-A98D-4813-832B-71E24AFB3AA6}">
      <dsp:nvSpPr>
        <dsp:cNvPr id="0" name=""/>
        <dsp:cNvSpPr/>
      </dsp:nvSpPr>
      <dsp:spPr>
        <a:xfrm>
          <a:off x="2169024" y="260748"/>
          <a:ext cx="2815692" cy="495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183530" y="275254"/>
        <a:ext cx="2786680" cy="466262"/>
      </dsp:txXfrm>
    </dsp:sp>
    <dsp:sp modelId="{3835C8FA-9EF5-460F-8836-2A1B39DD90EE}">
      <dsp:nvSpPr>
        <dsp:cNvPr id="0" name=""/>
        <dsp:cNvSpPr/>
      </dsp:nvSpPr>
      <dsp:spPr>
        <a:xfrm rot="17605">
          <a:off x="4984714" y="496299"/>
          <a:ext cx="423603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423603" y="131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185926" y="498879"/>
        <a:ext cx="21180" cy="21180"/>
      </dsp:txXfrm>
    </dsp:sp>
    <dsp:sp modelId="{1B7BD112-3E6E-45C1-B771-A2904FF8261D}">
      <dsp:nvSpPr>
        <dsp:cNvPr id="0" name=""/>
        <dsp:cNvSpPr/>
      </dsp:nvSpPr>
      <dsp:spPr>
        <a:xfrm>
          <a:off x="5408315" y="195121"/>
          <a:ext cx="3075097" cy="630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426792" y="213598"/>
        <a:ext cx="3038143" cy="593911"/>
      </dsp:txXfrm>
    </dsp:sp>
    <dsp:sp modelId="{DBD9A07A-B872-470F-B37A-1B8495813E38}">
      <dsp:nvSpPr>
        <dsp:cNvPr id="0" name=""/>
        <dsp:cNvSpPr/>
      </dsp:nvSpPr>
      <dsp:spPr>
        <a:xfrm rot="18113346">
          <a:off x="1616761" y="1388983"/>
          <a:ext cx="758556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758556" y="13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77075" y="1383190"/>
        <a:ext cx="37927" cy="37927"/>
      </dsp:txXfrm>
    </dsp:sp>
    <dsp:sp modelId="{FB2A4A7E-EEAF-45BB-8E47-6515DC2A04CD}">
      <dsp:nvSpPr>
        <dsp:cNvPr id="0" name=""/>
        <dsp:cNvSpPr/>
      </dsp:nvSpPr>
      <dsp:spPr>
        <a:xfrm>
          <a:off x="2196403" y="832482"/>
          <a:ext cx="3048966" cy="495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10909" y="846988"/>
        <a:ext cx="3019954" cy="466262"/>
      </dsp:txXfrm>
    </dsp:sp>
    <dsp:sp modelId="{0F9F9A89-DBE9-4EF2-B477-1B245199A81A}">
      <dsp:nvSpPr>
        <dsp:cNvPr id="0" name=""/>
        <dsp:cNvSpPr/>
      </dsp:nvSpPr>
      <dsp:spPr>
        <a:xfrm rot="16273">
          <a:off x="1795673" y="1711966"/>
          <a:ext cx="400732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400732" y="13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86021" y="1715119"/>
        <a:ext cx="20036" cy="20036"/>
      </dsp:txXfrm>
    </dsp:sp>
    <dsp:sp modelId="{13798B57-808B-4A07-9610-ACE07A126058}">
      <dsp:nvSpPr>
        <dsp:cNvPr id="0" name=""/>
        <dsp:cNvSpPr/>
      </dsp:nvSpPr>
      <dsp:spPr>
        <a:xfrm>
          <a:off x="2196403" y="1402047"/>
          <a:ext cx="3336998" cy="648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15384" y="1421028"/>
        <a:ext cx="3299036" cy="610114"/>
      </dsp:txXfrm>
    </dsp:sp>
    <dsp:sp modelId="{507DB2E6-6F47-4444-85DE-7840C8D2986F}">
      <dsp:nvSpPr>
        <dsp:cNvPr id="0" name=""/>
        <dsp:cNvSpPr/>
      </dsp:nvSpPr>
      <dsp:spPr>
        <a:xfrm rot="21590446">
          <a:off x="5533400" y="1712167"/>
          <a:ext cx="538196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538196" y="131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789043" y="1711883"/>
        <a:ext cx="26909" cy="26909"/>
      </dsp:txXfrm>
    </dsp:sp>
    <dsp:sp modelId="{DEA69C8E-97DE-46C5-92C6-81451B315842}">
      <dsp:nvSpPr>
        <dsp:cNvPr id="0" name=""/>
        <dsp:cNvSpPr/>
      </dsp:nvSpPr>
      <dsp:spPr>
        <a:xfrm>
          <a:off x="6071596" y="1216931"/>
          <a:ext cx="2584389" cy="1015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FileReader</a:t>
          </a:r>
          <a:r>
            <a:rPr lang="zh-CN" altLang="en-US" sz="2400" kern="1200" dirty="0">
              <a:solidFill>
                <a:sysClr val="windowText" lastClr="000000"/>
              </a:solidFill>
            </a:rPr>
            <a:t>文件读成字符流</a:t>
          </a:r>
        </a:p>
      </dsp:txBody>
      <dsp:txXfrm>
        <a:off x="6101334" y="1246669"/>
        <a:ext cx="2524913" cy="955840"/>
      </dsp:txXfrm>
    </dsp:sp>
    <dsp:sp modelId="{F2DAB4EA-3E1B-4890-AEDF-16833F6B6E33}">
      <dsp:nvSpPr>
        <dsp:cNvPr id="0" name=""/>
        <dsp:cNvSpPr/>
      </dsp:nvSpPr>
      <dsp:spPr>
        <a:xfrm rot="3495698">
          <a:off x="1615149" y="2034949"/>
          <a:ext cx="761780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761780" y="13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76995" y="2029075"/>
        <a:ext cx="38089" cy="38089"/>
      </dsp:txXfrm>
    </dsp:sp>
    <dsp:sp modelId="{5BE1BE24-9742-4E42-9831-00C2A172B446}">
      <dsp:nvSpPr>
        <dsp:cNvPr id="0" name=""/>
        <dsp:cNvSpPr/>
      </dsp:nvSpPr>
      <dsp:spPr>
        <a:xfrm>
          <a:off x="2196403" y="2124414"/>
          <a:ext cx="2495329" cy="495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10909" y="2138920"/>
        <a:ext cx="2466317" cy="466262"/>
      </dsp:txXfrm>
    </dsp:sp>
    <dsp:sp modelId="{7BABD6E9-E42D-43D0-A56B-9750BF8E63A5}">
      <dsp:nvSpPr>
        <dsp:cNvPr id="0" name=""/>
        <dsp:cNvSpPr/>
      </dsp:nvSpPr>
      <dsp:spPr>
        <a:xfrm rot="4306833">
          <a:off x="1355197" y="2319732"/>
          <a:ext cx="1281684" cy="26341"/>
        </a:xfrm>
        <a:custGeom>
          <a:avLst/>
          <a:gdLst/>
          <a:ahLst/>
          <a:cxnLst/>
          <a:rect l="0" t="0" r="0" b="0"/>
          <a:pathLst>
            <a:path>
              <a:moveTo>
                <a:pt x="0" y="13170"/>
              </a:moveTo>
              <a:lnTo>
                <a:pt x="1281684" y="13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63997" y="2300860"/>
        <a:ext cx="64084" cy="64084"/>
      </dsp:txXfrm>
    </dsp:sp>
    <dsp:sp modelId="{C031876E-BFB9-402D-B38F-8C556C5F12D6}">
      <dsp:nvSpPr>
        <dsp:cNvPr id="0" name=""/>
        <dsp:cNvSpPr/>
      </dsp:nvSpPr>
      <dsp:spPr>
        <a:xfrm>
          <a:off x="2196403" y="2693980"/>
          <a:ext cx="7016111" cy="495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PipedReader</a:t>
          </a:r>
          <a:r>
            <a:rPr lang="zh-CN" altLang="en-US" sz="2400" kern="1200" dirty="0">
              <a:solidFill>
                <a:sysClr val="windowText" lastClr="000000"/>
              </a:solidFill>
            </a:rPr>
            <a:t>，把</a:t>
          </a:r>
          <a:r>
            <a:rPr lang="en-US" altLang="zh-CN" sz="2400" kern="1200" dirty="0" err="1">
              <a:solidFill>
                <a:sysClr val="windowText" lastClr="000000"/>
              </a:solidFill>
            </a:rPr>
            <a:t>PipedReader</a:t>
          </a:r>
          <a:r>
            <a:rPr lang="zh-CN" altLang="en-US" sz="2400" kern="1200" dirty="0">
              <a:solidFill>
                <a:sysClr val="windowText" lastClr="000000"/>
              </a:solidFill>
            </a:rPr>
            <a:t>读成字符流</a:t>
          </a:r>
        </a:p>
      </dsp:txBody>
      <dsp:txXfrm>
        <a:off x="2210909" y="2708486"/>
        <a:ext cx="6987099" cy="466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ysClr val="windowText" lastClr="000000"/>
              </a:solidFill>
            </a:rPr>
            <a:t>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BufferedWriter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2590215"/>
          <a:ext cx="10081120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001" y="2646216"/>
        <a:ext cx="9969118" cy="1035183"/>
      </dsp:txXfrm>
    </dsp:sp>
    <dsp:sp modelId="{538EADCD-4481-4049-812F-343FF2D6FBAD}">
      <dsp:nvSpPr>
        <dsp:cNvPr id="0" name=""/>
        <dsp:cNvSpPr/>
      </dsp:nvSpPr>
      <dsp:spPr>
        <a:xfrm>
          <a:off x="0" y="1189119"/>
          <a:ext cx="1008112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189119"/>
        <a:ext cx="10081120" cy="612720"/>
      </dsp:txXfrm>
    </dsp:sp>
    <dsp:sp modelId="{1A1CCCEA-D681-4C3E-A056-A9E5CB981AA5}">
      <dsp:nvSpPr>
        <dsp:cNvPr id="0" name=""/>
        <dsp:cNvSpPr/>
      </dsp:nvSpPr>
      <dsp:spPr>
        <a:xfrm>
          <a:off x="0" y="72012"/>
          <a:ext cx="10081120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0" kern="1200" dirty="0" err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001" y="128013"/>
        <a:ext cx="9969118" cy="1035183"/>
      </dsp:txXfrm>
    </dsp:sp>
    <dsp:sp modelId="{714F23BD-FEB4-445F-A2AE-4BE3CE3BE1EE}">
      <dsp:nvSpPr>
        <dsp:cNvPr id="0" name=""/>
        <dsp:cNvSpPr/>
      </dsp:nvSpPr>
      <dsp:spPr>
        <a:xfrm>
          <a:off x="0" y="1296145"/>
          <a:ext cx="1008112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9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9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900" b="0" kern="120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900" kern="1200" dirty="0"/>
        </a:p>
      </dsp:txBody>
      <dsp:txXfrm>
        <a:off x="0" y="1296145"/>
        <a:ext cx="10081120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3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r>
              <a:rPr lang="zh-CN" altLang="en-US" dirty="0"/>
              <a:t>用到字节流转字符流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Reader</a:t>
            </a:r>
            <a:r>
              <a:rPr lang="zh-CN" altLang="en-US" baseline="0" dirty="0"/>
              <a:t>叫字符的读取类，作用就是读取字符。</a:t>
            </a:r>
            <a:r>
              <a:rPr lang="en-US" altLang="zh-CN" sz="1200" dirty="0" err="1">
                <a:solidFill>
                  <a:sysClr val="windowText" lastClr="000000"/>
                </a:solidFill>
              </a:rPr>
              <a:t>BufferedReader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作用是读取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buffer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，把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buffer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的数组读成字符流。</a:t>
            </a:r>
            <a:r>
              <a:rPr lang="en-US" altLang="zh-CN" sz="1200" dirty="0" err="1">
                <a:solidFill>
                  <a:sysClr val="windowText" lastClr="000000"/>
                </a:solidFill>
              </a:rPr>
              <a:t>CharArrayReader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字符数组。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第十四章 流与文件（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C:/a.txt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写入本地路径的一个文件</a:t>
            </a:r>
            <a:r>
              <a:rPr lang="en-US" altLang="zh-CN" dirty="0"/>
              <a:t>D:/res.txt</a:t>
            </a:r>
            <a:r>
              <a:rPr lang="zh-CN" altLang="en-US" dirty="0"/>
              <a:t>文件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343472" y="2636912"/>
            <a:ext cx="8856984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Writer w = new </a:t>
            </a:r>
            <a:r>
              <a:rPr lang="en-US" altLang="zh-CN" sz="2600" dirty="0" err="1">
                <a:ea typeface="宋体" pitchFamily="2" charset="-122"/>
              </a:rPr>
              <a:t>FileWriter</a:t>
            </a:r>
            <a:r>
              <a:rPr lang="en-US" altLang="zh-CN" sz="2600" dirty="0">
                <a:ea typeface="宋体" pitchFamily="2" charset="-122"/>
              </a:rPr>
              <a:t>(new File("C:/result.txt"));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w.write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endParaRPr lang="en-US" altLang="zh-CN" dirty="0"/>
          </a:p>
          <a:p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</a:p>
          <a:p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</a:t>
            </a:r>
            <a:endParaRPr lang="en-US" altLang="zh-CN" dirty="0"/>
          </a:p>
          <a:p>
            <a:pPr lvl="1"/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873208" cy="496541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57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1124744"/>
            <a:ext cx="9073008" cy="540060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</a:t>
            </a:r>
            <a:r>
              <a:rPr lang="en-US" altLang="zh-CN" sz="1600" dirty="0"/>
              <a:t> = new File(“d:/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.txt”);//</a:t>
            </a:r>
            <a:r>
              <a:rPr lang="zh-CN" altLang="en-US" sz="1600" dirty="0"/>
              <a:t>读取文件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FileReader</a:t>
            </a:r>
            <a:r>
              <a:rPr lang="en-US" altLang="zh-CN" sz="1600" dirty="0"/>
              <a:t>(file);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BufferedReader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);//</a:t>
            </a:r>
            <a:r>
              <a:rPr lang="zh-CN" altLang="en-US" sz="1600" dirty="0"/>
              <a:t>以行为单位读取文件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BufferedReader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FileReader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 = new File("d:/</a:t>
            </a:r>
            <a:r>
              <a:rPr lang="zh-CN" altLang="zh-CN" sz="1600" dirty="0"/>
              <a:t>帐户信息</a:t>
            </a:r>
            <a:r>
              <a:rPr lang="en-US" altLang="zh-CN" sz="1600" dirty="0"/>
              <a:t>-copy.txt");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BufferedWriter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FileWriter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while 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!= null)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bw.write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bw.flush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br.close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fr.close</a:t>
            </a:r>
            <a:r>
              <a:rPr lang="en-US" altLang="zh-CN" sz="1600" dirty="0"/>
              <a:t>();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29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br>
              <a:rPr lang="en-US" altLang="zh-CN"/>
            </a:br>
            <a:r>
              <a:rPr lang="zh-CN" altLang="en-US"/>
              <a:t>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en-US" altLang="zh-CN"/>
          </a:p>
          <a:p>
            <a:r>
              <a:rPr lang="zh-CN" altLang="en-US"/>
              <a:t>序列化的步骤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</a:t>
            </a:r>
            <a:endParaRPr lang="en-US" altLang="zh-CN" dirty="0"/>
          </a:p>
          <a:p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6336704" cy="36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220753"/>
              </p:ext>
            </p:extLst>
          </p:nvPr>
        </p:nvGraphicFramePr>
        <p:xfrm>
          <a:off x="1055440" y="1052736"/>
          <a:ext cx="1008112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343472" y="5036403"/>
            <a:ext cx="94330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对象输入流，它的</a:t>
            </a:r>
            <a:r>
              <a:rPr lang="en-US" altLang="zh-CN" sz="29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readObject</a:t>
            </a:r>
            <a:r>
              <a:rPr lang="en-US" altLang="zh-CN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 </a:t>
            </a:r>
            <a:r>
              <a:rPr lang="zh-CN" altLang="en-US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从一个源输入流中读取字节序列，再反序列化为一个对象</a:t>
            </a:r>
          </a:p>
        </p:txBody>
      </p:sp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对象序列化步骤</a:t>
            </a:r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</a:t>
            </a:r>
          </a:p>
          <a:p>
            <a:r>
              <a:rPr lang="zh-CN" altLang="en-US" dirty="0"/>
              <a:t>对象反序列化步骤</a:t>
            </a:r>
            <a:endParaRPr lang="en-US" dirty="0"/>
          </a:p>
          <a:p>
            <a:pPr lvl="1"/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自定义类</a:t>
            </a:r>
            <a:r>
              <a:rPr lang="en-US" altLang="zh-CN" dirty="0"/>
              <a:t>Person</a:t>
            </a:r>
            <a:r>
              <a:rPr lang="zh-CN" altLang="en-US" dirty="0"/>
              <a:t>，具有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life</a:t>
            </a:r>
            <a:r>
              <a:rPr lang="zh-CN" altLang="en-US" dirty="0"/>
              <a:t>属性。希望能够在运行中保存对象数据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51384" y="2204864"/>
            <a:ext cx="11233248" cy="4104456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将对象序列化后存入文件</a:t>
            </a:r>
            <a:r>
              <a:rPr lang="en-US" altLang="zh-CN" sz="2200" dirty="0" err="1">
                <a:ea typeface="宋体" pitchFamily="2" charset="-122"/>
              </a:rPr>
              <a:t>person.out</a:t>
            </a:r>
            <a:r>
              <a:rPr lang="en-US" altLang="zh-CN" sz="2200" dirty="0">
                <a:ea typeface="宋体" pitchFamily="2" charset="-122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oout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FileOutputStream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oout.writeObject</a:t>
            </a:r>
            <a:r>
              <a:rPr lang="en-US" altLang="zh-CN" sz="22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oin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FileInputStream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Object 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 = </a:t>
            </a:r>
            <a:r>
              <a:rPr lang="en-US" altLang="zh-CN" sz="2200" dirty="0" err="1">
                <a:ea typeface="宋体" pitchFamily="2" charset="-122"/>
              </a:rPr>
              <a:t>oin.readObject</a:t>
            </a:r>
            <a:r>
              <a:rPr lang="en-US" altLang="zh-CN" sz="2200" dirty="0">
                <a:ea typeface="宋体" pitchFamily="2" charset="-122"/>
              </a:rPr>
              <a:t>(); 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oin.close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System.out.println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  <a:endParaRPr lang="en-US" altLang="zh-CN" dirty="0"/>
          </a:p>
          <a:p>
            <a:r>
              <a:rPr lang="zh-CN" altLang="en-US" dirty="0"/>
              <a:t>对象流</a:t>
            </a:r>
            <a:endParaRPr lang="en-US" altLang="zh-CN" dirty="0"/>
          </a:p>
          <a:p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07368" y="1160749"/>
            <a:ext cx="12025336" cy="4965415"/>
          </a:xfrm>
        </p:spPr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/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r>
              <a:rPr lang="en-US" altLang="zh-CN" dirty="0" err="1"/>
              <a:t>InputStreamReader</a:t>
            </a:r>
            <a:r>
              <a:rPr lang="zh-CN" altLang="en-US" dirty="0"/>
              <a:t>（转成字节流）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en-US" dirty="0"/>
              <a:t>（转成字符流）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br>
              <a:rPr lang="en-US" altLang="zh-CN" sz="3200"/>
            </a:b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DataOutputStream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DataInputStream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向文件中写入基本数据类型数据，并再读取出来？</a:t>
            </a:r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 bwMode="auto">
          <a:xfrm>
            <a:off x="191344" y="980728"/>
            <a:ext cx="10972800" cy="619268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title1 =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double d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}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3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dirty="0" err="1"/>
              <a:t>InputStreamReader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OutputStreamWriter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用来</a:t>
            </a:r>
            <a:r>
              <a:rPr lang="zh-CN" altLang="en-US" dirty="0"/>
              <a:t>实现将</a:t>
            </a:r>
            <a:r>
              <a:rPr lang="zh-CN" altLang="zh-CN" dirty="0"/>
              <a:t>字节流</a:t>
            </a:r>
            <a:r>
              <a:rPr lang="zh-CN" altLang="en-US" dirty="0"/>
              <a:t>转换成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zh-CN" altLang="en-US" dirty="0"/>
              <a:t>将字节输入流转换成字符输入流</a:t>
            </a:r>
            <a:endParaRPr lang="en-US" altLang="zh-CN" dirty="0"/>
          </a:p>
          <a:p>
            <a:pPr lvl="1"/>
            <a:r>
              <a:rPr lang="en-US" altLang="zh-CN" dirty="0" err="1"/>
              <a:t>OutputStreamReader</a:t>
            </a:r>
            <a:r>
              <a:rPr lang="zh-CN" altLang="en-US" dirty="0"/>
              <a:t>将字节输出流转换成字符输出流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en-US" dirty="0"/>
              <a:t>将</a:t>
            </a:r>
            <a:r>
              <a:rPr lang="zh-CN" altLang="zh-CN" dirty="0"/>
              <a:t>字节流</a:t>
            </a:r>
            <a:r>
              <a:rPr lang="zh-CN" altLang="en-US" dirty="0"/>
              <a:t>转成</a:t>
            </a:r>
            <a:r>
              <a:rPr lang="zh-CN" altLang="zh-CN" dirty="0"/>
              <a:t>字符流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271464" y="4293096"/>
            <a:ext cx="8856984" cy="144016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URL </a:t>
            </a:r>
            <a:r>
              <a:rPr lang="en-US" altLang="zh-CN" sz="2400" dirty="0" err="1">
                <a:solidFill>
                  <a:schemeClr val="tx1"/>
                </a:solidFill>
              </a:rPr>
              <a:t>url</a:t>
            </a:r>
            <a:r>
              <a:rPr lang="en-US" altLang="zh-CN" sz="2400" dirty="0">
                <a:solidFill>
                  <a:schemeClr val="tx1"/>
                </a:solidFill>
              </a:rPr>
              <a:t> = new URL(“http://xxx”);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</a:t>
            </a:r>
            <a:r>
              <a:rPr lang="en-US" altLang="zh-CN" sz="2400" dirty="0">
                <a:solidFill>
                  <a:schemeClr val="tx1"/>
                </a:solidFill>
              </a:rPr>
              <a:t> in=</a:t>
            </a:r>
            <a:r>
              <a:rPr lang="en-US" altLang="zh-CN" sz="2400" dirty="0" err="1">
                <a:solidFill>
                  <a:schemeClr val="tx1"/>
                </a:solidFill>
              </a:rPr>
              <a:t>url.openStream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inreader</a:t>
            </a:r>
            <a:r>
              <a:rPr lang="en-US" altLang="zh-CN" sz="2400" dirty="0">
                <a:solidFill>
                  <a:schemeClr val="tx1"/>
                </a:solidFill>
              </a:rPr>
              <a:t>=new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(in);</a:t>
            </a:r>
            <a:endParaRPr lang="zh-CN" altLang="zh-CN" sz="2400" dirty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字符流</a:t>
            </a:r>
            <a:endParaRPr lang="en-US" altLang="zh-CN"/>
          </a:p>
          <a:p>
            <a:r>
              <a:rPr lang="zh-CN" altLang="en-US"/>
              <a:t>对象流</a:t>
            </a:r>
            <a:endParaRPr lang="en-US" altLang="zh-CN"/>
          </a:p>
          <a:p>
            <a:r>
              <a:rPr lang="zh-CN" altLang="en-US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字符流的基本概念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</a:t>
            </a:r>
            <a:endParaRPr lang="en-US" altLang="zh-CN" dirty="0"/>
          </a:p>
          <a:p>
            <a:r>
              <a:rPr lang="zh-CN" altLang="en-US" dirty="0"/>
              <a:t>对于字符流的资源比较单一，就是字符序列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50363980"/>
              </p:ext>
            </p:extLst>
          </p:nvPr>
        </p:nvGraphicFramePr>
        <p:xfrm>
          <a:off x="2711624" y="3068960"/>
          <a:ext cx="92170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/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/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/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读取本地路径的一个文件</a:t>
            </a:r>
            <a:r>
              <a:rPr lang="en-US" altLang="zh-CN" dirty="0"/>
              <a:t>D:/test.txt</a:t>
            </a:r>
            <a:r>
              <a:rPr lang="zh-CN" altLang="en-US" dirty="0"/>
              <a:t>文件（</a:t>
            </a:r>
            <a:r>
              <a:rPr lang="en-US" altLang="zh-CN" dirty="0"/>
              <a:t>PPT</a:t>
            </a:r>
            <a:r>
              <a:rPr lang="zh-CN" altLang="en-US" dirty="0"/>
              <a:t>上有）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1916832"/>
            <a:ext cx="9217024" cy="352839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Reader r = new </a:t>
            </a:r>
            <a:r>
              <a:rPr lang="en-US" altLang="zh-CN" sz="2600" dirty="0" err="1">
                <a:ea typeface="宋体" pitchFamily="2" charset="-122"/>
              </a:rPr>
              <a:t>FileReader</a:t>
            </a:r>
            <a:r>
              <a:rPr lang="en-US" altLang="zh-CN" sz="2600" dirty="0">
                <a:ea typeface="宋体" pitchFamily="2" charset="-122"/>
              </a:rPr>
              <a:t>(new File(“D://test.txt"));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char[] 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int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 = </a:t>
            </a:r>
            <a:r>
              <a:rPr lang="en-US" altLang="zh-CN" sz="2600" dirty="0" err="1">
                <a:ea typeface="宋体" pitchFamily="2" charset="-122"/>
              </a:rPr>
              <a:t>r.read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System.out.println</a:t>
            </a:r>
            <a:r>
              <a:rPr lang="en-US" altLang="zh-CN" sz="2600" dirty="0">
                <a:ea typeface="宋体" pitchFamily="2" charset="-122"/>
              </a:rPr>
              <a:t>(new String(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, 0,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r.close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中默认所有的字符输出流都用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38158232"/>
              </p:ext>
            </p:extLst>
          </p:nvPr>
        </p:nvGraphicFramePr>
        <p:xfrm>
          <a:off x="1991544" y="2852936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/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 err="1"/>
              <a:t>writer.Appendable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/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/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JDK_API 1.8.0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15260</TotalTime>
  <Words>1530</Words>
  <Application>Microsoft Office PowerPoint</Application>
  <PresentationFormat>宽屏</PresentationFormat>
  <Paragraphs>209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华文新魏</vt:lpstr>
      <vt:lpstr>微软雅黑</vt:lpstr>
      <vt:lpstr>Arial</vt:lpstr>
      <vt:lpstr>2_Default Design</vt:lpstr>
      <vt:lpstr>第十四章 流与文件（2）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BufferedReader和BufferedWriter   　　　　　　　　　</vt:lpstr>
      <vt:lpstr>BufferedReader和BufferedWriter   　　　　　　　　　</vt:lpstr>
      <vt:lpstr>BufferedReader和BufferedWriter  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DataOutputStream和DataInputStream   　　　　　　　　　</vt:lpstr>
      <vt:lpstr>DataOutputStream和DataInputStream   　　　　　　　　　</vt:lpstr>
      <vt:lpstr>DataOutputStream和DataInputStream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亚红 王</cp:lastModifiedBy>
  <cp:revision>728</cp:revision>
  <dcterms:created xsi:type="dcterms:W3CDTF">2006-10-06T15:46:57Z</dcterms:created>
  <dcterms:modified xsi:type="dcterms:W3CDTF">2018-12-24T01:29:21Z</dcterms:modified>
</cp:coreProperties>
</file>