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1"/>
  </p:notesMasterIdLst>
  <p:sldIdLst>
    <p:sldId id="256" r:id="rId2"/>
    <p:sldId id="537" r:id="rId3"/>
    <p:sldId id="666" r:id="rId4"/>
    <p:sldId id="668" r:id="rId5"/>
    <p:sldId id="669" r:id="rId6"/>
    <p:sldId id="670" r:id="rId7"/>
    <p:sldId id="681" r:id="rId8"/>
    <p:sldId id="671" r:id="rId9"/>
    <p:sldId id="682" r:id="rId10"/>
    <p:sldId id="672" r:id="rId11"/>
    <p:sldId id="674" r:id="rId12"/>
    <p:sldId id="675" r:id="rId13"/>
    <p:sldId id="676" r:id="rId14"/>
    <p:sldId id="678" r:id="rId15"/>
    <p:sldId id="679" r:id="rId16"/>
    <p:sldId id="680" r:id="rId17"/>
    <p:sldId id="684" r:id="rId18"/>
    <p:sldId id="683" r:id="rId19"/>
    <p:sldId id="618" r:id="rId20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7454" autoAdjust="0"/>
  </p:normalViewPr>
  <p:slideViewPr>
    <p:cSldViewPr>
      <p:cViewPr varScale="1">
        <p:scale>
          <a:sx n="48" d="100"/>
          <a:sy n="48" d="100"/>
        </p:scale>
        <p:origin x="53" y="653"/>
      </p:cViewPr>
      <p:guideLst>
        <p:guide orient="horz" pos="2180"/>
        <p:guide pos="3749"/>
      </p:guideLst>
    </p:cSldViewPr>
  </p:slideViewPr>
  <p:outlineViewPr>
    <p:cViewPr>
      <p:scale>
        <a:sx n="33" d="100"/>
        <a:sy n="33" d="100"/>
      </p:scale>
      <p:origin x="0" y="50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/>
              <a:t>Click to edit Master text styles</a:t>
            </a:r>
          </a:p>
          <a:p>
            <a:pPr lvl="1"/>
            <a:r>
              <a:rPr lang="pt-PT" altLang="en-US" noProof="0"/>
              <a:t>Second level</a:t>
            </a:r>
          </a:p>
          <a:p>
            <a:pPr lvl="2"/>
            <a:r>
              <a:rPr lang="pt-PT" altLang="en-US" noProof="0"/>
              <a:t>Third level</a:t>
            </a:r>
          </a:p>
          <a:p>
            <a:pPr lvl="3"/>
            <a:r>
              <a:rPr lang="pt-PT" altLang="en-US" noProof="0"/>
              <a:t>Fourth level</a:t>
            </a:r>
          </a:p>
          <a:p>
            <a:pPr lvl="4"/>
            <a:r>
              <a:rPr lang="pt-PT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70654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3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42866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1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60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8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5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0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9912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8116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43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/>
              <a:t>第三章  数组</a:t>
            </a:r>
            <a:br>
              <a:rPr lang="zh-CN" altLang="en-US" dirty="0">
                <a:ea typeface="宋体" pitchFamily="2" charset="-122"/>
              </a:rPr>
            </a:br>
            <a:endParaRPr lang="zh-CN" altLang="en-US" dirty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有了数组的声明和初始化后，就可以在程序中引用数组的元素了。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数组元素的引用是通过数组名和下标值来进行的，其一般格式如下：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ym typeface="Arial" charset="0"/>
              </a:rPr>
              <a:t>array_Name</a:t>
            </a:r>
            <a:r>
              <a:rPr lang="en-US" altLang="zh-CN" sz="2400" dirty="0">
                <a:sym typeface="Arial" charset="0"/>
              </a:rPr>
              <a:t> [ </a:t>
            </a:r>
            <a:r>
              <a:rPr lang="en-US" altLang="zh-CN" sz="2400" dirty="0" err="1">
                <a:sym typeface="Arial" charset="0"/>
              </a:rPr>
              <a:t>arrayIndex</a:t>
            </a:r>
            <a:r>
              <a:rPr lang="en-US" altLang="zh-CN" sz="2400" dirty="0">
                <a:sym typeface="Arial" charset="0"/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例如：</a:t>
            </a:r>
            <a:endParaRPr lang="en-US" altLang="zh-CN" dirty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495600" y="3284984"/>
            <a:ext cx="5976664" cy="201622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sale[]={1,2,3,4,5};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= sale[1];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(“</a:t>
            </a:r>
            <a:r>
              <a:rPr lang="zh-CN" altLang="en-US" sz="2400" dirty="0">
                <a:solidFill>
                  <a:schemeClr val="tx1"/>
                </a:solidFill>
                <a:sym typeface="Arial" charset="0"/>
              </a:rPr>
              <a:t>您选择的是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" +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);</a:t>
            </a:r>
            <a:endParaRPr lang="zh-CN" altLang="en-US" sz="2400" dirty="0">
              <a:solidFill>
                <a:schemeClr val="tx1"/>
              </a:solidFill>
              <a:sym typeface="Arial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Java</a:t>
            </a:r>
            <a:r>
              <a:rPr lang="zh-CN" altLang="en-US" dirty="0">
                <a:sym typeface="Arial" charset="0"/>
              </a:rPr>
              <a:t>中多维数组可以看成是数组的数组，即多维数组中的每一个元素</a:t>
            </a:r>
            <a:r>
              <a:rPr lang="zh-CN" altLang="en-US" dirty="0"/>
              <a:t>都</a:t>
            </a:r>
            <a:r>
              <a:rPr lang="zh-CN" altLang="en-US" dirty="0">
                <a:sym typeface="Arial" charset="0"/>
              </a:rPr>
              <a:t>可以看成是低维数组，所以多维数组的声明、初始化、引用与一维数组非常类似</a:t>
            </a:r>
            <a:r>
              <a:rPr lang="zh-CN" altLang="en-US" dirty="0"/>
              <a:t>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在多维数组中二维数组</a:t>
            </a:r>
            <a:r>
              <a:rPr lang="zh-CN" altLang="en-US" dirty="0"/>
              <a:t>的</a:t>
            </a:r>
            <a:r>
              <a:rPr lang="zh-CN" altLang="en-US" dirty="0">
                <a:sym typeface="Arial" charset="0"/>
              </a:rPr>
              <a:t>应用最为广泛，所以我们着重讨论二维数组的属性和</a:t>
            </a:r>
            <a:r>
              <a:rPr lang="zh-CN" altLang="en-US" dirty="0"/>
              <a:t>特征</a:t>
            </a:r>
            <a:r>
              <a:rPr lang="zh-CN" altLang="en-US" dirty="0">
                <a:sym typeface="Arial" charset="0"/>
              </a:rPr>
              <a:t>，多维数组以此类推即可</a:t>
            </a:r>
            <a:r>
              <a:rPr lang="zh-CN" altLang="en-US" dirty="0"/>
              <a:t>。</a:t>
            </a:r>
            <a:endParaRPr lang="en-US" altLang="zh-CN" dirty="0">
              <a:sym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二维数组声明的一般格式：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array_type    array_Name[ ][ ];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array_type [ ][ ]   array_Name;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array_type [ ]   array_Name[ ];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例如</a:t>
            </a:r>
            <a:r>
              <a:rPr lang="zh-CN" altLang="en-US" dirty="0">
                <a:sym typeface="Arial" charset="0"/>
              </a:rPr>
              <a:t>：</a:t>
            </a:r>
            <a:endParaRPr lang="en-US" altLang="zh-CN" dirty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639616" y="3717032"/>
            <a:ext cx="3600400" cy="1872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[ ][ ]   arrays;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[ ]    arrays[ ];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   arrays[ ][ ]; 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二维数组的初始化与一维数组类似，也分为静态初始化和动态初始化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静态初始化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int number[ ] [ ] = { {1,2},{3,4},{5,6}};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char </a:t>
            </a:r>
            <a:r>
              <a:rPr lang="en-US" altLang="zh-CN" dirty="0" err="1">
                <a:sym typeface="Arial" charset="0"/>
              </a:rPr>
              <a:t>ch</a:t>
            </a:r>
            <a:r>
              <a:rPr lang="en-US" altLang="zh-CN" dirty="0">
                <a:sym typeface="Arial" charset="0"/>
              </a:rPr>
              <a:t>[ ] [ ] = { {'a', 'b'},{'c', 'd'},{'e', 'f'}};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动态初始化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long[ ][ ] </a:t>
            </a:r>
            <a:r>
              <a:rPr lang="en-US" altLang="zh-CN" dirty="0" err="1">
                <a:sym typeface="Arial" charset="0"/>
              </a:rPr>
              <a:t>array_long</a:t>
            </a:r>
            <a:r>
              <a:rPr lang="en-US" altLang="zh-CN" dirty="0">
                <a:sym typeface="Arial" charset="0"/>
              </a:rPr>
              <a:t> = new long[5][5];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String[ ][ ] names = new String[3][4];</a:t>
            </a:r>
            <a:endParaRPr lang="zh-CN" altLang="en-US" dirty="0">
              <a:sym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r>
              <a:rPr lang="zh-CN" altLang="en-US" dirty="0"/>
              <a:t>类的引入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>
                <a:sym typeface="Arial" charset="0"/>
              </a:rPr>
              <a:t>数组是一种非常常用的存储数据的数据结构，并且</a:t>
            </a:r>
            <a:r>
              <a:rPr lang="zh-CN" altLang="en-US" dirty="0">
                <a:sym typeface="Arial" charset="0"/>
              </a:rPr>
              <a:t>在程序中</a:t>
            </a:r>
            <a:r>
              <a:rPr lang="zh-CN" altLang="zh-CN" dirty="0">
                <a:sym typeface="Arial" charset="0"/>
              </a:rPr>
              <a:t>会大量对数组中的元素进行</a:t>
            </a:r>
            <a:r>
              <a:rPr lang="zh-CN" altLang="zh-CN" dirty="0">
                <a:solidFill>
                  <a:srgbClr val="FF0000"/>
                </a:solidFill>
                <a:sym typeface="Arial" charset="0"/>
              </a:rPr>
              <a:t>查找</a:t>
            </a:r>
            <a:r>
              <a:rPr lang="zh-CN" altLang="zh-CN" dirty="0">
                <a:sym typeface="Arial" charset="0"/>
              </a:rPr>
              <a:t>、</a:t>
            </a:r>
            <a:r>
              <a:rPr lang="zh-CN" altLang="zh-CN" dirty="0">
                <a:solidFill>
                  <a:srgbClr val="FF0000"/>
                </a:solidFill>
                <a:sym typeface="Arial" charset="0"/>
              </a:rPr>
              <a:t>排序</a:t>
            </a:r>
            <a:r>
              <a:rPr lang="zh-CN" altLang="zh-CN" dirty="0">
                <a:sym typeface="Arial" charset="0"/>
              </a:rPr>
              <a:t>等操作</a:t>
            </a:r>
            <a:r>
              <a:rPr lang="zh-CN" altLang="en-US" dirty="0">
                <a:sym typeface="Arial" charset="0"/>
              </a:rPr>
              <a:t>，虽然使用循环，条件分支等流程控制可以满足需求，但程序会显得比较凌乱</a:t>
            </a:r>
            <a:r>
              <a:rPr lang="zh-CN" altLang="en-US" dirty="0"/>
              <a:t>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Java</a:t>
            </a:r>
            <a:r>
              <a:rPr lang="zh-CN" altLang="zh-CN" dirty="0">
                <a:sym typeface="Arial" charset="0"/>
              </a:rPr>
              <a:t>中提供了实用的工具类</a:t>
            </a:r>
            <a:r>
              <a:rPr lang="en-US" altLang="zh-CN" dirty="0">
                <a:sym typeface="Arial" charset="0"/>
              </a:rPr>
              <a:t>Arrays</a:t>
            </a:r>
            <a:r>
              <a:rPr lang="zh-CN" altLang="en-US" dirty="0">
                <a:sym typeface="Arial" charset="0"/>
              </a:rPr>
              <a:t>，</a:t>
            </a:r>
            <a:r>
              <a:rPr lang="zh-CN" altLang="zh-CN" dirty="0">
                <a:sym typeface="Arial" charset="0"/>
              </a:rPr>
              <a:t>辅助编程人员</a:t>
            </a:r>
            <a:r>
              <a:rPr lang="zh-CN" altLang="en-US" dirty="0">
                <a:sym typeface="Arial" charset="0"/>
              </a:rPr>
              <a:t>简化数组的常用操作</a:t>
            </a:r>
            <a:r>
              <a:rPr lang="zh-CN" altLang="en-US" dirty="0"/>
              <a:t>。</a:t>
            </a:r>
            <a:endParaRPr lang="zh-CN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ym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r>
              <a:rPr lang="zh-CN" altLang="en-US" dirty="0"/>
              <a:t>类的常用方法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java.util.Arrays</a:t>
            </a:r>
            <a:r>
              <a:rPr lang="zh-CN" altLang="en-US" dirty="0"/>
              <a:t>类能方便地操作数组，它提供的所有方法都是静态的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常用方法：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lt"/>
                <a:cs typeface="Times New Roman" panose="02020603050405020304" pitchFamily="18" charset="0"/>
                <a:sym typeface="Arial" charset="0"/>
              </a:rPr>
              <a:t>copyOf</a:t>
            </a:r>
            <a:r>
              <a:rPr lang="en-US" altLang="zh-CN" sz="2400" dirty="0">
                <a:latin typeface="+mn-lt"/>
                <a:sym typeface="Arial" charset="0"/>
              </a:rPr>
              <a:t>		</a:t>
            </a:r>
            <a:r>
              <a:rPr lang="en-US" altLang="zh-CN" dirty="0"/>
              <a:t>            </a:t>
            </a:r>
            <a:r>
              <a:rPr lang="zh-CN" altLang="en-US" dirty="0">
                <a:sym typeface="Arial" charset="0"/>
              </a:rPr>
              <a:t>实现数组的复制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lt"/>
                <a:cs typeface="Times New Roman" panose="02020603050405020304" pitchFamily="18" charset="0"/>
                <a:sym typeface="Arial" charset="0"/>
              </a:rPr>
              <a:t>fill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  <a:sym typeface="Arial" charset="0"/>
              </a:rPr>
              <a:t>		</a:t>
            </a:r>
            <a:r>
              <a:rPr lang="en-US" altLang="zh-CN" dirty="0"/>
              <a:t>                    </a:t>
            </a:r>
            <a:r>
              <a:rPr lang="zh-CN" altLang="en-US" dirty="0">
                <a:sym typeface="Arial" charset="0"/>
              </a:rPr>
              <a:t>实现数组元素的初始化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+mn-lt"/>
                <a:cs typeface="Times New Roman" panose="02020603050405020304" pitchFamily="18" charset="0"/>
                <a:sym typeface="Arial" charset="0"/>
              </a:rPr>
              <a:t>ort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		</a:t>
            </a:r>
            <a:r>
              <a:rPr lang="en-US" altLang="zh-CN" dirty="0"/>
              <a:t>                  </a:t>
            </a:r>
            <a:r>
              <a:rPr lang="zh-CN" altLang="en-US" dirty="0">
                <a:sym typeface="Arial" charset="0"/>
              </a:rPr>
              <a:t>实现数组的排序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lt"/>
              </a:rPr>
              <a:t>binarySearch</a:t>
            </a:r>
            <a:r>
              <a:rPr lang="en-US" altLang="zh-CN" dirty="0"/>
              <a:t>    </a:t>
            </a:r>
            <a:r>
              <a:rPr lang="zh-CN" altLang="en-US" dirty="0"/>
              <a:t>实现排序后的数组元素查找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>
              <a:sym typeface="Arial" charset="0"/>
            </a:endParaRPr>
          </a:p>
          <a:p>
            <a:pPr lvl="1"/>
            <a:endParaRPr lang="zh-CN" altLang="en-US" dirty="0" err="1">
              <a:sym typeface="Arial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185680" y="2482592"/>
            <a:ext cx="4310920" cy="245857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 copyOf(int[] a,int newlength);</a:t>
            </a: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fill(int[] a,int val);</a:t>
            </a: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sort(int[] a)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binarySearch(int[] a,int key)</a:t>
            </a: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；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6B2462-A384-4EBD-AFFC-9E375C615873}"/>
              </a:ext>
            </a:extLst>
          </p:cNvPr>
          <p:cNvSpPr txBox="1"/>
          <p:nvPr/>
        </p:nvSpPr>
        <p:spPr>
          <a:xfrm>
            <a:off x="1309789" y="502840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这是二分查找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D1BE3192-F821-4CB1-8C9B-C0EE3F2CEC19}"/>
              </a:ext>
            </a:extLst>
          </p:cNvPr>
          <p:cNvSpPr/>
          <p:nvPr/>
        </p:nvSpPr>
        <p:spPr bwMode="auto">
          <a:xfrm>
            <a:off x="2063551" y="4509120"/>
            <a:ext cx="216024" cy="57606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数组的概念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一维数组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二维数组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Arrays</a:t>
            </a:r>
            <a:r>
              <a:rPr lang="zh-CN" altLang="en-US" dirty="0"/>
              <a:t>工具类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CAC5F-86F2-4A9E-A01C-FB9522B5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方法重载：同一个作用域内，函数名相同参数名不同（个数、类型、顺序）的一系列方法叫做方法重载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74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基本数据类型的对象直接拥有内存，被创建时，给其划分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0890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67609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</a:t>
            </a: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695400" y="1160749"/>
            <a:ext cx="7200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数组的概念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一维数组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二维数组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Arrays</a:t>
            </a:r>
            <a:r>
              <a:rPr lang="zh-CN" altLang="en-US" dirty="0"/>
              <a:t>类</a:t>
            </a:r>
          </a:p>
          <a:p>
            <a:pPr>
              <a:lnSpc>
                <a:spcPct val="150000"/>
              </a:lnSpc>
            </a:pPr>
            <a:endParaRPr lang="zh-CN" altLang="en-US" dirty="0">
              <a:sym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>
                <a:sym typeface="Arial" charset="0"/>
              </a:rPr>
              <a:t>数组是</a:t>
            </a:r>
            <a:r>
              <a:rPr lang="zh-CN" altLang="en-US" dirty="0">
                <a:sym typeface="Arial" charset="0"/>
              </a:rPr>
              <a:t>存储</a:t>
            </a:r>
            <a:r>
              <a:rPr lang="zh-CN" altLang="zh-CN" dirty="0">
                <a:sym typeface="Arial" charset="0"/>
              </a:rPr>
              <a:t>一组具有</a:t>
            </a:r>
            <a:r>
              <a:rPr lang="zh-CN" altLang="zh-CN" dirty="0">
                <a:solidFill>
                  <a:srgbClr val="FF0000"/>
                </a:solidFill>
                <a:sym typeface="Arial" charset="0"/>
              </a:rPr>
              <a:t>相同数据类型</a:t>
            </a:r>
            <a:r>
              <a:rPr lang="zh-CN" altLang="zh-CN" dirty="0">
                <a:sym typeface="Arial" charset="0"/>
              </a:rPr>
              <a:t>的数据元素的</a:t>
            </a:r>
            <a:r>
              <a:rPr lang="zh-CN" altLang="zh-CN" dirty="0">
                <a:solidFill>
                  <a:srgbClr val="FF0000"/>
                </a:solidFill>
                <a:sym typeface="Arial" charset="0"/>
              </a:rPr>
              <a:t>有序</a:t>
            </a:r>
            <a:r>
              <a:rPr lang="zh-CN" altLang="zh-CN" dirty="0">
                <a:sym typeface="Arial" charset="0"/>
              </a:rPr>
              <a:t>集合</a:t>
            </a:r>
            <a:r>
              <a:rPr lang="zh-CN" altLang="en-US" dirty="0">
                <a:sym typeface="Arial" charset="0"/>
              </a:rPr>
              <a:t>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数组的特点：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ym typeface="Arial" charset="0"/>
              </a:rPr>
              <a:t>在整个生命周期中长度固定不可变。</a:t>
            </a:r>
            <a:endParaRPr lang="en-US" altLang="zh-CN" sz="2400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ym typeface="Arial" charset="0"/>
              </a:rPr>
              <a:t>数组可以存储基</a:t>
            </a:r>
            <a:r>
              <a:rPr lang="zh-CN" altLang="en-US" sz="2400" dirty="0"/>
              <a:t>本类型元素和</a:t>
            </a:r>
            <a:r>
              <a:rPr lang="zh-CN" altLang="en-US" sz="2400" dirty="0">
                <a:sym typeface="Arial" charset="0"/>
              </a:rPr>
              <a:t>引用类型元素。</a:t>
            </a:r>
            <a:endParaRPr lang="en-US" altLang="zh-CN" sz="2400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ym typeface="Arial" charset="0"/>
              </a:rPr>
              <a:t>同一个数组中必须存储相同类型的元素。</a:t>
            </a:r>
            <a:endParaRPr lang="en-US" altLang="zh-CN" sz="2400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ym typeface="Arial" charset="0"/>
              </a:rPr>
              <a:t>数组中的元素有先后顺序，其顺序位置由数组下标决定。</a:t>
            </a:r>
            <a:endParaRPr lang="en-US" altLang="zh-CN" sz="2400" dirty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数组声明的基本语法：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ym typeface="Arial" charset="0"/>
              </a:rPr>
              <a:t>array_type</a:t>
            </a:r>
            <a:r>
              <a:rPr lang="en-US" altLang="zh-CN" sz="2400" dirty="0">
                <a:sym typeface="Arial" charset="0"/>
              </a:rPr>
              <a:t>  </a:t>
            </a:r>
            <a:r>
              <a:rPr lang="en-US" altLang="zh-CN" sz="2400" dirty="0" err="1">
                <a:sym typeface="Arial" charset="0"/>
              </a:rPr>
              <a:t>array_Name</a:t>
            </a:r>
            <a:r>
              <a:rPr lang="en-US" altLang="zh-CN" sz="2400" dirty="0">
                <a:sym typeface="Arial" charset="0"/>
              </a:rPr>
              <a:t>[ 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ym typeface="Arial" charset="0"/>
              </a:rPr>
              <a:t>array_type</a:t>
            </a:r>
            <a:r>
              <a:rPr lang="en-US" altLang="zh-CN" sz="2400" dirty="0">
                <a:sym typeface="Arial" charset="0"/>
              </a:rPr>
              <a:t>[ ]  </a:t>
            </a:r>
            <a:r>
              <a:rPr lang="en-US" altLang="zh-CN" sz="2400" dirty="0" err="1">
                <a:sym typeface="Arial" charset="0"/>
              </a:rPr>
              <a:t>array_Name</a:t>
            </a:r>
            <a:r>
              <a:rPr lang="en-US" altLang="zh-CN" sz="2400" dirty="0">
                <a:sym typeface="Arial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567608" y="3573016"/>
            <a:ext cx="3312368" cy="187220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sym typeface="Arial" charset="0"/>
              </a:rPr>
              <a:t>int ids[];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sym typeface="Arial" charset="0"/>
              </a:rPr>
              <a:t>String[] </a:t>
            </a:r>
            <a:r>
              <a:rPr lang="en-US" altLang="zh-CN" sz="2800" dirty="0" err="1">
                <a:solidFill>
                  <a:schemeClr val="tx1"/>
                </a:solidFill>
                <a:sym typeface="Arial" charset="0"/>
              </a:rPr>
              <a:t>stuNo</a:t>
            </a:r>
            <a:r>
              <a:rPr lang="en-US" altLang="zh-CN" sz="2800" dirty="0">
                <a:solidFill>
                  <a:schemeClr val="tx1"/>
                </a:solidFill>
                <a:sym typeface="Arial" charset="0"/>
              </a:rPr>
              <a:t>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数组的初始化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980688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数组只是声明的话，</a:t>
            </a:r>
            <a:r>
              <a:rPr lang="en-US" altLang="zh-CN" dirty="0">
                <a:sym typeface="Arial" charset="0"/>
              </a:rPr>
              <a:t>JVM</a:t>
            </a:r>
            <a:r>
              <a:rPr lang="zh-CN" altLang="en-US" dirty="0">
                <a:sym typeface="Arial" charset="0"/>
              </a:rPr>
              <a:t>并没有给数组分配内存空间。在使用数组前还必须对其进行初始化</a:t>
            </a:r>
            <a:r>
              <a:rPr lang="en-US" altLang="zh-CN" dirty="0">
                <a:sym typeface="Arial" charset="0"/>
              </a:rPr>
              <a:t>(</a:t>
            </a:r>
            <a:r>
              <a:rPr lang="zh-CN" altLang="en-US" dirty="0">
                <a:sym typeface="Arial" charset="0"/>
              </a:rPr>
              <a:t>即为其分配内存空间</a:t>
            </a:r>
            <a:r>
              <a:rPr lang="en-US" altLang="zh-CN" dirty="0">
                <a:sym typeface="Arial" charset="0"/>
              </a:rPr>
              <a:t>)</a:t>
            </a:r>
            <a:r>
              <a:rPr lang="zh-CN" altLang="en-US" dirty="0">
                <a:sym typeface="Arial" charset="0"/>
              </a:rPr>
              <a:t>。给数组元素分配内存并为数组元素赋初值的过程称为数组初始化</a:t>
            </a:r>
            <a:r>
              <a:rPr lang="zh-CN" altLang="en-US" dirty="0"/>
              <a:t>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数组的</a:t>
            </a:r>
            <a:r>
              <a:rPr lang="zh-CN" altLang="en-US" dirty="0">
                <a:sym typeface="Arial" charset="0"/>
              </a:rPr>
              <a:t>初始化方式可分为以下两种：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静态初始化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ym typeface="Arial" charset="0"/>
              </a:rPr>
              <a:t>动态初始化</a:t>
            </a:r>
            <a:endParaRPr lang="en-US" altLang="zh-CN" sz="2400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ym typeface="Arial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ym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当数组元素的初始化值直接由大括号“</a:t>
            </a:r>
            <a:r>
              <a:rPr lang="en-US" altLang="zh-CN" dirty="0">
                <a:sym typeface="Arial" charset="0"/>
              </a:rPr>
              <a:t>{ }”</a:t>
            </a:r>
            <a:r>
              <a:rPr lang="zh-CN" altLang="en-US" dirty="0"/>
              <a:t>中</a:t>
            </a:r>
            <a:r>
              <a:rPr lang="zh-CN" altLang="en-US" dirty="0">
                <a:sym typeface="Arial" charset="0"/>
              </a:rPr>
              <a:t>的数据给出时，就称为静态初始化。该方法适用于数组的元素不多且初始元素有限时。静态初始化往往和声明结合在一起使用，其格式如下：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ym typeface="Arial" charset="0"/>
              </a:rPr>
              <a:t>array_type[] array_Name={element1, element2…};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例如：</a:t>
            </a:r>
            <a:endParaRPr lang="en-US" altLang="zh-CN" dirty="0">
              <a:sym typeface="Arial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335360" y="4080949"/>
            <a:ext cx="11665296" cy="206311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ids[]={ 1,2,3,4,5,6,7,8};//</a:t>
            </a:r>
            <a:r>
              <a:rPr lang="zh-CN" altLang="en-US" sz="2400" dirty="0">
                <a:solidFill>
                  <a:schemeClr val="tx1"/>
                </a:solidFill>
                <a:sym typeface="Arial" charset="0"/>
              </a:rPr>
              <a:t>静态初始化</a:t>
            </a:r>
            <a:endParaRPr lang="en-US" altLang="zh-CN" sz="2400" dirty="0">
              <a:solidFill>
                <a:schemeClr val="tx1"/>
              </a:solidFill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String[] </a:t>
            </a: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stuNo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={"2011010345", "2011010346", "2011010347"};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double scores[]={62,45.5,88.1,76.4};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静态初始化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343472" y="1268760"/>
            <a:ext cx="9431208" cy="481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[] num1 = {1,2,3};//[]</a:t>
            </a:r>
            <a:r>
              <a:rPr lang="zh-CN" altLang="en-US" sz="2400" dirty="0">
                <a:solidFill>
                  <a:schemeClr val="tx1"/>
                </a:solidFill>
                <a:sym typeface="Arial" charset="0"/>
              </a:rPr>
              <a:t>中不能写数字</a:t>
            </a:r>
            <a:endParaRPr lang="en-US" altLang="zh-CN" sz="2400" dirty="0">
              <a:solidFill>
                <a:schemeClr val="tx1"/>
              </a:solidFill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num2[3] = {1,2,3};	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编译错误，不能在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[ ]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中指定数组长度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[] num3;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int k;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(num1.length);//</a:t>
            </a:r>
            <a:r>
              <a:rPr lang="zh-CN" altLang="en-US" sz="2400" dirty="0">
                <a:solidFill>
                  <a:schemeClr val="tx1"/>
                </a:solidFill>
                <a:sym typeface="Arial" charset="0"/>
              </a:rPr>
              <a:t>直接可以得到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num1</a:t>
            </a:r>
            <a:r>
              <a:rPr lang="zh-CN" altLang="en-US" sz="2400" dirty="0">
                <a:solidFill>
                  <a:schemeClr val="tx1"/>
                </a:solidFill>
                <a:sym typeface="Arial" charset="0"/>
              </a:rPr>
              <a:t>数组的长度</a:t>
            </a:r>
            <a:endParaRPr lang="en-US" altLang="zh-CN" sz="2400" dirty="0">
              <a:solidFill>
                <a:schemeClr val="tx1"/>
              </a:solidFill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(num3.length);  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编译错误，未初始化不能使用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  <a:sym typeface="Arial" charset="0"/>
              </a:rPr>
              <a:t>(k);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charset="0"/>
              </a:rPr>
              <a:t>编译错误，未初始化不能使用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0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动态初始化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动态初始化先用</a:t>
            </a:r>
            <a:r>
              <a:rPr lang="en-US" altLang="zh-CN" b="1" dirty="0">
                <a:solidFill>
                  <a:srgbClr val="FF0000"/>
                </a:solidFill>
                <a:sym typeface="Arial" charset="0"/>
              </a:rPr>
              <a:t>new</a:t>
            </a:r>
            <a:r>
              <a:rPr lang="zh-CN" altLang="en-US" dirty="0">
                <a:sym typeface="Arial" charset="0"/>
              </a:rPr>
              <a:t>操作符为数组分配内存，然后才为每一个元素赋初值。其一般格式如下：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ym typeface="Arial" charset="0"/>
              </a:rPr>
              <a:t>array_Name</a:t>
            </a:r>
            <a:r>
              <a:rPr lang="en-US" altLang="zh-CN" sz="2400" dirty="0">
                <a:sym typeface="Arial" charset="0"/>
              </a:rPr>
              <a:t> = new </a:t>
            </a:r>
            <a:r>
              <a:rPr lang="en-US" altLang="zh-CN" sz="2400" dirty="0" err="1">
                <a:sym typeface="Arial" charset="0"/>
              </a:rPr>
              <a:t>array_type</a:t>
            </a:r>
            <a:r>
              <a:rPr lang="en-US" altLang="zh-CN" sz="2400" dirty="0">
                <a:sym typeface="Arial" charset="0"/>
              </a:rPr>
              <a:t> [ </a:t>
            </a:r>
            <a:r>
              <a:rPr lang="en-US" altLang="zh-CN" sz="2400" dirty="0" err="1">
                <a:sym typeface="Arial" charset="0"/>
              </a:rPr>
              <a:t>arraySize</a:t>
            </a:r>
            <a:r>
              <a:rPr lang="en-US" altLang="zh-CN" sz="2400" dirty="0">
                <a:sym typeface="Arial" charset="0"/>
              </a:rPr>
              <a:t>];//</a:t>
            </a:r>
            <a:r>
              <a:rPr lang="zh-CN" altLang="en-US" sz="2400" dirty="0">
                <a:sym typeface="Arial" charset="0"/>
              </a:rPr>
              <a:t>跟</a:t>
            </a:r>
            <a:r>
              <a:rPr lang="en-US" altLang="zh-CN" sz="2400" dirty="0">
                <a:sym typeface="Arial" charset="0"/>
              </a:rPr>
              <a:t>C</a:t>
            </a:r>
            <a:r>
              <a:rPr lang="zh-CN" altLang="en-US" sz="2400" dirty="0">
                <a:sym typeface="Arial" charset="0"/>
              </a:rPr>
              <a:t>语言中的指针一样</a:t>
            </a:r>
            <a:endParaRPr lang="en-US" altLang="zh-CN" sz="2400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例如</a:t>
            </a:r>
            <a:r>
              <a:rPr lang="zh-CN" altLang="en-US" dirty="0">
                <a:sym typeface="Arial" charset="0"/>
              </a:rPr>
              <a:t>：</a:t>
            </a:r>
            <a:endParaRPr lang="en-US" altLang="zh-CN" dirty="0">
              <a:sym typeface="Arial" charset="0"/>
            </a:endParaRPr>
          </a:p>
          <a:p>
            <a:endParaRPr lang="en-US" altLang="zh-CN" dirty="0">
              <a:sym typeface="Arial" charset="0"/>
            </a:endParaRPr>
          </a:p>
          <a:p>
            <a:endParaRPr lang="zh-CN" altLang="en-US" dirty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351584" y="3068960"/>
            <a:ext cx="5256584" cy="223224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   int series[ ]= new int[4];</a:t>
            </a:r>
          </a:p>
          <a:p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   for (int </a:t>
            </a:r>
            <a:r>
              <a:rPr lang="en-US" altLang="zh-CN" sz="32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=0;i&lt;4;i++){</a:t>
            </a:r>
          </a:p>
          <a:p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          series[ </a:t>
            </a:r>
            <a:r>
              <a:rPr lang="en-US" altLang="zh-CN" sz="32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]=</a:t>
            </a:r>
            <a:r>
              <a:rPr lang="en-US" altLang="zh-CN" sz="3200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*3;</a:t>
            </a:r>
          </a:p>
          <a:p>
            <a:r>
              <a:rPr lang="en-US" altLang="zh-CN" sz="3200" dirty="0">
                <a:solidFill>
                  <a:schemeClr val="tx1"/>
                </a:solidFill>
                <a:sym typeface="Arial" charset="0"/>
              </a:rPr>
              <a:t>     }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3839634" y="1612901"/>
            <a:ext cx="4214284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04" tIns="44151" rIns="88304" bIns="44151"/>
          <a:lstStyle/>
          <a:p>
            <a:pPr algn="just"/>
            <a:r>
              <a:rPr kumimoji="0" lang="zh-CN" altLang="en-US" dirty="0"/>
              <a:t>分配</a:t>
            </a:r>
            <a:r>
              <a:rPr kumimoji="0" lang="en-US" altLang="zh-CN" dirty="0"/>
              <a:t>4</a:t>
            </a:r>
            <a:r>
              <a:rPr kumimoji="0" lang="zh-CN" altLang="en-US" dirty="0"/>
              <a:t>个整数的内存空间</a:t>
            </a:r>
            <a:endParaRPr kumimoji="0" lang="zh-CN" altLang="en-US" dirty="0">
              <a:latin typeface="Arial" panose="020B0604020202020204" pitchFamily="34" charset="0"/>
            </a:endParaRPr>
          </a:p>
        </p:txBody>
      </p:sp>
      <p:sp>
        <p:nvSpPr>
          <p:cNvPr id="388099" name="Freeform 3"/>
          <p:cNvSpPr/>
          <p:nvPr/>
        </p:nvSpPr>
        <p:spPr bwMode="auto">
          <a:xfrm>
            <a:off x="1589618" y="2944813"/>
            <a:ext cx="3257549" cy="246062"/>
          </a:xfrm>
          <a:custGeom>
            <a:avLst/>
            <a:gdLst>
              <a:gd name="T0" fmla="*/ 160 w 160"/>
              <a:gd name="T1" fmla="*/ 0 h 8"/>
              <a:gd name="T2" fmla="*/ 147 w 160"/>
              <a:gd name="T3" fmla="*/ 4 h 8"/>
              <a:gd name="T4" fmla="*/ 93 w 160"/>
              <a:gd name="T5" fmla="*/ 4 h 8"/>
              <a:gd name="T6" fmla="*/ 80 w 160"/>
              <a:gd name="T7" fmla="*/ 8 h 8"/>
              <a:gd name="T8" fmla="*/ 67 w 160"/>
              <a:gd name="T9" fmla="*/ 4 h 8"/>
              <a:gd name="T10" fmla="*/ 13 w 160"/>
              <a:gd name="T11" fmla="*/ 4 h 8"/>
              <a:gd name="T12" fmla="*/ 0 w 160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8">
                <a:moveTo>
                  <a:pt x="160" y="0"/>
                </a:moveTo>
                <a:cubicBezTo>
                  <a:pt x="160" y="2"/>
                  <a:pt x="154" y="4"/>
                  <a:pt x="147" y="4"/>
                </a:cubicBezTo>
                <a:lnTo>
                  <a:pt x="93" y="4"/>
                </a:lnTo>
                <a:cubicBezTo>
                  <a:pt x="86" y="4"/>
                  <a:pt x="80" y="6"/>
                  <a:pt x="80" y="8"/>
                </a:cubicBezTo>
                <a:cubicBezTo>
                  <a:pt x="80" y="6"/>
                  <a:pt x="74" y="4"/>
                  <a:pt x="67" y="4"/>
                </a:cubicBezTo>
                <a:lnTo>
                  <a:pt x="13" y="4"/>
                </a:lnTo>
                <a:cubicBezTo>
                  <a:pt x="6" y="4"/>
                  <a:pt x="0" y="2"/>
                  <a:pt x="0" y="0"/>
                </a:cubicBezTo>
              </a:path>
            </a:pathLst>
          </a:custGeom>
          <a:noFill/>
          <a:ln w="889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1226761" y="2618380"/>
            <a:ext cx="11303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b="1" i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b="1" i="1" dirty="0">
                <a:solidFill>
                  <a:srgbClr val="000000"/>
                </a:solidFill>
              </a:rPr>
              <a:t>   </a:t>
            </a:r>
            <a:r>
              <a:rPr kumimoji="0" lang="en-US" altLang="zh-CN" b="1" dirty="0">
                <a:solidFill>
                  <a:srgbClr val="000000"/>
                </a:solidFill>
              </a:rPr>
              <a:t>a[ ]</a:t>
            </a:r>
            <a:endParaRPr kumimoji="0" lang="en-US" altLang="zh-CN" dirty="0">
              <a:latin typeface="Arial" panose="020B0604020202020204" pitchFamily="34" charset="0"/>
            </a:endParaRP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2976034" y="2584450"/>
            <a:ext cx="211243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new</a:t>
            </a:r>
            <a:r>
              <a:rPr kumimoji="0" lang="en-US" altLang="zh-CN" sz="1800" dirty="0">
                <a:latin typeface="Arial" panose="020B0604020202020204" pitchFamily="34" charset="0"/>
              </a:rPr>
              <a:t>    </a:t>
            </a:r>
            <a:r>
              <a:rPr kumimoji="0" lang="en-US" altLang="zh-CN" b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b="1" dirty="0">
                <a:solidFill>
                  <a:srgbClr val="000000"/>
                </a:solidFill>
              </a:rPr>
              <a:t>  </a:t>
            </a:r>
            <a:r>
              <a:rPr kumimoji="0"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[4];</a:t>
            </a:r>
          </a:p>
        </p:txBody>
      </p:sp>
      <p:sp>
        <p:nvSpPr>
          <p:cNvPr id="388102" name="Freeform 6"/>
          <p:cNvSpPr/>
          <p:nvPr/>
        </p:nvSpPr>
        <p:spPr bwMode="auto">
          <a:xfrm>
            <a:off x="3024717" y="2317750"/>
            <a:ext cx="1775883" cy="338138"/>
          </a:xfrm>
          <a:custGeom>
            <a:avLst/>
            <a:gdLst>
              <a:gd name="T0" fmla="*/ 80 w 80"/>
              <a:gd name="T1" fmla="*/ 8 h 8"/>
              <a:gd name="T2" fmla="*/ 73 w 80"/>
              <a:gd name="T3" fmla="*/ 4 h 8"/>
              <a:gd name="T4" fmla="*/ 47 w 80"/>
              <a:gd name="T5" fmla="*/ 4 h 8"/>
              <a:gd name="T6" fmla="*/ 40 w 80"/>
              <a:gd name="T7" fmla="*/ 0 h 8"/>
              <a:gd name="T8" fmla="*/ 33 w 80"/>
              <a:gd name="T9" fmla="*/ 4 h 8"/>
              <a:gd name="T10" fmla="*/ 7 w 80"/>
              <a:gd name="T11" fmla="*/ 4 h 8"/>
              <a:gd name="T12" fmla="*/ 0 w 80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8">
                <a:moveTo>
                  <a:pt x="80" y="8"/>
                </a:moveTo>
                <a:cubicBezTo>
                  <a:pt x="80" y="6"/>
                  <a:pt x="77" y="4"/>
                  <a:pt x="73" y="4"/>
                </a:cubicBezTo>
                <a:lnTo>
                  <a:pt x="47" y="4"/>
                </a:lnTo>
                <a:cubicBezTo>
                  <a:pt x="43" y="4"/>
                  <a:pt x="40" y="2"/>
                  <a:pt x="40" y="0"/>
                </a:cubicBezTo>
                <a:cubicBezTo>
                  <a:pt x="40" y="2"/>
                  <a:pt x="37" y="4"/>
                  <a:pt x="33" y="4"/>
                </a:cubicBezTo>
                <a:lnTo>
                  <a:pt x="7" y="4"/>
                </a:lnTo>
                <a:cubicBezTo>
                  <a:pt x="3" y="4"/>
                  <a:pt x="0" y="6"/>
                  <a:pt x="0" y="8"/>
                </a:cubicBezTo>
              </a:path>
            </a:pathLst>
          </a:custGeom>
          <a:noFill/>
          <a:ln w="889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8103" name="Group 7"/>
          <p:cNvGrpSpPr/>
          <p:nvPr/>
        </p:nvGrpSpPr>
        <p:grpSpPr bwMode="auto">
          <a:xfrm>
            <a:off x="3894667" y="2117725"/>
            <a:ext cx="4675717" cy="414338"/>
            <a:chOff x="1636" y="800"/>
            <a:chExt cx="2209" cy="261"/>
          </a:xfrm>
        </p:grpSpPr>
        <p:sp>
          <p:nvSpPr>
            <p:cNvPr id="388104" name="Freeform 8"/>
            <p:cNvSpPr/>
            <p:nvPr/>
          </p:nvSpPr>
          <p:spPr bwMode="auto">
            <a:xfrm>
              <a:off x="1636" y="800"/>
              <a:ext cx="2151" cy="249"/>
            </a:xfrm>
            <a:custGeom>
              <a:avLst/>
              <a:gdLst>
                <a:gd name="T0" fmla="*/ 0 w 2658"/>
                <a:gd name="T1" fmla="*/ 128 h 298"/>
                <a:gd name="T2" fmla="*/ 0 w 2658"/>
                <a:gd name="T3" fmla="*/ 0 h 298"/>
                <a:gd name="T4" fmla="*/ 2658 w 2658"/>
                <a:gd name="T5" fmla="*/ 0 h 298"/>
                <a:gd name="T6" fmla="*/ 2658 w 2658"/>
                <a:gd name="T7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8" h="298">
                  <a:moveTo>
                    <a:pt x="0" y="128"/>
                  </a:moveTo>
                  <a:lnTo>
                    <a:pt x="0" y="0"/>
                  </a:lnTo>
                  <a:lnTo>
                    <a:pt x="2658" y="0"/>
                  </a:lnTo>
                  <a:lnTo>
                    <a:pt x="2658" y="298"/>
                  </a:lnTo>
                </a:path>
              </a:pathLst>
            </a:custGeom>
            <a:noFill/>
            <a:ln w="889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05" name="Freeform 9"/>
            <p:cNvSpPr/>
            <p:nvPr/>
          </p:nvSpPr>
          <p:spPr bwMode="auto">
            <a:xfrm>
              <a:off x="3742" y="964"/>
              <a:ext cx="103" cy="97"/>
            </a:xfrm>
            <a:custGeom>
              <a:avLst/>
              <a:gdLst>
                <a:gd name="T0" fmla="*/ 0 w 99"/>
                <a:gd name="T1" fmla="*/ 0 h 85"/>
                <a:gd name="T2" fmla="*/ 42 w 99"/>
                <a:gd name="T3" fmla="*/ 85 h 85"/>
                <a:gd name="T4" fmla="*/ 99 w 99"/>
                <a:gd name="T5" fmla="*/ 0 h 85"/>
                <a:gd name="T6" fmla="*/ 0 w 99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85">
                  <a:moveTo>
                    <a:pt x="0" y="0"/>
                  </a:moveTo>
                  <a:lnTo>
                    <a:pt x="42" y="85"/>
                  </a:lnTo>
                  <a:lnTo>
                    <a:pt x="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8106" name="Group 10"/>
          <p:cNvGrpSpPr/>
          <p:nvPr/>
        </p:nvGrpSpPr>
        <p:grpSpPr bwMode="auto">
          <a:xfrm>
            <a:off x="2927351" y="4421189"/>
            <a:ext cx="2099733" cy="1527175"/>
            <a:chOff x="1219" y="2251"/>
            <a:chExt cx="992" cy="962"/>
          </a:xfrm>
        </p:grpSpPr>
        <p:grpSp>
          <p:nvGrpSpPr>
            <p:cNvPr id="388107" name="Group 11"/>
            <p:cNvGrpSpPr/>
            <p:nvPr/>
          </p:nvGrpSpPr>
          <p:grpSpPr bwMode="auto">
            <a:xfrm>
              <a:off x="1219" y="2251"/>
              <a:ext cx="992" cy="690"/>
              <a:chOff x="3305" y="3641"/>
              <a:chExt cx="1075" cy="609"/>
            </a:xfrm>
          </p:grpSpPr>
          <p:grpSp>
            <p:nvGrpSpPr>
              <p:cNvPr id="388108" name="Group 12"/>
              <p:cNvGrpSpPr/>
              <p:nvPr/>
            </p:nvGrpSpPr>
            <p:grpSpPr bwMode="auto">
              <a:xfrm>
                <a:off x="3305" y="3641"/>
                <a:ext cx="1075" cy="283"/>
                <a:chOff x="3040" y="7601"/>
                <a:chExt cx="1075" cy="283"/>
              </a:xfrm>
            </p:grpSpPr>
            <p:grpSp>
              <p:nvGrpSpPr>
                <p:cNvPr id="388109" name="Group 13"/>
                <p:cNvGrpSpPr/>
                <p:nvPr/>
              </p:nvGrpSpPr>
              <p:grpSpPr bwMode="auto">
                <a:xfrm>
                  <a:off x="3083" y="7644"/>
                  <a:ext cx="1032" cy="240"/>
                  <a:chOff x="3083" y="7644"/>
                  <a:chExt cx="1032" cy="240"/>
                </a:xfrm>
              </p:grpSpPr>
              <p:sp>
                <p:nvSpPr>
                  <p:cNvPr id="388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644"/>
                    <a:ext cx="1032" cy="2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1" name="Freeform 15"/>
                  <p:cNvSpPr/>
                  <p:nvPr/>
                </p:nvSpPr>
                <p:spPr bwMode="auto">
                  <a:xfrm>
                    <a:off x="3083" y="7644"/>
                    <a:ext cx="1018" cy="226"/>
                  </a:xfrm>
                  <a:custGeom>
                    <a:avLst/>
                    <a:gdLst>
                      <a:gd name="T0" fmla="*/ 0 w 1018"/>
                      <a:gd name="T1" fmla="*/ 226 h 226"/>
                      <a:gd name="T2" fmla="*/ 0 w 1018"/>
                      <a:gd name="T3" fmla="*/ 113 h 226"/>
                      <a:gd name="T4" fmla="*/ 42 w 1018"/>
                      <a:gd name="T5" fmla="*/ 141 h 226"/>
                      <a:gd name="T6" fmla="*/ 84 w 1018"/>
                      <a:gd name="T7" fmla="*/ 42 h 226"/>
                      <a:gd name="T8" fmla="*/ 141 w 1018"/>
                      <a:gd name="T9" fmla="*/ 113 h 226"/>
                      <a:gd name="T10" fmla="*/ 198 w 1018"/>
                      <a:gd name="T11" fmla="*/ 71 h 226"/>
                      <a:gd name="T12" fmla="*/ 240 w 1018"/>
                      <a:gd name="T13" fmla="*/ 113 h 226"/>
                      <a:gd name="T14" fmla="*/ 297 w 1018"/>
                      <a:gd name="T15" fmla="*/ 28 h 226"/>
                      <a:gd name="T16" fmla="*/ 311 w 1018"/>
                      <a:gd name="T17" fmla="*/ 99 h 226"/>
                      <a:gd name="T18" fmla="*/ 381 w 1018"/>
                      <a:gd name="T19" fmla="*/ 56 h 226"/>
                      <a:gd name="T20" fmla="*/ 424 w 1018"/>
                      <a:gd name="T21" fmla="*/ 113 h 226"/>
                      <a:gd name="T22" fmla="*/ 495 w 1018"/>
                      <a:gd name="T23" fmla="*/ 0 h 226"/>
                      <a:gd name="T24" fmla="*/ 523 w 1018"/>
                      <a:gd name="T25" fmla="*/ 85 h 226"/>
                      <a:gd name="T26" fmla="*/ 565 w 1018"/>
                      <a:gd name="T27" fmla="*/ 42 h 226"/>
                      <a:gd name="T28" fmla="*/ 636 w 1018"/>
                      <a:gd name="T29" fmla="*/ 99 h 226"/>
                      <a:gd name="T30" fmla="*/ 707 w 1018"/>
                      <a:gd name="T31" fmla="*/ 42 h 226"/>
                      <a:gd name="T32" fmla="*/ 763 w 1018"/>
                      <a:gd name="T33" fmla="*/ 99 h 226"/>
                      <a:gd name="T34" fmla="*/ 791 w 1018"/>
                      <a:gd name="T35" fmla="*/ 28 h 226"/>
                      <a:gd name="T36" fmla="*/ 862 w 1018"/>
                      <a:gd name="T37" fmla="*/ 99 h 226"/>
                      <a:gd name="T38" fmla="*/ 919 w 1018"/>
                      <a:gd name="T39" fmla="*/ 56 h 226"/>
                      <a:gd name="T40" fmla="*/ 947 w 1018"/>
                      <a:gd name="T41" fmla="*/ 113 h 226"/>
                      <a:gd name="T42" fmla="*/ 1018 w 1018"/>
                      <a:gd name="T43" fmla="*/ 113 h 226"/>
                      <a:gd name="T44" fmla="*/ 1018 w 1018"/>
                      <a:gd name="T45" fmla="*/ 226 h 226"/>
                      <a:gd name="T46" fmla="*/ 0 w 1018"/>
                      <a:gd name="T47" fmla="*/ 226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6">
                        <a:moveTo>
                          <a:pt x="0" y="226"/>
                        </a:moveTo>
                        <a:lnTo>
                          <a:pt x="0" y="113"/>
                        </a:lnTo>
                        <a:lnTo>
                          <a:pt x="42" y="141"/>
                        </a:lnTo>
                        <a:lnTo>
                          <a:pt x="84" y="42"/>
                        </a:lnTo>
                        <a:lnTo>
                          <a:pt x="141" y="113"/>
                        </a:lnTo>
                        <a:lnTo>
                          <a:pt x="198" y="71"/>
                        </a:lnTo>
                        <a:lnTo>
                          <a:pt x="240" y="113"/>
                        </a:lnTo>
                        <a:lnTo>
                          <a:pt x="297" y="28"/>
                        </a:lnTo>
                        <a:lnTo>
                          <a:pt x="311" y="99"/>
                        </a:lnTo>
                        <a:lnTo>
                          <a:pt x="381" y="56"/>
                        </a:lnTo>
                        <a:lnTo>
                          <a:pt x="424" y="113"/>
                        </a:lnTo>
                        <a:lnTo>
                          <a:pt x="495" y="0"/>
                        </a:lnTo>
                        <a:lnTo>
                          <a:pt x="523" y="85"/>
                        </a:lnTo>
                        <a:lnTo>
                          <a:pt x="565" y="42"/>
                        </a:lnTo>
                        <a:lnTo>
                          <a:pt x="636" y="99"/>
                        </a:lnTo>
                        <a:lnTo>
                          <a:pt x="707" y="42"/>
                        </a:lnTo>
                        <a:lnTo>
                          <a:pt x="763" y="99"/>
                        </a:lnTo>
                        <a:lnTo>
                          <a:pt x="791" y="28"/>
                        </a:lnTo>
                        <a:lnTo>
                          <a:pt x="862" y="99"/>
                        </a:lnTo>
                        <a:lnTo>
                          <a:pt x="919" y="56"/>
                        </a:lnTo>
                        <a:lnTo>
                          <a:pt x="947" y="113"/>
                        </a:lnTo>
                        <a:lnTo>
                          <a:pt x="1018" y="113"/>
                        </a:lnTo>
                        <a:lnTo>
                          <a:pt x="1018" y="226"/>
                        </a:lnTo>
                        <a:lnTo>
                          <a:pt x="0" y="2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644"/>
                    <a:ext cx="1032" cy="2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8113" name="Freeform 17"/>
                <p:cNvSpPr/>
                <p:nvPr/>
              </p:nvSpPr>
              <p:spPr bwMode="auto">
                <a:xfrm>
                  <a:off x="3040" y="7601"/>
                  <a:ext cx="1018" cy="227"/>
                </a:xfrm>
                <a:custGeom>
                  <a:avLst/>
                  <a:gdLst>
                    <a:gd name="T0" fmla="*/ 0 w 1018"/>
                    <a:gd name="T1" fmla="*/ 227 h 227"/>
                    <a:gd name="T2" fmla="*/ 0 w 1018"/>
                    <a:gd name="T3" fmla="*/ 114 h 227"/>
                    <a:gd name="T4" fmla="*/ 43 w 1018"/>
                    <a:gd name="T5" fmla="*/ 142 h 227"/>
                    <a:gd name="T6" fmla="*/ 85 w 1018"/>
                    <a:gd name="T7" fmla="*/ 57 h 227"/>
                    <a:gd name="T8" fmla="*/ 142 w 1018"/>
                    <a:gd name="T9" fmla="*/ 128 h 227"/>
                    <a:gd name="T10" fmla="*/ 198 w 1018"/>
                    <a:gd name="T11" fmla="*/ 71 h 227"/>
                    <a:gd name="T12" fmla="*/ 241 w 1018"/>
                    <a:gd name="T13" fmla="*/ 114 h 227"/>
                    <a:gd name="T14" fmla="*/ 297 w 1018"/>
                    <a:gd name="T15" fmla="*/ 43 h 227"/>
                    <a:gd name="T16" fmla="*/ 325 w 1018"/>
                    <a:gd name="T17" fmla="*/ 99 h 227"/>
                    <a:gd name="T18" fmla="*/ 382 w 1018"/>
                    <a:gd name="T19" fmla="*/ 57 h 227"/>
                    <a:gd name="T20" fmla="*/ 424 w 1018"/>
                    <a:gd name="T21" fmla="*/ 128 h 227"/>
                    <a:gd name="T22" fmla="*/ 495 w 1018"/>
                    <a:gd name="T23" fmla="*/ 0 h 227"/>
                    <a:gd name="T24" fmla="*/ 523 w 1018"/>
                    <a:gd name="T25" fmla="*/ 85 h 227"/>
                    <a:gd name="T26" fmla="*/ 566 w 1018"/>
                    <a:gd name="T27" fmla="*/ 43 h 227"/>
                    <a:gd name="T28" fmla="*/ 651 w 1018"/>
                    <a:gd name="T29" fmla="*/ 99 h 227"/>
                    <a:gd name="T30" fmla="*/ 707 w 1018"/>
                    <a:gd name="T31" fmla="*/ 43 h 227"/>
                    <a:gd name="T32" fmla="*/ 764 w 1018"/>
                    <a:gd name="T33" fmla="*/ 99 h 227"/>
                    <a:gd name="T34" fmla="*/ 792 w 1018"/>
                    <a:gd name="T35" fmla="*/ 43 h 227"/>
                    <a:gd name="T36" fmla="*/ 863 w 1018"/>
                    <a:gd name="T37" fmla="*/ 99 h 227"/>
                    <a:gd name="T38" fmla="*/ 919 w 1018"/>
                    <a:gd name="T39" fmla="*/ 57 h 227"/>
                    <a:gd name="T40" fmla="*/ 948 w 1018"/>
                    <a:gd name="T41" fmla="*/ 128 h 227"/>
                    <a:gd name="T42" fmla="*/ 1018 w 1018"/>
                    <a:gd name="T43" fmla="*/ 114 h 227"/>
                    <a:gd name="T44" fmla="*/ 1018 w 1018"/>
                    <a:gd name="T45" fmla="*/ 227 h 227"/>
                    <a:gd name="T46" fmla="*/ 0 w 1018"/>
                    <a:gd name="T47" fmla="*/ 227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18" h="227">
                      <a:moveTo>
                        <a:pt x="0" y="227"/>
                      </a:moveTo>
                      <a:lnTo>
                        <a:pt x="0" y="114"/>
                      </a:lnTo>
                      <a:lnTo>
                        <a:pt x="43" y="142"/>
                      </a:lnTo>
                      <a:lnTo>
                        <a:pt x="85" y="57"/>
                      </a:lnTo>
                      <a:lnTo>
                        <a:pt x="142" y="128"/>
                      </a:lnTo>
                      <a:lnTo>
                        <a:pt x="198" y="71"/>
                      </a:lnTo>
                      <a:lnTo>
                        <a:pt x="241" y="114"/>
                      </a:lnTo>
                      <a:lnTo>
                        <a:pt x="297" y="43"/>
                      </a:lnTo>
                      <a:lnTo>
                        <a:pt x="325" y="99"/>
                      </a:lnTo>
                      <a:lnTo>
                        <a:pt x="382" y="57"/>
                      </a:lnTo>
                      <a:lnTo>
                        <a:pt x="424" y="128"/>
                      </a:lnTo>
                      <a:lnTo>
                        <a:pt x="495" y="0"/>
                      </a:lnTo>
                      <a:lnTo>
                        <a:pt x="523" y="85"/>
                      </a:lnTo>
                      <a:lnTo>
                        <a:pt x="566" y="43"/>
                      </a:lnTo>
                      <a:lnTo>
                        <a:pt x="651" y="99"/>
                      </a:lnTo>
                      <a:lnTo>
                        <a:pt x="707" y="43"/>
                      </a:lnTo>
                      <a:lnTo>
                        <a:pt x="764" y="99"/>
                      </a:lnTo>
                      <a:lnTo>
                        <a:pt x="792" y="43"/>
                      </a:lnTo>
                      <a:lnTo>
                        <a:pt x="863" y="99"/>
                      </a:lnTo>
                      <a:lnTo>
                        <a:pt x="919" y="57"/>
                      </a:lnTo>
                      <a:lnTo>
                        <a:pt x="948" y="128"/>
                      </a:lnTo>
                      <a:lnTo>
                        <a:pt x="1018" y="114"/>
                      </a:lnTo>
                      <a:lnTo>
                        <a:pt x="1018" y="227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889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8114" name="Group 18"/>
              <p:cNvGrpSpPr/>
              <p:nvPr/>
            </p:nvGrpSpPr>
            <p:grpSpPr bwMode="auto">
              <a:xfrm>
                <a:off x="3305" y="3868"/>
                <a:ext cx="1061" cy="382"/>
                <a:chOff x="3040" y="7828"/>
                <a:chExt cx="1061" cy="382"/>
              </a:xfrm>
            </p:grpSpPr>
            <p:grpSp>
              <p:nvGrpSpPr>
                <p:cNvPr id="388115" name="Group 19"/>
                <p:cNvGrpSpPr/>
                <p:nvPr/>
              </p:nvGrpSpPr>
              <p:grpSpPr bwMode="auto">
                <a:xfrm>
                  <a:off x="3083" y="7870"/>
                  <a:ext cx="1018" cy="340"/>
                  <a:chOff x="3083" y="7870"/>
                  <a:chExt cx="1018" cy="340"/>
                </a:xfrm>
              </p:grpSpPr>
              <p:sp>
                <p:nvSpPr>
                  <p:cNvPr id="38811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8119" name="Rectangle 23"/>
                <p:cNvSpPr>
                  <a:spLocks noChangeArrowheads="1"/>
                </p:cNvSpPr>
                <p:nvPr/>
              </p:nvSpPr>
              <p:spPr bwMode="auto">
                <a:xfrm>
                  <a:off x="3040" y="7828"/>
                  <a:ext cx="1018" cy="339"/>
                </a:xfrm>
                <a:prstGeom prst="rect">
                  <a:avLst/>
                </a:prstGeom>
                <a:solidFill>
                  <a:srgbClr val="FFFFCC"/>
                </a:solidFill>
                <a:ln w="8890" cap="rnd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8120" name="Group 24"/>
            <p:cNvGrpSpPr/>
            <p:nvPr/>
          </p:nvGrpSpPr>
          <p:grpSpPr bwMode="auto">
            <a:xfrm>
              <a:off x="1219" y="2892"/>
              <a:ext cx="992" cy="321"/>
              <a:chOff x="3040" y="8167"/>
              <a:chExt cx="1075" cy="283"/>
            </a:xfrm>
          </p:grpSpPr>
          <p:grpSp>
            <p:nvGrpSpPr>
              <p:cNvPr id="388121" name="Group 25"/>
              <p:cNvGrpSpPr/>
              <p:nvPr/>
            </p:nvGrpSpPr>
            <p:grpSpPr bwMode="auto">
              <a:xfrm>
                <a:off x="3083" y="8210"/>
                <a:ext cx="1032" cy="240"/>
                <a:chOff x="3083" y="8210"/>
                <a:chExt cx="1032" cy="240"/>
              </a:xfrm>
            </p:grpSpPr>
            <p:sp>
              <p:nvSpPr>
                <p:cNvPr id="388122" name="Rectangle 26"/>
                <p:cNvSpPr>
                  <a:spLocks noChangeArrowheads="1"/>
                </p:cNvSpPr>
                <p:nvPr/>
              </p:nvSpPr>
              <p:spPr bwMode="auto">
                <a:xfrm>
                  <a:off x="3083" y="8210"/>
                  <a:ext cx="1032" cy="24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23" name="Freeform 27"/>
                <p:cNvSpPr/>
                <p:nvPr/>
              </p:nvSpPr>
              <p:spPr bwMode="auto">
                <a:xfrm>
                  <a:off x="3083" y="8210"/>
                  <a:ext cx="1018" cy="226"/>
                </a:xfrm>
                <a:custGeom>
                  <a:avLst/>
                  <a:gdLst>
                    <a:gd name="T0" fmla="*/ 0 w 1018"/>
                    <a:gd name="T1" fmla="*/ 0 h 226"/>
                    <a:gd name="T2" fmla="*/ 0 w 1018"/>
                    <a:gd name="T3" fmla="*/ 113 h 226"/>
                    <a:gd name="T4" fmla="*/ 42 w 1018"/>
                    <a:gd name="T5" fmla="*/ 85 h 226"/>
                    <a:gd name="T6" fmla="*/ 84 w 1018"/>
                    <a:gd name="T7" fmla="*/ 169 h 226"/>
                    <a:gd name="T8" fmla="*/ 141 w 1018"/>
                    <a:gd name="T9" fmla="*/ 99 h 226"/>
                    <a:gd name="T10" fmla="*/ 198 w 1018"/>
                    <a:gd name="T11" fmla="*/ 141 h 226"/>
                    <a:gd name="T12" fmla="*/ 240 w 1018"/>
                    <a:gd name="T13" fmla="*/ 99 h 226"/>
                    <a:gd name="T14" fmla="*/ 297 w 1018"/>
                    <a:gd name="T15" fmla="*/ 184 h 226"/>
                    <a:gd name="T16" fmla="*/ 311 w 1018"/>
                    <a:gd name="T17" fmla="*/ 113 h 226"/>
                    <a:gd name="T18" fmla="*/ 381 w 1018"/>
                    <a:gd name="T19" fmla="*/ 169 h 226"/>
                    <a:gd name="T20" fmla="*/ 424 w 1018"/>
                    <a:gd name="T21" fmla="*/ 99 h 226"/>
                    <a:gd name="T22" fmla="*/ 495 w 1018"/>
                    <a:gd name="T23" fmla="*/ 226 h 226"/>
                    <a:gd name="T24" fmla="*/ 523 w 1018"/>
                    <a:gd name="T25" fmla="*/ 127 h 226"/>
                    <a:gd name="T26" fmla="*/ 565 w 1018"/>
                    <a:gd name="T27" fmla="*/ 169 h 226"/>
                    <a:gd name="T28" fmla="*/ 636 w 1018"/>
                    <a:gd name="T29" fmla="*/ 113 h 226"/>
                    <a:gd name="T30" fmla="*/ 707 w 1018"/>
                    <a:gd name="T31" fmla="*/ 169 h 226"/>
                    <a:gd name="T32" fmla="*/ 763 w 1018"/>
                    <a:gd name="T33" fmla="*/ 113 h 226"/>
                    <a:gd name="T34" fmla="*/ 791 w 1018"/>
                    <a:gd name="T35" fmla="*/ 184 h 226"/>
                    <a:gd name="T36" fmla="*/ 862 w 1018"/>
                    <a:gd name="T37" fmla="*/ 113 h 226"/>
                    <a:gd name="T38" fmla="*/ 919 w 1018"/>
                    <a:gd name="T39" fmla="*/ 169 h 226"/>
                    <a:gd name="T40" fmla="*/ 947 w 1018"/>
                    <a:gd name="T41" fmla="*/ 99 h 226"/>
                    <a:gd name="T42" fmla="*/ 1018 w 1018"/>
                    <a:gd name="T43" fmla="*/ 113 h 226"/>
                    <a:gd name="T44" fmla="*/ 1018 w 1018"/>
                    <a:gd name="T45" fmla="*/ 0 h 226"/>
                    <a:gd name="T46" fmla="*/ 0 w 1018"/>
                    <a:gd name="T47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18" h="226">
                      <a:moveTo>
                        <a:pt x="0" y="0"/>
                      </a:moveTo>
                      <a:lnTo>
                        <a:pt x="0" y="113"/>
                      </a:lnTo>
                      <a:lnTo>
                        <a:pt x="42" y="85"/>
                      </a:lnTo>
                      <a:lnTo>
                        <a:pt x="84" y="169"/>
                      </a:lnTo>
                      <a:lnTo>
                        <a:pt x="141" y="99"/>
                      </a:lnTo>
                      <a:lnTo>
                        <a:pt x="198" y="141"/>
                      </a:lnTo>
                      <a:lnTo>
                        <a:pt x="240" y="99"/>
                      </a:lnTo>
                      <a:lnTo>
                        <a:pt x="297" y="184"/>
                      </a:lnTo>
                      <a:lnTo>
                        <a:pt x="311" y="113"/>
                      </a:lnTo>
                      <a:lnTo>
                        <a:pt x="381" y="169"/>
                      </a:lnTo>
                      <a:lnTo>
                        <a:pt x="424" y="99"/>
                      </a:lnTo>
                      <a:lnTo>
                        <a:pt x="495" y="226"/>
                      </a:lnTo>
                      <a:lnTo>
                        <a:pt x="523" y="127"/>
                      </a:lnTo>
                      <a:lnTo>
                        <a:pt x="565" y="169"/>
                      </a:lnTo>
                      <a:lnTo>
                        <a:pt x="636" y="113"/>
                      </a:lnTo>
                      <a:lnTo>
                        <a:pt x="707" y="169"/>
                      </a:lnTo>
                      <a:lnTo>
                        <a:pt x="763" y="113"/>
                      </a:lnTo>
                      <a:lnTo>
                        <a:pt x="791" y="184"/>
                      </a:lnTo>
                      <a:lnTo>
                        <a:pt x="862" y="113"/>
                      </a:lnTo>
                      <a:lnTo>
                        <a:pt x="919" y="169"/>
                      </a:lnTo>
                      <a:lnTo>
                        <a:pt x="947" y="99"/>
                      </a:lnTo>
                      <a:lnTo>
                        <a:pt x="1018" y="113"/>
                      </a:lnTo>
                      <a:lnTo>
                        <a:pt x="10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24" name="Rectangle 28"/>
                <p:cNvSpPr>
                  <a:spLocks noChangeArrowheads="1"/>
                </p:cNvSpPr>
                <p:nvPr/>
              </p:nvSpPr>
              <p:spPr bwMode="auto">
                <a:xfrm>
                  <a:off x="3083" y="8210"/>
                  <a:ext cx="1032" cy="24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25" name="Freeform 29"/>
              <p:cNvSpPr/>
              <p:nvPr/>
            </p:nvSpPr>
            <p:spPr bwMode="auto">
              <a:xfrm>
                <a:off x="3040" y="8167"/>
                <a:ext cx="1018" cy="227"/>
              </a:xfrm>
              <a:custGeom>
                <a:avLst/>
                <a:gdLst>
                  <a:gd name="T0" fmla="*/ 0 w 1018"/>
                  <a:gd name="T1" fmla="*/ 0 h 227"/>
                  <a:gd name="T2" fmla="*/ 0 w 1018"/>
                  <a:gd name="T3" fmla="*/ 113 h 227"/>
                  <a:gd name="T4" fmla="*/ 43 w 1018"/>
                  <a:gd name="T5" fmla="*/ 85 h 227"/>
                  <a:gd name="T6" fmla="*/ 85 w 1018"/>
                  <a:gd name="T7" fmla="*/ 170 h 227"/>
                  <a:gd name="T8" fmla="*/ 142 w 1018"/>
                  <a:gd name="T9" fmla="*/ 99 h 227"/>
                  <a:gd name="T10" fmla="*/ 198 w 1018"/>
                  <a:gd name="T11" fmla="*/ 156 h 227"/>
                  <a:gd name="T12" fmla="*/ 241 w 1018"/>
                  <a:gd name="T13" fmla="*/ 113 h 227"/>
                  <a:gd name="T14" fmla="*/ 297 w 1018"/>
                  <a:gd name="T15" fmla="*/ 184 h 227"/>
                  <a:gd name="T16" fmla="*/ 325 w 1018"/>
                  <a:gd name="T17" fmla="*/ 128 h 227"/>
                  <a:gd name="T18" fmla="*/ 382 w 1018"/>
                  <a:gd name="T19" fmla="*/ 170 h 227"/>
                  <a:gd name="T20" fmla="*/ 424 w 1018"/>
                  <a:gd name="T21" fmla="*/ 99 h 227"/>
                  <a:gd name="T22" fmla="*/ 495 w 1018"/>
                  <a:gd name="T23" fmla="*/ 227 h 227"/>
                  <a:gd name="T24" fmla="*/ 523 w 1018"/>
                  <a:gd name="T25" fmla="*/ 142 h 227"/>
                  <a:gd name="T26" fmla="*/ 566 w 1018"/>
                  <a:gd name="T27" fmla="*/ 184 h 227"/>
                  <a:gd name="T28" fmla="*/ 651 w 1018"/>
                  <a:gd name="T29" fmla="*/ 113 h 227"/>
                  <a:gd name="T30" fmla="*/ 707 w 1018"/>
                  <a:gd name="T31" fmla="*/ 184 h 227"/>
                  <a:gd name="T32" fmla="*/ 764 w 1018"/>
                  <a:gd name="T33" fmla="*/ 113 h 227"/>
                  <a:gd name="T34" fmla="*/ 792 w 1018"/>
                  <a:gd name="T35" fmla="*/ 184 h 227"/>
                  <a:gd name="T36" fmla="*/ 863 w 1018"/>
                  <a:gd name="T37" fmla="*/ 113 h 227"/>
                  <a:gd name="T38" fmla="*/ 919 w 1018"/>
                  <a:gd name="T39" fmla="*/ 170 h 227"/>
                  <a:gd name="T40" fmla="*/ 948 w 1018"/>
                  <a:gd name="T41" fmla="*/ 99 h 227"/>
                  <a:gd name="T42" fmla="*/ 1018 w 1018"/>
                  <a:gd name="T43" fmla="*/ 113 h 227"/>
                  <a:gd name="T44" fmla="*/ 1018 w 1018"/>
                  <a:gd name="T45" fmla="*/ 0 h 227"/>
                  <a:gd name="T46" fmla="*/ 0 w 1018"/>
                  <a:gd name="T4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18" h="227">
                    <a:moveTo>
                      <a:pt x="0" y="0"/>
                    </a:moveTo>
                    <a:lnTo>
                      <a:pt x="0" y="113"/>
                    </a:lnTo>
                    <a:lnTo>
                      <a:pt x="43" y="85"/>
                    </a:lnTo>
                    <a:lnTo>
                      <a:pt x="85" y="170"/>
                    </a:lnTo>
                    <a:lnTo>
                      <a:pt x="142" y="99"/>
                    </a:lnTo>
                    <a:lnTo>
                      <a:pt x="198" y="156"/>
                    </a:lnTo>
                    <a:lnTo>
                      <a:pt x="241" y="113"/>
                    </a:lnTo>
                    <a:lnTo>
                      <a:pt x="297" y="184"/>
                    </a:lnTo>
                    <a:lnTo>
                      <a:pt x="325" y="128"/>
                    </a:lnTo>
                    <a:lnTo>
                      <a:pt x="382" y="170"/>
                    </a:lnTo>
                    <a:lnTo>
                      <a:pt x="424" y="99"/>
                    </a:lnTo>
                    <a:lnTo>
                      <a:pt x="495" y="227"/>
                    </a:lnTo>
                    <a:lnTo>
                      <a:pt x="523" y="142"/>
                    </a:lnTo>
                    <a:lnTo>
                      <a:pt x="566" y="184"/>
                    </a:lnTo>
                    <a:lnTo>
                      <a:pt x="651" y="113"/>
                    </a:lnTo>
                    <a:lnTo>
                      <a:pt x="707" y="184"/>
                    </a:lnTo>
                    <a:lnTo>
                      <a:pt x="764" y="113"/>
                    </a:lnTo>
                    <a:lnTo>
                      <a:pt x="792" y="184"/>
                    </a:lnTo>
                    <a:lnTo>
                      <a:pt x="863" y="113"/>
                    </a:lnTo>
                    <a:lnTo>
                      <a:pt x="919" y="170"/>
                    </a:lnTo>
                    <a:lnTo>
                      <a:pt x="948" y="99"/>
                    </a:lnTo>
                    <a:lnTo>
                      <a:pt x="1018" y="113"/>
                    </a:lnTo>
                    <a:lnTo>
                      <a:pt x="101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889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8126" name="Rectangle 30"/>
          <p:cNvSpPr>
            <a:spLocks noChangeArrowheads="1"/>
          </p:cNvSpPr>
          <p:nvPr/>
        </p:nvSpPr>
        <p:spPr bwMode="auto">
          <a:xfrm>
            <a:off x="3456517" y="5013326"/>
            <a:ext cx="91228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sz="1600">
                <a:solidFill>
                  <a:srgbClr val="000000"/>
                </a:solidFill>
              </a:rPr>
              <a:t>0x1000</a:t>
            </a:r>
            <a:endParaRPr kumimoji="0" lang="en-US" altLang="zh-CN" sz="1600">
              <a:latin typeface="Arial" panose="020B0604020202020204" pitchFamily="34" charset="0"/>
            </a:endParaRPr>
          </a:p>
        </p:txBody>
      </p:sp>
      <p:grpSp>
        <p:nvGrpSpPr>
          <p:cNvPr id="388127" name="Group 31"/>
          <p:cNvGrpSpPr/>
          <p:nvPr/>
        </p:nvGrpSpPr>
        <p:grpSpPr bwMode="auto">
          <a:xfrm>
            <a:off x="3215218" y="3197225"/>
            <a:ext cx="2271183" cy="2051050"/>
            <a:chOff x="1315" y="1480"/>
            <a:chExt cx="1073" cy="1292"/>
          </a:xfrm>
        </p:grpSpPr>
        <p:sp>
          <p:nvSpPr>
            <p:cNvPr id="388128" name="Freeform 32"/>
            <p:cNvSpPr/>
            <p:nvPr/>
          </p:nvSpPr>
          <p:spPr bwMode="auto">
            <a:xfrm>
              <a:off x="2154" y="2659"/>
              <a:ext cx="103" cy="113"/>
            </a:xfrm>
            <a:custGeom>
              <a:avLst/>
              <a:gdLst>
                <a:gd name="T0" fmla="*/ 99 w 99"/>
                <a:gd name="T1" fmla="*/ 0 h 99"/>
                <a:gd name="T2" fmla="*/ 0 w 99"/>
                <a:gd name="T3" fmla="*/ 43 h 99"/>
                <a:gd name="T4" fmla="*/ 99 w 99"/>
                <a:gd name="T5" fmla="*/ 99 h 99"/>
                <a:gd name="T6" fmla="*/ 99 w 9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0" y="43"/>
                  </a:lnTo>
                  <a:lnTo>
                    <a:pt x="99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29" name="Freeform 33"/>
            <p:cNvSpPr/>
            <p:nvPr/>
          </p:nvSpPr>
          <p:spPr bwMode="auto">
            <a:xfrm>
              <a:off x="1315" y="1480"/>
              <a:ext cx="1073" cy="1228"/>
            </a:xfrm>
            <a:custGeom>
              <a:avLst/>
              <a:gdLst>
                <a:gd name="T0" fmla="*/ 0 w 1358"/>
                <a:gd name="T1" fmla="*/ 0 h 1075"/>
                <a:gd name="T2" fmla="*/ 0 w 1358"/>
                <a:gd name="T3" fmla="*/ 452 h 1075"/>
                <a:gd name="T4" fmla="*/ 1358 w 1358"/>
                <a:gd name="T5" fmla="*/ 452 h 1075"/>
                <a:gd name="T6" fmla="*/ 1358 w 1358"/>
                <a:gd name="T7" fmla="*/ 1075 h 1075"/>
                <a:gd name="T8" fmla="*/ 1075 w 1358"/>
                <a:gd name="T9" fmla="*/ 1075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1075">
                  <a:moveTo>
                    <a:pt x="0" y="0"/>
                  </a:moveTo>
                  <a:lnTo>
                    <a:pt x="0" y="452"/>
                  </a:lnTo>
                  <a:lnTo>
                    <a:pt x="1358" y="452"/>
                  </a:lnTo>
                  <a:lnTo>
                    <a:pt x="1358" y="1075"/>
                  </a:lnTo>
                  <a:lnTo>
                    <a:pt x="1075" y="1075"/>
                  </a:lnTo>
                </a:path>
              </a:pathLst>
            </a:custGeom>
            <a:noFill/>
            <a:ln w="889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1246717" y="3387726"/>
            <a:ext cx="1752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zh-CN" altLang="en-US">
                <a:solidFill>
                  <a:srgbClr val="000000"/>
                </a:solidFill>
              </a:rPr>
              <a:t>把内存地址赋给变量</a:t>
            </a:r>
            <a:r>
              <a:rPr kumimoji="0" lang="en-US" altLang="zh-CN">
                <a:solidFill>
                  <a:srgbClr val="000000"/>
                </a:solidFill>
              </a:rPr>
              <a:t>a</a:t>
            </a:r>
          </a:p>
        </p:txBody>
      </p:sp>
      <p:grpSp>
        <p:nvGrpSpPr>
          <p:cNvPr id="388131" name="Group 35"/>
          <p:cNvGrpSpPr/>
          <p:nvPr/>
        </p:nvGrpSpPr>
        <p:grpSpPr bwMode="auto">
          <a:xfrm>
            <a:off x="3865033" y="3757613"/>
            <a:ext cx="6917267" cy="2659062"/>
            <a:chOff x="5064" y="3517"/>
            <a:chExt cx="5922" cy="3379"/>
          </a:xfrm>
        </p:grpSpPr>
        <p:sp>
          <p:nvSpPr>
            <p:cNvPr id="388132" name="Line 36"/>
            <p:cNvSpPr>
              <a:spLocks noChangeShapeType="1"/>
            </p:cNvSpPr>
            <p:nvPr/>
          </p:nvSpPr>
          <p:spPr bwMode="auto">
            <a:xfrm>
              <a:off x="5064" y="5439"/>
              <a:ext cx="1" cy="1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3" name="Line 37"/>
            <p:cNvSpPr>
              <a:spLocks noChangeShapeType="1"/>
            </p:cNvSpPr>
            <p:nvPr/>
          </p:nvSpPr>
          <p:spPr bwMode="auto">
            <a:xfrm>
              <a:off x="5064" y="6896"/>
              <a:ext cx="58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4" name="Line 38"/>
            <p:cNvSpPr>
              <a:spLocks noChangeShapeType="1"/>
            </p:cNvSpPr>
            <p:nvPr/>
          </p:nvSpPr>
          <p:spPr bwMode="auto">
            <a:xfrm flipV="1">
              <a:off x="10881" y="3548"/>
              <a:ext cx="0" cy="3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5" name="Freeform 39"/>
            <p:cNvSpPr/>
            <p:nvPr/>
          </p:nvSpPr>
          <p:spPr bwMode="auto">
            <a:xfrm rot="-16200000">
              <a:off x="10798" y="3479"/>
              <a:ext cx="149" cy="226"/>
            </a:xfrm>
            <a:custGeom>
              <a:avLst/>
              <a:gdLst>
                <a:gd name="T0" fmla="*/ 99 w 99"/>
                <a:gd name="T1" fmla="*/ 0 h 99"/>
                <a:gd name="T2" fmla="*/ 0 w 99"/>
                <a:gd name="T3" fmla="*/ 43 h 99"/>
                <a:gd name="T4" fmla="*/ 99 w 99"/>
                <a:gd name="T5" fmla="*/ 99 h 99"/>
                <a:gd name="T6" fmla="*/ 99 w 9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0" y="43"/>
                  </a:lnTo>
                  <a:lnTo>
                    <a:pt x="99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8136" name="Group 40"/>
          <p:cNvGrpSpPr/>
          <p:nvPr/>
        </p:nvGrpSpPr>
        <p:grpSpPr bwMode="auto">
          <a:xfrm>
            <a:off x="6631518" y="3287713"/>
            <a:ext cx="647700" cy="2171700"/>
            <a:chOff x="7167" y="3391"/>
            <a:chExt cx="442" cy="2734"/>
          </a:xfrm>
        </p:grpSpPr>
        <p:sp>
          <p:nvSpPr>
            <p:cNvPr id="388137" name="Rectangle 41"/>
            <p:cNvSpPr>
              <a:spLocks noChangeArrowheads="1"/>
            </p:cNvSpPr>
            <p:nvPr/>
          </p:nvSpPr>
          <p:spPr bwMode="auto">
            <a:xfrm>
              <a:off x="7167" y="4191"/>
              <a:ext cx="44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[1]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38" name="Rectangle 42"/>
            <p:cNvSpPr>
              <a:spLocks noChangeArrowheads="1"/>
            </p:cNvSpPr>
            <p:nvPr/>
          </p:nvSpPr>
          <p:spPr bwMode="auto">
            <a:xfrm>
              <a:off x="7167" y="5780"/>
              <a:ext cx="42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[3]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39" name="Rectangle 43"/>
            <p:cNvSpPr>
              <a:spLocks noChangeArrowheads="1"/>
            </p:cNvSpPr>
            <p:nvPr/>
          </p:nvSpPr>
          <p:spPr bwMode="auto">
            <a:xfrm>
              <a:off x="7167" y="5001"/>
              <a:ext cx="44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[2]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40" name="Rectangle 44"/>
            <p:cNvSpPr>
              <a:spLocks noChangeArrowheads="1"/>
            </p:cNvSpPr>
            <p:nvPr/>
          </p:nvSpPr>
          <p:spPr bwMode="auto">
            <a:xfrm>
              <a:off x="7167" y="3391"/>
              <a:ext cx="4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[0]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388141" name="Group 45"/>
          <p:cNvGrpSpPr/>
          <p:nvPr/>
        </p:nvGrpSpPr>
        <p:grpSpPr bwMode="auto">
          <a:xfrm>
            <a:off x="7183967" y="2587625"/>
            <a:ext cx="2184400" cy="3690938"/>
            <a:chOff x="7724" y="2510"/>
            <a:chExt cx="1889" cy="4647"/>
          </a:xfrm>
        </p:grpSpPr>
        <p:grpSp>
          <p:nvGrpSpPr>
            <p:cNvPr id="388142" name="Group 46"/>
            <p:cNvGrpSpPr/>
            <p:nvPr/>
          </p:nvGrpSpPr>
          <p:grpSpPr bwMode="auto">
            <a:xfrm>
              <a:off x="7872" y="3280"/>
              <a:ext cx="1591" cy="864"/>
              <a:chOff x="5642" y="6923"/>
              <a:chExt cx="1061" cy="381"/>
            </a:xfrm>
          </p:grpSpPr>
          <p:grpSp>
            <p:nvGrpSpPr>
              <p:cNvPr id="388143" name="Group 47"/>
              <p:cNvGrpSpPr/>
              <p:nvPr/>
            </p:nvGrpSpPr>
            <p:grpSpPr bwMode="auto">
              <a:xfrm>
                <a:off x="5685" y="6965"/>
                <a:ext cx="1018" cy="339"/>
                <a:chOff x="5685" y="6965"/>
                <a:chExt cx="1018" cy="339"/>
              </a:xfrm>
            </p:grpSpPr>
            <p:sp>
              <p:nvSpPr>
                <p:cNvPr id="388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46" name="Rectangle 50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47" name="Rectangle 51"/>
              <p:cNvSpPr>
                <a:spLocks noChangeArrowheads="1"/>
              </p:cNvSpPr>
              <p:nvPr/>
            </p:nvSpPr>
            <p:spPr bwMode="auto">
              <a:xfrm>
                <a:off x="5642" y="6923"/>
                <a:ext cx="1018" cy="339"/>
              </a:xfrm>
              <a:prstGeom prst="rect">
                <a:avLst/>
              </a:prstGeom>
              <a:solidFill>
                <a:srgbClr val="FFFFCC"/>
              </a:solidFill>
              <a:ln w="8890" cap="rnd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8148" name="Group 52"/>
            <p:cNvGrpSpPr/>
            <p:nvPr/>
          </p:nvGrpSpPr>
          <p:grpSpPr bwMode="auto">
            <a:xfrm>
              <a:off x="7724" y="2510"/>
              <a:ext cx="1889" cy="4647"/>
              <a:chOff x="7724" y="2510"/>
              <a:chExt cx="1889" cy="4647"/>
            </a:xfrm>
          </p:grpSpPr>
          <p:grpSp>
            <p:nvGrpSpPr>
              <p:cNvPr id="388149" name="Group 53"/>
              <p:cNvGrpSpPr/>
              <p:nvPr/>
            </p:nvGrpSpPr>
            <p:grpSpPr bwMode="auto">
              <a:xfrm>
                <a:off x="7724" y="2510"/>
                <a:ext cx="1889" cy="4647"/>
                <a:chOff x="5529" y="6583"/>
                <a:chExt cx="1259" cy="2051"/>
              </a:xfrm>
            </p:grpSpPr>
            <p:sp>
              <p:nvSpPr>
                <p:cNvPr id="388150" name="Freeform 54"/>
                <p:cNvSpPr/>
                <p:nvPr/>
              </p:nvSpPr>
              <p:spPr bwMode="auto">
                <a:xfrm>
                  <a:off x="5628" y="6583"/>
                  <a:ext cx="113" cy="14"/>
                </a:xfrm>
                <a:custGeom>
                  <a:avLst/>
                  <a:gdLst>
                    <a:gd name="T0" fmla="*/ 57 w 113"/>
                    <a:gd name="T1" fmla="*/ 14 h 14"/>
                    <a:gd name="T2" fmla="*/ 113 w 113"/>
                    <a:gd name="T3" fmla="*/ 14 h 14"/>
                    <a:gd name="T4" fmla="*/ 113 w 113"/>
                    <a:gd name="T5" fmla="*/ 0 h 14"/>
                    <a:gd name="T6" fmla="*/ 113 w 113"/>
                    <a:gd name="T7" fmla="*/ 0 h 14"/>
                    <a:gd name="T8" fmla="*/ 57 w 113"/>
                    <a:gd name="T9" fmla="*/ 0 h 14"/>
                    <a:gd name="T10" fmla="*/ 0 w 113"/>
                    <a:gd name="T11" fmla="*/ 0 h 14"/>
                    <a:gd name="T12" fmla="*/ 0 w 113"/>
                    <a:gd name="T13" fmla="*/ 14 h 14"/>
                    <a:gd name="T14" fmla="*/ 0 w 113"/>
                    <a:gd name="T15" fmla="*/ 14 h 14"/>
                    <a:gd name="T16" fmla="*/ 57 w 113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14">
                      <a:moveTo>
                        <a:pt x="57" y="14"/>
                      </a:moveTo>
                      <a:lnTo>
                        <a:pt x="113" y="14"/>
                      </a:lnTo>
                      <a:lnTo>
                        <a:pt x="113" y="0"/>
                      </a:lnTo>
                      <a:lnTo>
                        <a:pt x="113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57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1" name="Freeform 55"/>
                <p:cNvSpPr/>
                <p:nvPr/>
              </p:nvSpPr>
              <p:spPr bwMode="auto">
                <a:xfrm>
                  <a:off x="5543" y="6611"/>
                  <a:ext cx="57" cy="57"/>
                </a:xfrm>
                <a:custGeom>
                  <a:avLst/>
                  <a:gdLst>
                    <a:gd name="T0" fmla="*/ 57 w 57"/>
                    <a:gd name="T1" fmla="*/ 15 h 57"/>
                    <a:gd name="T2" fmla="*/ 57 w 57"/>
                    <a:gd name="T3" fmla="*/ 0 h 57"/>
                    <a:gd name="T4" fmla="*/ 57 w 57"/>
                    <a:gd name="T5" fmla="*/ 0 h 57"/>
                    <a:gd name="T6" fmla="*/ 28 w 57"/>
                    <a:gd name="T7" fmla="*/ 15 h 57"/>
                    <a:gd name="T8" fmla="*/ 28 w 57"/>
                    <a:gd name="T9" fmla="*/ 15 h 57"/>
                    <a:gd name="T10" fmla="*/ 0 w 57"/>
                    <a:gd name="T11" fmla="*/ 43 h 57"/>
                    <a:gd name="T12" fmla="*/ 14 w 57"/>
                    <a:gd name="T13" fmla="*/ 57 h 57"/>
                    <a:gd name="T14" fmla="*/ 14 w 57"/>
                    <a:gd name="T15" fmla="*/ 43 h 57"/>
                    <a:gd name="T16" fmla="*/ 43 w 57"/>
                    <a:gd name="T17" fmla="*/ 15 h 57"/>
                    <a:gd name="T18" fmla="*/ 28 w 57"/>
                    <a:gd name="T19" fmla="*/ 15 h 57"/>
                    <a:gd name="T20" fmla="*/ 28 w 57"/>
                    <a:gd name="T21" fmla="*/ 29 h 57"/>
                    <a:gd name="T22" fmla="*/ 57 w 57"/>
                    <a:gd name="T23" fmla="*/ 1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" h="57">
                      <a:moveTo>
                        <a:pt x="57" y="15"/>
                      </a:move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28" y="15"/>
                      </a:lnTo>
                      <a:lnTo>
                        <a:pt x="28" y="15"/>
                      </a:lnTo>
                      <a:lnTo>
                        <a:pt x="0" y="43"/>
                      </a:lnTo>
                      <a:lnTo>
                        <a:pt x="14" y="57"/>
                      </a:lnTo>
                      <a:lnTo>
                        <a:pt x="14" y="43"/>
                      </a:lnTo>
                      <a:lnTo>
                        <a:pt x="43" y="15"/>
                      </a:lnTo>
                      <a:lnTo>
                        <a:pt x="28" y="15"/>
                      </a:lnTo>
                      <a:lnTo>
                        <a:pt x="28" y="29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2" name="Freeform 56"/>
                <p:cNvSpPr/>
                <p:nvPr/>
              </p:nvSpPr>
              <p:spPr bwMode="auto">
                <a:xfrm>
                  <a:off x="5529" y="6682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14 w 14"/>
                    <a:gd name="T3" fmla="*/ 0 h 71"/>
                    <a:gd name="T4" fmla="*/ 0 w 14"/>
                    <a:gd name="T5" fmla="*/ 14 h 71"/>
                    <a:gd name="T6" fmla="*/ 0 w 14"/>
                    <a:gd name="T7" fmla="*/ 57 h 71"/>
                    <a:gd name="T8" fmla="*/ 0 w 14"/>
                    <a:gd name="T9" fmla="*/ 71 h 71"/>
                    <a:gd name="T10" fmla="*/ 0 w 14"/>
                    <a:gd name="T11" fmla="*/ 71 h 71"/>
                    <a:gd name="T12" fmla="*/ 14 w 14"/>
                    <a:gd name="T13" fmla="*/ 71 h 71"/>
                    <a:gd name="T14" fmla="*/ 14 w 14"/>
                    <a:gd name="T15" fmla="*/ 57 h 71"/>
                    <a:gd name="T16" fmla="*/ 14 w 14"/>
                    <a:gd name="T1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0" y="57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57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3" name="Freeform 57"/>
                <p:cNvSpPr/>
                <p:nvPr/>
              </p:nvSpPr>
              <p:spPr bwMode="auto">
                <a:xfrm>
                  <a:off x="5529" y="6781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4" name="Freeform 58"/>
                <p:cNvSpPr/>
                <p:nvPr/>
              </p:nvSpPr>
              <p:spPr bwMode="auto">
                <a:xfrm>
                  <a:off x="5529" y="6880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5" name="Freeform 59"/>
                <p:cNvSpPr/>
                <p:nvPr/>
              </p:nvSpPr>
              <p:spPr bwMode="auto">
                <a:xfrm>
                  <a:off x="5529" y="6979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6" name="Freeform 60"/>
                <p:cNvSpPr/>
                <p:nvPr/>
              </p:nvSpPr>
              <p:spPr bwMode="auto">
                <a:xfrm>
                  <a:off x="5529" y="7078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7" name="Freeform 61"/>
                <p:cNvSpPr/>
                <p:nvPr/>
              </p:nvSpPr>
              <p:spPr bwMode="auto">
                <a:xfrm>
                  <a:off x="5529" y="7177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8" name="Freeform 62"/>
                <p:cNvSpPr/>
                <p:nvPr/>
              </p:nvSpPr>
              <p:spPr bwMode="auto">
                <a:xfrm>
                  <a:off x="5529" y="7276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9" name="Freeform 63"/>
                <p:cNvSpPr/>
                <p:nvPr/>
              </p:nvSpPr>
              <p:spPr bwMode="auto">
                <a:xfrm>
                  <a:off x="5529" y="7375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0" name="Freeform 64"/>
                <p:cNvSpPr/>
                <p:nvPr/>
              </p:nvSpPr>
              <p:spPr bwMode="auto">
                <a:xfrm>
                  <a:off x="5529" y="7474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1" name="Freeform 65"/>
                <p:cNvSpPr/>
                <p:nvPr/>
              </p:nvSpPr>
              <p:spPr bwMode="auto">
                <a:xfrm>
                  <a:off x="5529" y="7573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2" name="Freeform 66"/>
                <p:cNvSpPr/>
                <p:nvPr/>
              </p:nvSpPr>
              <p:spPr bwMode="auto">
                <a:xfrm>
                  <a:off x="5529" y="7672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3" name="Freeform 67"/>
                <p:cNvSpPr/>
                <p:nvPr/>
              </p:nvSpPr>
              <p:spPr bwMode="auto">
                <a:xfrm>
                  <a:off x="5529" y="7771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4" name="Freeform 68"/>
                <p:cNvSpPr/>
                <p:nvPr/>
              </p:nvSpPr>
              <p:spPr bwMode="auto">
                <a:xfrm>
                  <a:off x="5529" y="7870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5" name="Freeform 69"/>
                <p:cNvSpPr/>
                <p:nvPr/>
              </p:nvSpPr>
              <p:spPr bwMode="auto">
                <a:xfrm>
                  <a:off x="5529" y="7969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6" name="Freeform 70"/>
                <p:cNvSpPr/>
                <p:nvPr/>
              </p:nvSpPr>
              <p:spPr bwMode="auto">
                <a:xfrm>
                  <a:off x="5529" y="8068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7" name="Freeform 71"/>
                <p:cNvSpPr/>
                <p:nvPr/>
              </p:nvSpPr>
              <p:spPr bwMode="auto">
                <a:xfrm>
                  <a:off x="5529" y="8167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8" name="Freeform 72"/>
                <p:cNvSpPr/>
                <p:nvPr/>
              </p:nvSpPr>
              <p:spPr bwMode="auto">
                <a:xfrm>
                  <a:off x="5529" y="8266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9" name="Freeform 73"/>
                <p:cNvSpPr/>
                <p:nvPr/>
              </p:nvSpPr>
              <p:spPr bwMode="auto">
                <a:xfrm>
                  <a:off x="5529" y="8365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0" name="Freeform 74"/>
                <p:cNvSpPr/>
                <p:nvPr/>
              </p:nvSpPr>
              <p:spPr bwMode="auto">
                <a:xfrm>
                  <a:off x="5529" y="8464"/>
                  <a:ext cx="28" cy="71"/>
                </a:xfrm>
                <a:custGeom>
                  <a:avLst/>
                  <a:gdLst>
                    <a:gd name="T0" fmla="*/ 14 w 28"/>
                    <a:gd name="T1" fmla="*/ 14 h 71"/>
                    <a:gd name="T2" fmla="*/ 0 w 28"/>
                    <a:gd name="T3" fmla="*/ 0 h 71"/>
                    <a:gd name="T4" fmla="*/ 0 w 28"/>
                    <a:gd name="T5" fmla="*/ 14 h 71"/>
                    <a:gd name="T6" fmla="*/ 0 w 28"/>
                    <a:gd name="T7" fmla="*/ 57 h 71"/>
                    <a:gd name="T8" fmla="*/ 14 w 28"/>
                    <a:gd name="T9" fmla="*/ 71 h 71"/>
                    <a:gd name="T10" fmla="*/ 14 w 28"/>
                    <a:gd name="T11" fmla="*/ 71 h 71"/>
                    <a:gd name="T12" fmla="*/ 28 w 28"/>
                    <a:gd name="T13" fmla="*/ 71 h 71"/>
                    <a:gd name="T14" fmla="*/ 14 w 28"/>
                    <a:gd name="T15" fmla="*/ 57 h 71"/>
                    <a:gd name="T16" fmla="*/ 14 w 28"/>
                    <a:gd name="T1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57"/>
                      </a:lnTo>
                      <a:lnTo>
                        <a:pt x="14" y="71"/>
                      </a:lnTo>
                      <a:lnTo>
                        <a:pt x="14" y="71"/>
                      </a:lnTo>
                      <a:lnTo>
                        <a:pt x="28" y="71"/>
                      </a:lnTo>
                      <a:lnTo>
                        <a:pt x="14" y="57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1" name="Freeform 75"/>
                <p:cNvSpPr/>
                <p:nvPr/>
              </p:nvSpPr>
              <p:spPr bwMode="auto">
                <a:xfrm>
                  <a:off x="5557" y="8563"/>
                  <a:ext cx="57" cy="43"/>
                </a:xfrm>
                <a:custGeom>
                  <a:avLst/>
                  <a:gdLst>
                    <a:gd name="T0" fmla="*/ 14 w 57"/>
                    <a:gd name="T1" fmla="*/ 0 h 43"/>
                    <a:gd name="T2" fmla="*/ 14 w 57"/>
                    <a:gd name="T3" fmla="*/ 0 h 43"/>
                    <a:gd name="T4" fmla="*/ 0 w 57"/>
                    <a:gd name="T5" fmla="*/ 0 h 43"/>
                    <a:gd name="T6" fmla="*/ 14 w 57"/>
                    <a:gd name="T7" fmla="*/ 14 h 43"/>
                    <a:gd name="T8" fmla="*/ 14 w 57"/>
                    <a:gd name="T9" fmla="*/ 14 h 43"/>
                    <a:gd name="T10" fmla="*/ 57 w 57"/>
                    <a:gd name="T11" fmla="*/ 43 h 43"/>
                    <a:gd name="T12" fmla="*/ 57 w 57"/>
                    <a:gd name="T13" fmla="*/ 43 h 43"/>
                    <a:gd name="T14" fmla="*/ 57 w 57"/>
                    <a:gd name="T15" fmla="*/ 29 h 43"/>
                    <a:gd name="T16" fmla="*/ 14 w 57"/>
                    <a:gd name="T17" fmla="*/ 0 h 43"/>
                    <a:gd name="T18" fmla="*/ 14 w 57"/>
                    <a:gd name="T19" fmla="*/ 14 h 43"/>
                    <a:gd name="T20" fmla="*/ 29 w 57"/>
                    <a:gd name="T21" fmla="*/ 14 h 43"/>
                    <a:gd name="T22" fmla="*/ 14 w 57"/>
                    <a:gd name="T23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" h="43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14" y="14"/>
                      </a:lnTo>
                      <a:lnTo>
                        <a:pt x="57" y="43"/>
                      </a:lnTo>
                      <a:lnTo>
                        <a:pt x="57" y="43"/>
                      </a:lnTo>
                      <a:lnTo>
                        <a:pt x="57" y="29"/>
                      </a:lnTo>
                      <a:lnTo>
                        <a:pt x="14" y="0"/>
                      </a:lnTo>
                      <a:lnTo>
                        <a:pt x="14" y="14"/>
                      </a:lnTo>
                      <a:lnTo>
                        <a:pt x="29" y="1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2" name="Freeform 76"/>
                <p:cNvSpPr/>
                <p:nvPr/>
              </p:nvSpPr>
              <p:spPr bwMode="auto">
                <a:xfrm>
                  <a:off x="5642" y="8606"/>
                  <a:ext cx="71" cy="28"/>
                </a:xfrm>
                <a:custGeom>
                  <a:avLst/>
                  <a:gdLst>
                    <a:gd name="T0" fmla="*/ 14 w 71"/>
                    <a:gd name="T1" fmla="*/ 0 h 28"/>
                    <a:gd name="T2" fmla="*/ 0 w 71"/>
                    <a:gd name="T3" fmla="*/ 14 h 28"/>
                    <a:gd name="T4" fmla="*/ 14 w 71"/>
                    <a:gd name="T5" fmla="*/ 14 h 28"/>
                    <a:gd name="T6" fmla="*/ 43 w 71"/>
                    <a:gd name="T7" fmla="*/ 28 h 28"/>
                    <a:gd name="T8" fmla="*/ 71 w 71"/>
                    <a:gd name="T9" fmla="*/ 28 h 28"/>
                    <a:gd name="T10" fmla="*/ 71 w 71"/>
                    <a:gd name="T11" fmla="*/ 14 h 28"/>
                    <a:gd name="T12" fmla="*/ 71 w 71"/>
                    <a:gd name="T13" fmla="*/ 14 h 28"/>
                    <a:gd name="T14" fmla="*/ 43 w 71"/>
                    <a:gd name="T15" fmla="*/ 14 h 28"/>
                    <a:gd name="T16" fmla="*/ 14 w 71"/>
                    <a:gd name="T1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8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43" y="28"/>
                      </a:lnTo>
                      <a:lnTo>
                        <a:pt x="71" y="28"/>
                      </a:lnTo>
                      <a:lnTo>
                        <a:pt x="71" y="14"/>
                      </a:lnTo>
                      <a:lnTo>
                        <a:pt x="71" y="14"/>
                      </a:lnTo>
                      <a:lnTo>
                        <a:pt x="43" y="1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3" name="Freeform 77"/>
                <p:cNvSpPr/>
                <p:nvPr/>
              </p:nvSpPr>
              <p:spPr bwMode="auto">
                <a:xfrm>
                  <a:off x="5741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4" name="Freeform 78"/>
                <p:cNvSpPr/>
                <p:nvPr/>
              </p:nvSpPr>
              <p:spPr bwMode="auto">
                <a:xfrm>
                  <a:off x="5840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5" name="Freeform 79"/>
                <p:cNvSpPr/>
                <p:nvPr/>
              </p:nvSpPr>
              <p:spPr bwMode="auto">
                <a:xfrm>
                  <a:off x="5939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6" name="Freeform 80"/>
                <p:cNvSpPr/>
                <p:nvPr/>
              </p:nvSpPr>
              <p:spPr bwMode="auto">
                <a:xfrm>
                  <a:off x="6038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7" name="Freeform 81"/>
                <p:cNvSpPr/>
                <p:nvPr/>
              </p:nvSpPr>
              <p:spPr bwMode="auto">
                <a:xfrm>
                  <a:off x="6137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8" name="Freeform 82"/>
                <p:cNvSpPr/>
                <p:nvPr/>
              </p:nvSpPr>
              <p:spPr bwMode="auto">
                <a:xfrm>
                  <a:off x="6236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9" name="Freeform 83"/>
                <p:cNvSpPr/>
                <p:nvPr/>
              </p:nvSpPr>
              <p:spPr bwMode="auto">
                <a:xfrm>
                  <a:off x="6335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0" name="Freeform 84"/>
                <p:cNvSpPr/>
                <p:nvPr/>
              </p:nvSpPr>
              <p:spPr bwMode="auto">
                <a:xfrm>
                  <a:off x="6434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1" name="Freeform 85"/>
                <p:cNvSpPr/>
                <p:nvPr/>
              </p:nvSpPr>
              <p:spPr bwMode="auto">
                <a:xfrm>
                  <a:off x="6533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2" name="Freeform 86"/>
                <p:cNvSpPr/>
                <p:nvPr/>
              </p:nvSpPr>
              <p:spPr bwMode="auto">
                <a:xfrm>
                  <a:off x="6632" y="8592"/>
                  <a:ext cx="71" cy="28"/>
                </a:xfrm>
                <a:custGeom>
                  <a:avLst/>
                  <a:gdLst>
                    <a:gd name="T0" fmla="*/ 14 w 71"/>
                    <a:gd name="T1" fmla="*/ 14 h 28"/>
                    <a:gd name="T2" fmla="*/ 0 w 71"/>
                    <a:gd name="T3" fmla="*/ 28 h 28"/>
                    <a:gd name="T4" fmla="*/ 14 w 71"/>
                    <a:gd name="T5" fmla="*/ 28 h 28"/>
                    <a:gd name="T6" fmla="*/ 42 w 71"/>
                    <a:gd name="T7" fmla="*/ 28 h 28"/>
                    <a:gd name="T8" fmla="*/ 57 w 71"/>
                    <a:gd name="T9" fmla="*/ 14 h 28"/>
                    <a:gd name="T10" fmla="*/ 71 w 71"/>
                    <a:gd name="T11" fmla="*/ 0 h 28"/>
                    <a:gd name="T12" fmla="*/ 57 w 71"/>
                    <a:gd name="T13" fmla="*/ 0 h 28"/>
                    <a:gd name="T14" fmla="*/ 42 w 71"/>
                    <a:gd name="T15" fmla="*/ 14 h 28"/>
                    <a:gd name="T16" fmla="*/ 14 w 71"/>
                    <a:gd name="T17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8">
                      <a:moveTo>
                        <a:pt x="14" y="14"/>
                      </a:move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42" y="28"/>
                      </a:lnTo>
                      <a:lnTo>
                        <a:pt x="57" y="14"/>
                      </a:ln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42" y="14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3" name="Freeform 87"/>
                <p:cNvSpPr/>
                <p:nvPr/>
              </p:nvSpPr>
              <p:spPr bwMode="auto">
                <a:xfrm>
                  <a:off x="6717" y="8521"/>
                  <a:ext cx="56" cy="56"/>
                </a:xfrm>
                <a:custGeom>
                  <a:avLst/>
                  <a:gdLst>
                    <a:gd name="T0" fmla="*/ 0 w 56"/>
                    <a:gd name="T1" fmla="*/ 56 h 56"/>
                    <a:gd name="T2" fmla="*/ 14 w 56"/>
                    <a:gd name="T3" fmla="*/ 56 h 56"/>
                    <a:gd name="T4" fmla="*/ 14 w 56"/>
                    <a:gd name="T5" fmla="*/ 56 h 56"/>
                    <a:gd name="T6" fmla="*/ 56 w 56"/>
                    <a:gd name="T7" fmla="*/ 0 h 56"/>
                    <a:gd name="T8" fmla="*/ 42 w 56"/>
                    <a:gd name="T9" fmla="*/ 0 h 56"/>
                    <a:gd name="T10" fmla="*/ 42 w 56"/>
                    <a:gd name="T11" fmla="*/ 0 h 56"/>
                    <a:gd name="T12" fmla="*/ 0 w 56"/>
                    <a:gd name="T13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56">
                      <a:moveTo>
                        <a:pt x="0" y="56"/>
                      </a:move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56" y="0"/>
                      </a:lnTo>
                      <a:lnTo>
                        <a:pt x="42" y="0"/>
                      </a:lnTo>
                      <a:lnTo>
                        <a:pt x="42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4" name="Freeform 88"/>
                <p:cNvSpPr/>
                <p:nvPr/>
              </p:nvSpPr>
              <p:spPr bwMode="auto">
                <a:xfrm>
                  <a:off x="6759" y="8422"/>
                  <a:ext cx="29" cy="71"/>
                </a:xfrm>
                <a:custGeom>
                  <a:avLst/>
                  <a:gdLst>
                    <a:gd name="T0" fmla="*/ 0 w 29"/>
                    <a:gd name="T1" fmla="*/ 56 h 71"/>
                    <a:gd name="T2" fmla="*/ 14 w 29"/>
                    <a:gd name="T3" fmla="*/ 71 h 71"/>
                    <a:gd name="T4" fmla="*/ 14 w 29"/>
                    <a:gd name="T5" fmla="*/ 56 h 71"/>
                    <a:gd name="T6" fmla="*/ 29 w 29"/>
                    <a:gd name="T7" fmla="*/ 42 h 71"/>
                    <a:gd name="T8" fmla="*/ 29 w 29"/>
                    <a:gd name="T9" fmla="*/ 0 h 71"/>
                    <a:gd name="T10" fmla="*/ 14 w 29"/>
                    <a:gd name="T11" fmla="*/ 0 h 71"/>
                    <a:gd name="T12" fmla="*/ 14 w 29"/>
                    <a:gd name="T13" fmla="*/ 0 h 71"/>
                    <a:gd name="T14" fmla="*/ 14 w 29"/>
                    <a:gd name="T15" fmla="*/ 42 h 71"/>
                    <a:gd name="T16" fmla="*/ 0 w 29"/>
                    <a:gd name="T17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" h="71">
                      <a:moveTo>
                        <a:pt x="0" y="56"/>
                      </a:moveTo>
                      <a:lnTo>
                        <a:pt x="14" y="71"/>
                      </a:lnTo>
                      <a:lnTo>
                        <a:pt x="14" y="56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4" y="42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5" name="Freeform 89"/>
                <p:cNvSpPr/>
                <p:nvPr/>
              </p:nvSpPr>
              <p:spPr bwMode="auto">
                <a:xfrm>
                  <a:off x="6773" y="8323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6" name="Freeform 90"/>
                <p:cNvSpPr/>
                <p:nvPr/>
              </p:nvSpPr>
              <p:spPr bwMode="auto">
                <a:xfrm>
                  <a:off x="6773" y="8224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7" name="Freeform 91"/>
                <p:cNvSpPr/>
                <p:nvPr/>
              </p:nvSpPr>
              <p:spPr bwMode="auto">
                <a:xfrm>
                  <a:off x="6773" y="8125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8" name="Freeform 92"/>
                <p:cNvSpPr/>
                <p:nvPr/>
              </p:nvSpPr>
              <p:spPr bwMode="auto">
                <a:xfrm>
                  <a:off x="6773" y="8026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9" name="Freeform 93"/>
                <p:cNvSpPr/>
                <p:nvPr/>
              </p:nvSpPr>
              <p:spPr bwMode="auto">
                <a:xfrm>
                  <a:off x="6773" y="7927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0" name="Freeform 94"/>
                <p:cNvSpPr/>
                <p:nvPr/>
              </p:nvSpPr>
              <p:spPr bwMode="auto">
                <a:xfrm>
                  <a:off x="6773" y="7828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1" name="Freeform 95"/>
                <p:cNvSpPr/>
                <p:nvPr/>
              </p:nvSpPr>
              <p:spPr bwMode="auto">
                <a:xfrm>
                  <a:off x="6773" y="7729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2" name="Freeform 96"/>
                <p:cNvSpPr/>
                <p:nvPr/>
              </p:nvSpPr>
              <p:spPr bwMode="auto">
                <a:xfrm>
                  <a:off x="6773" y="7630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3" name="Freeform 97"/>
                <p:cNvSpPr/>
                <p:nvPr/>
              </p:nvSpPr>
              <p:spPr bwMode="auto">
                <a:xfrm>
                  <a:off x="6773" y="7531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4" name="Freeform 98"/>
                <p:cNvSpPr/>
                <p:nvPr/>
              </p:nvSpPr>
              <p:spPr bwMode="auto">
                <a:xfrm>
                  <a:off x="6773" y="7432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5" name="Freeform 99"/>
                <p:cNvSpPr/>
                <p:nvPr/>
              </p:nvSpPr>
              <p:spPr bwMode="auto">
                <a:xfrm>
                  <a:off x="6773" y="7333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6" name="Freeform 100"/>
                <p:cNvSpPr/>
                <p:nvPr/>
              </p:nvSpPr>
              <p:spPr bwMode="auto">
                <a:xfrm>
                  <a:off x="6773" y="7234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7" name="Freeform 101"/>
                <p:cNvSpPr/>
                <p:nvPr/>
              </p:nvSpPr>
              <p:spPr bwMode="auto">
                <a:xfrm>
                  <a:off x="6773" y="7135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8" name="Freeform 102"/>
                <p:cNvSpPr/>
                <p:nvPr/>
              </p:nvSpPr>
              <p:spPr bwMode="auto">
                <a:xfrm>
                  <a:off x="6773" y="7036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9" name="Freeform 103"/>
                <p:cNvSpPr/>
                <p:nvPr/>
              </p:nvSpPr>
              <p:spPr bwMode="auto">
                <a:xfrm>
                  <a:off x="6773" y="6937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0" name="Freeform 104"/>
                <p:cNvSpPr/>
                <p:nvPr/>
              </p:nvSpPr>
              <p:spPr bwMode="auto">
                <a:xfrm>
                  <a:off x="6773" y="6838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1" name="Freeform 105"/>
                <p:cNvSpPr/>
                <p:nvPr/>
              </p:nvSpPr>
              <p:spPr bwMode="auto">
                <a:xfrm>
                  <a:off x="6773" y="6739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2" name="Freeform 106"/>
                <p:cNvSpPr/>
                <p:nvPr/>
              </p:nvSpPr>
              <p:spPr bwMode="auto">
                <a:xfrm>
                  <a:off x="6731" y="6640"/>
                  <a:ext cx="42" cy="70"/>
                </a:xfrm>
                <a:custGeom>
                  <a:avLst/>
                  <a:gdLst>
                    <a:gd name="T0" fmla="*/ 28 w 42"/>
                    <a:gd name="T1" fmla="*/ 56 h 70"/>
                    <a:gd name="T2" fmla="*/ 28 w 42"/>
                    <a:gd name="T3" fmla="*/ 70 h 70"/>
                    <a:gd name="T4" fmla="*/ 42 w 42"/>
                    <a:gd name="T5" fmla="*/ 56 h 70"/>
                    <a:gd name="T6" fmla="*/ 42 w 42"/>
                    <a:gd name="T7" fmla="*/ 42 h 70"/>
                    <a:gd name="T8" fmla="*/ 14 w 42"/>
                    <a:gd name="T9" fmla="*/ 14 h 70"/>
                    <a:gd name="T10" fmla="*/ 14 w 42"/>
                    <a:gd name="T11" fmla="*/ 0 h 70"/>
                    <a:gd name="T12" fmla="*/ 0 w 42"/>
                    <a:gd name="T13" fmla="*/ 14 h 70"/>
                    <a:gd name="T14" fmla="*/ 28 w 42"/>
                    <a:gd name="T15" fmla="*/ 42 h 70"/>
                    <a:gd name="T16" fmla="*/ 28 w 42"/>
                    <a:gd name="T17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" h="70">
                      <a:moveTo>
                        <a:pt x="28" y="56"/>
                      </a:moveTo>
                      <a:lnTo>
                        <a:pt x="28" y="70"/>
                      </a:lnTo>
                      <a:lnTo>
                        <a:pt x="42" y="56"/>
                      </a:lnTo>
                      <a:lnTo>
                        <a:pt x="42" y="42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28" y="42"/>
                      </a:lnTo>
                      <a:lnTo>
                        <a:pt x="28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3" name="Freeform 107"/>
                <p:cNvSpPr/>
                <p:nvPr/>
              </p:nvSpPr>
              <p:spPr bwMode="auto">
                <a:xfrm>
                  <a:off x="6660" y="6583"/>
                  <a:ext cx="57" cy="43"/>
                </a:xfrm>
                <a:custGeom>
                  <a:avLst/>
                  <a:gdLst>
                    <a:gd name="T0" fmla="*/ 57 w 57"/>
                    <a:gd name="T1" fmla="*/ 43 h 43"/>
                    <a:gd name="T2" fmla="*/ 57 w 57"/>
                    <a:gd name="T3" fmla="*/ 43 h 43"/>
                    <a:gd name="T4" fmla="*/ 57 w 57"/>
                    <a:gd name="T5" fmla="*/ 28 h 43"/>
                    <a:gd name="T6" fmla="*/ 14 w 57"/>
                    <a:gd name="T7" fmla="*/ 0 h 43"/>
                    <a:gd name="T8" fmla="*/ 0 w 57"/>
                    <a:gd name="T9" fmla="*/ 0 h 43"/>
                    <a:gd name="T10" fmla="*/ 0 w 57"/>
                    <a:gd name="T11" fmla="*/ 14 h 43"/>
                    <a:gd name="T12" fmla="*/ 0 w 57"/>
                    <a:gd name="T13" fmla="*/ 14 h 43"/>
                    <a:gd name="T14" fmla="*/ 14 w 57"/>
                    <a:gd name="T15" fmla="*/ 14 h 43"/>
                    <a:gd name="T16" fmla="*/ 57 w 57"/>
                    <a:gd name="T1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" h="43">
                      <a:moveTo>
                        <a:pt x="57" y="43"/>
                      </a:moveTo>
                      <a:lnTo>
                        <a:pt x="57" y="43"/>
                      </a:lnTo>
                      <a:lnTo>
                        <a:pt x="57" y="28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57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4" name="Freeform 108"/>
                <p:cNvSpPr/>
                <p:nvPr/>
              </p:nvSpPr>
              <p:spPr bwMode="auto">
                <a:xfrm>
                  <a:off x="6561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57 w 71"/>
                    <a:gd name="T7" fmla="*/ 0 h 14"/>
                    <a:gd name="T8" fmla="*/ 14 w 71"/>
                    <a:gd name="T9" fmla="*/ 0 h 14"/>
                    <a:gd name="T10" fmla="*/ 0 w 71"/>
                    <a:gd name="T11" fmla="*/ 0 h 14"/>
                    <a:gd name="T12" fmla="*/ 14 w 71"/>
                    <a:gd name="T13" fmla="*/ 14 h 14"/>
                    <a:gd name="T14" fmla="*/ 57 w 71"/>
                    <a:gd name="T15" fmla="*/ 14 h 14"/>
                    <a:gd name="T16" fmla="*/ 71 w 71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57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5" name="Freeform 109"/>
                <p:cNvSpPr/>
                <p:nvPr/>
              </p:nvSpPr>
              <p:spPr bwMode="auto">
                <a:xfrm>
                  <a:off x="6462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4 w 71"/>
                    <a:gd name="T7" fmla="*/ 0 h 14"/>
                    <a:gd name="T8" fmla="*/ 0 w 71"/>
                    <a:gd name="T9" fmla="*/ 0 h 14"/>
                    <a:gd name="T10" fmla="*/ 14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6" name="Freeform 110"/>
                <p:cNvSpPr/>
                <p:nvPr/>
              </p:nvSpPr>
              <p:spPr bwMode="auto">
                <a:xfrm>
                  <a:off x="6363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4 w 71"/>
                    <a:gd name="T7" fmla="*/ 0 h 14"/>
                    <a:gd name="T8" fmla="*/ 0 w 71"/>
                    <a:gd name="T9" fmla="*/ 0 h 14"/>
                    <a:gd name="T10" fmla="*/ 14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7" name="Freeform 111"/>
                <p:cNvSpPr/>
                <p:nvPr/>
              </p:nvSpPr>
              <p:spPr bwMode="auto">
                <a:xfrm>
                  <a:off x="6264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8" name="Freeform 112"/>
                <p:cNvSpPr/>
                <p:nvPr/>
              </p:nvSpPr>
              <p:spPr bwMode="auto">
                <a:xfrm>
                  <a:off x="6165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9" name="Freeform 113"/>
                <p:cNvSpPr/>
                <p:nvPr/>
              </p:nvSpPr>
              <p:spPr bwMode="auto">
                <a:xfrm>
                  <a:off x="6066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0" name="Freeform 114"/>
                <p:cNvSpPr/>
                <p:nvPr/>
              </p:nvSpPr>
              <p:spPr bwMode="auto">
                <a:xfrm>
                  <a:off x="5967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1" name="Freeform 115"/>
                <p:cNvSpPr/>
                <p:nvPr/>
              </p:nvSpPr>
              <p:spPr bwMode="auto">
                <a:xfrm>
                  <a:off x="5868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2" name="Freeform 116"/>
                <p:cNvSpPr/>
                <p:nvPr/>
              </p:nvSpPr>
              <p:spPr bwMode="auto">
                <a:xfrm>
                  <a:off x="5769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8213" name="Group 117"/>
              <p:cNvGrpSpPr/>
              <p:nvPr/>
            </p:nvGrpSpPr>
            <p:grpSpPr bwMode="auto">
              <a:xfrm>
                <a:off x="7872" y="2765"/>
                <a:ext cx="1612" cy="4233"/>
                <a:chOff x="5907" y="2736"/>
                <a:chExt cx="1075" cy="1867"/>
              </a:xfrm>
            </p:grpSpPr>
            <p:grpSp>
              <p:nvGrpSpPr>
                <p:cNvPr id="388214" name="Group 118"/>
                <p:cNvGrpSpPr/>
                <p:nvPr/>
              </p:nvGrpSpPr>
              <p:grpSpPr bwMode="auto">
                <a:xfrm>
                  <a:off x="5907" y="2736"/>
                  <a:ext cx="1075" cy="283"/>
                  <a:chOff x="5642" y="6696"/>
                  <a:chExt cx="1075" cy="283"/>
                </a:xfrm>
              </p:grpSpPr>
              <p:grpSp>
                <p:nvGrpSpPr>
                  <p:cNvPr id="388215" name="Group 119"/>
                  <p:cNvGrpSpPr/>
                  <p:nvPr/>
                </p:nvGrpSpPr>
                <p:grpSpPr bwMode="auto">
                  <a:xfrm>
                    <a:off x="5685" y="6739"/>
                    <a:ext cx="1032" cy="240"/>
                    <a:chOff x="5685" y="6739"/>
                    <a:chExt cx="1032" cy="240"/>
                  </a:xfrm>
                </p:grpSpPr>
                <p:sp>
                  <p:nvSpPr>
                    <p:cNvPr id="388216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6739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17" name="Freeform 121"/>
                    <p:cNvSpPr/>
                    <p:nvPr/>
                  </p:nvSpPr>
                  <p:spPr bwMode="auto">
                    <a:xfrm>
                      <a:off x="5685" y="6739"/>
                      <a:ext cx="1018" cy="226"/>
                    </a:xfrm>
                    <a:custGeom>
                      <a:avLst/>
                      <a:gdLst>
                        <a:gd name="T0" fmla="*/ 0 w 1018"/>
                        <a:gd name="T1" fmla="*/ 226 h 226"/>
                        <a:gd name="T2" fmla="*/ 0 w 1018"/>
                        <a:gd name="T3" fmla="*/ 113 h 226"/>
                        <a:gd name="T4" fmla="*/ 42 w 1018"/>
                        <a:gd name="T5" fmla="*/ 141 h 226"/>
                        <a:gd name="T6" fmla="*/ 84 w 1018"/>
                        <a:gd name="T7" fmla="*/ 42 h 226"/>
                        <a:gd name="T8" fmla="*/ 141 w 1018"/>
                        <a:gd name="T9" fmla="*/ 113 h 226"/>
                        <a:gd name="T10" fmla="*/ 198 w 1018"/>
                        <a:gd name="T11" fmla="*/ 70 h 226"/>
                        <a:gd name="T12" fmla="*/ 240 w 1018"/>
                        <a:gd name="T13" fmla="*/ 113 h 226"/>
                        <a:gd name="T14" fmla="*/ 297 w 1018"/>
                        <a:gd name="T15" fmla="*/ 28 h 226"/>
                        <a:gd name="T16" fmla="*/ 311 w 1018"/>
                        <a:gd name="T17" fmla="*/ 99 h 226"/>
                        <a:gd name="T18" fmla="*/ 381 w 1018"/>
                        <a:gd name="T19" fmla="*/ 56 h 226"/>
                        <a:gd name="T20" fmla="*/ 424 w 1018"/>
                        <a:gd name="T21" fmla="*/ 113 h 226"/>
                        <a:gd name="T22" fmla="*/ 495 w 1018"/>
                        <a:gd name="T23" fmla="*/ 0 h 226"/>
                        <a:gd name="T24" fmla="*/ 523 w 1018"/>
                        <a:gd name="T25" fmla="*/ 85 h 226"/>
                        <a:gd name="T26" fmla="*/ 565 w 1018"/>
                        <a:gd name="T27" fmla="*/ 42 h 226"/>
                        <a:gd name="T28" fmla="*/ 636 w 1018"/>
                        <a:gd name="T29" fmla="*/ 99 h 226"/>
                        <a:gd name="T30" fmla="*/ 707 w 1018"/>
                        <a:gd name="T31" fmla="*/ 42 h 226"/>
                        <a:gd name="T32" fmla="*/ 763 w 1018"/>
                        <a:gd name="T33" fmla="*/ 99 h 226"/>
                        <a:gd name="T34" fmla="*/ 791 w 1018"/>
                        <a:gd name="T35" fmla="*/ 28 h 226"/>
                        <a:gd name="T36" fmla="*/ 862 w 1018"/>
                        <a:gd name="T37" fmla="*/ 99 h 226"/>
                        <a:gd name="T38" fmla="*/ 919 w 1018"/>
                        <a:gd name="T39" fmla="*/ 56 h 226"/>
                        <a:gd name="T40" fmla="*/ 947 w 1018"/>
                        <a:gd name="T41" fmla="*/ 113 h 226"/>
                        <a:gd name="T42" fmla="*/ 1018 w 1018"/>
                        <a:gd name="T43" fmla="*/ 113 h 226"/>
                        <a:gd name="T44" fmla="*/ 1018 w 1018"/>
                        <a:gd name="T45" fmla="*/ 226 h 226"/>
                        <a:gd name="T46" fmla="*/ 0 w 1018"/>
                        <a:gd name="T47" fmla="*/ 226 h 2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18" h="226">
                          <a:moveTo>
                            <a:pt x="0" y="226"/>
                          </a:moveTo>
                          <a:lnTo>
                            <a:pt x="0" y="113"/>
                          </a:lnTo>
                          <a:lnTo>
                            <a:pt x="42" y="141"/>
                          </a:lnTo>
                          <a:lnTo>
                            <a:pt x="84" y="42"/>
                          </a:lnTo>
                          <a:lnTo>
                            <a:pt x="141" y="113"/>
                          </a:lnTo>
                          <a:lnTo>
                            <a:pt x="198" y="70"/>
                          </a:lnTo>
                          <a:lnTo>
                            <a:pt x="240" y="113"/>
                          </a:lnTo>
                          <a:lnTo>
                            <a:pt x="297" y="28"/>
                          </a:lnTo>
                          <a:lnTo>
                            <a:pt x="311" y="99"/>
                          </a:lnTo>
                          <a:lnTo>
                            <a:pt x="381" y="56"/>
                          </a:lnTo>
                          <a:lnTo>
                            <a:pt x="424" y="113"/>
                          </a:lnTo>
                          <a:lnTo>
                            <a:pt x="495" y="0"/>
                          </a:lnTo>
                          <a:lnTo>
                            <a:pt x="523" y="85"/>
                          </a:lnTo>
                          <a:lnTo>
                            <a:pt x="565" y="42"/>
                          </a:lnTo>
                          <a:lnTo>
                            <a:pt x="636" y="99"/>
                          </a:lnTo>
                          <a:lnTo>
                            <a:pt x="707" y="42"/>
                          </a:lnTo>
                          <a:lnTo>
                            <a:pt x="763" y="99"/>
                          </a:lnTo>
                          <a:lnTo>
                            <a:pt x="791" y="28"/>
                          </a:lnTo>
                          <a:lnTo>
                            <a:pt x="862" y="99"/>
                          </a:lnTo>
                          <a:lnTo>
                            <a:pt x="919" y="56"/>
                          </a:lnTo>
                          <a:lnTo>
                            <a:pt x="947" y="113"/>
                          </a:lnTo>
                          <a:lnTo>
                            <a:pt x="1018" y="113"/>
                          </a:lnTo>
                          <a:lnTo>
                            <a:pt x="1018" y="226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18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6739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19" name="Freeform 123"/>
                  <p:cNvSpPr/>
                  <p:nvPr/>
                </p:nvSpPr>
                <p:spPr bwMode="auto">
                  <a:xfrm>
                    <a:off x="5642" y="6696"/>
                    <a:ext cx="1018" cy="227"/>
                  </a:xfrm>
                  <a:custGeom>
                    <a:avLst/>
                    <a:gdLst>
                      <a:gd name="T0" fmla="*/ 0 w 1018"/>
                      <a:gd name="T1" fmla="*/ 227 h 227"/>
                      <a:gd name="T2" fmla="*/ 0 w 1018"/>
                      <a:gd name="T3" fmla="*/ 113 h 227"/>
                      <a:gd name="T4" fmla="*/ 43 w 1018"/>
                      <a:gd name="T5" fmla="*/ 142 h 227"/>
                      <a:gd name="T6" fmla="*/ 85 w 1018"/>
                      <a:gd name="T7" fmla="*/ 57 h 227"/>
                      <a:gd name="T8" fmla="*/ 142 w 1018"/>
                      <a:gd name="T9" fmla="*/ 128 h 227"/>
                      <a:gd name="T10" fmla="*/ 198 w 1018"/>
                      <a:gd name="T11" fmla="*/ 71 h 227"/>
                      <a:gd name="T12" fmla="*/ 241 w 1018"/>
                      <a:gd name="T13" fmla="*/ 113 h 227"/>
                      <a:gd name="T14" fmla="*/ 297 w 1018"/>
                      <a:gd name="T15" fmla="*/ 43 h 227"/>
                      <a:gd name="T16" fmla="*/ 325 w 1018"/>
                      <a:gd name="T17" fmla="*/ 99 h 227"/>
                      <a:gd name="T18" fmla="*/ 382 w 1018"/>
                      <a:gd name="T19" fmla="*/ 57 h 227"/>
                      <a:gd name="T20" fmla="*/ 424 w 1018"/>
                      <a:gd name="T21" fmla="*/ 128 h 227"/>
                      <a:gd name="T22" fmla="*/ 495 w 1018"/>
                      <a:gd name="T23" fmla="*/ 0 h 227"/>
                      <a:gd name="T24" fmla="*/ 523 w 1018"/>
                      <a:gd name="T25" fmla="*/ 85 h 227"/>
                      <a:gd name="T26" fmla="*/ 566 w 1018"/>
                      <a:gd name="T27" fmla="*/ 43 h 227"/>
                      <a:gd name="T28" fmla="*/ 651 w 1018"/>
                      <a:gd name="T29" fmla="*/ 99 h 227"/>
                      <a:gd name="T30" fmla="*/ 707 w 1018"/>
                      <a:gd name="T31" fmla="*/ 43 h 227"/>
                      <a:gd name="T32" fmla="*/ 764 w 1018"/>
                      <a:gd name="T33" fmla="*/ 99 h 227"/>
                      <a:gd name="T34" fmla="*/ 792 w 1018"/>
                      <a:gd name="T35" fmla="*/ 43 h 227"/>
                      <a:gd name="T36" fmla="*/ 863 w 1018"/>
                      <a:gd name="T37" fmla="*/ 99 h 227"/>
                      <a:gd name="T38" fmla="*/ 919 w 1018"/>
                      <a:gd name="T39" fmla="*/ 57 h 227"/>
                      <a:gd name="T40" fmla="*/ 948 w 1018"/>
                      <a:gd name="T41" fmla="*/ 128 h 227"/>
                      <a:gd name="T42" fmla="*/ 1018 w 1018"/>
                      <a:gd name="T43" fmla="*/ 113 h 227"/>
                      <a:gd name="T44" fmla="*/ 1018 w 1018"/>
                      <a:gd name="T45" fmla="*/ 227 h 227"/>
                      <a:gd name="T46" fmla="*/ 0 w 1018"/>
                      <a:gd name="T47" fmla="*/ 227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7">
                        <a:moveTo>
                          <a:pt x="0" y="227"/>
                        </a:moveTo>
                        <a:lnTo>
                          <a:pt x="0" y="113"/>
                        </a:lnTo>
                        <a:lnTo>
                          <a:pt x="43" y="142"/>
                        </a:lnTo>
                        <a:lnTo>
                          <a:pt x="85" y="57"/>
                        </a:lnTo>
                        <a:lnTo>
                          <a:pt x="142" y="128"/>
                        </a:lnTo>
                        <a:lnTo>
                          <a:pt x="198" y="71"/>
                        </a:lnTo>
                        <a:lnTo>
                          <a:pt x="241" y="113"/>
                        </a:lnTo>
                        <a:lnTo>
                          <a:pt x="297" y="43"/>
                        </a:lnTo>
                        <a:lnTo>
                          <a:pt x="325" y="99"/>
                        </a:lnTo>
                        <a:lnTo>
                          <a:pt x="382" y="57"/>
                        </a:lnTo>
                        <a:lnTo>
                          <a:pt x="424" y="128"/>
                        </a:lnTo>
                        <a:lnTo>
                          <a:pt x="495" y="0"/>
                        </a:lnTo>
                        <a:lnTo>
                          <a:pt x="523" y="85"/>
                        </a:lnTo>
                        <a:lnTo>
                          <a:pt x="566" y="43"/>
                        </a:lnTo>
                        <a:lnTo>
                          <a:pt x="651" y="99"/>
                        </a:lnTo>
                        <a:lnTo>
                          <a:pt x="707" y="43"/>
                        </a:lnTo>
                        <a:lnTo>
                          <a:pt x="764" y="99"/>
                        </a:lnTo>
                        <a:lnTo>
                          <a:pt x="792" y="43"/>
                        </a:lnTo>
                        <a:lnTo>
                          <a:pt x="863" y="99"/>
                        </a:lnTo>
                        <a:lnTo>
                          <a:pt x="919" y="57"/>
                        </a:lnTo>
                        <a:lnTo>
                          <a:pt x="948" y="128"/>
                        </a:lnTo>
                        <a:lnTo>
                          <a:pt x="1018" y="113"/>
                        </a:lnTo>
                        <a:lnTo>
                          <a:pt x="1018" y="227"/>
                        </a:lnTo>
                        <a:lnTo>
                          <a:pt x="0" y="227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20" name="Group 124"/>
                <p:cNvGrpSpPr/>
                <p:nvPr/>
              </p:nvGrpSpPr>
              <p:grpSpPr bwMode="auto">
                <a:xfrm>
                  <a:off x="5907" y="3302"/>
                  <a:ext cx="1061" cy="382"/>
                  <a:chOff x="5642" y="7262"/>
                  <a:chExt cx="1061" cy="382"/>
                </a:xfrm>
              </p:grpSpPr>
              <p:grpSp>
                <p:nvGrpSpPr>
                  <p:cNvPr id="388221" name="Group 125"/>
                  <p:cNvGrpSpPr/>
                  <p:nvPr/>
                </p:nvGrpSpPr>
                <p:grpSpPr bwMode="auto">
                  <a:xfrm>
                    <a:off x="5685" y="7304"/>
                    <a:ext cx="1018" cy="340"/>
                    <a:chOff x="5685" y="7304"/>
                    <a:chExt cx="1018" cy="340"/>
                  </a:xfrm>
                </p:grpSpPr>
                <p:sp>
                  <p:nvSpPr>
                    <p:cNvPr id="388222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3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4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25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262"/>
                    <a:ext cx="1018" cy="339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26" name="Group 130"/>
                <p:cNvGrpSpPr/>
                <p:nvPr/>
              </p:nvGrpSpPr>
              <p:grpSpPr bwMode="auto">
                <a:xfrm>
                  <a:off x="5907" y="3641"/>
                  <a:ext cx="1061" cy="382"/>
                  <a:chOff x="5642" y="7601"/>
                  <a:chExt cx="1061" cy="382"/>
                </a:xfrm>
              </p:grpSpPr>
              <p:grpSp>
                <p:nvGrpSpPr>
                  <p:cNvPr id="388227" name="Group 131"/>
                  <p:cNvGrpSpPr/>
                  <p:nvPr/>
                </p:nvGrpSpPr>
                <p:grpSpPr bwMode="auto">
                  <a:xfrm>
                    <a:off x="5685" y="7644"/>
                    <a:ext cx="1018" cy="339"/>
                    <a:chOff x="5685" y="7644"/>
                    <a:chExt cx="1018" cy="339"/>
                  </a:xfrm>
                </p:grpSpPr>
                <p:sp>
                  <p:nvSpPr>
                    <p:cNvPr id="388228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9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0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3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601"/>
                    <a:ext cx="1018" cy="340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32" name="Group 136"/>
                <p:cNvGrpSpPr/>
                <p:nvPr/>
              </p:nvGrpSpPr>
              <p:grpSpPr bwMode="auto">
                <a:xfrm>
                  <a:off x="5907" y="3981"/>
                  <a:ext cx="1061" cy="382"/>
                  <a:chOff x="5642" y="7941"/>
                  <a:chExt cx="1061" cy="382"/>
                </a:xfrm>
              </p:grpSpPr>
              <p:grpSp>
                <p:nvGrpSpPr>
                  <p:cNvPr id="388233" name="Group 137"/>
                  <p:cNvGrpSpPr/>
                  <p:nvPr/>
                </p:nvGrpSpPr>
                <p:grpSpPr bwMode="auto">
                  <a:xfrm>
                    <a:off x="5685" y="7983"/>
                    <a:ext cx="1018" cy="340"/>
                    <a:chOff x="5685" y="7983"/>
                    <a:chExt cx="1018" cy="340"/>
                  </a:xfrm>
                </p:grpSpPr>
                <p:sp>
                  <p:nvSpPr>
                    <p:cNvPr id="388234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5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6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3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941"/>
                    <a:ext cx="1018" cy="339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38" name="Group 142"/>
                <p:cNvGrpSpPr/>
                <p:nvPr/>
              </p:nvGrpSpPr>
              <p:grpSpPr bwMode="auto">
                <a:xfrm>
                  <a:off x="5907" y="4320"/>
                  <a:ext cx="1075" cy="283"/>
                  <a:chOff x="5642" y="8280"/>
                  <a:chExt cx="1075" cy="283"/>
                </a:xfrm>
              </p:grpSpPr>
              <p:grpSp>
                <p:nvGrpSpPr>
                  <p:cNvPr id="388239" name="Group 143"/>
                  <p:cNvGrpSpPr/>
                  <p:nvPr/>
                </p:nvGrpSpPr>
                <p:grpSpPr bwMode="auto">
                  <a:xfrm>
                    <a:off x="5685" y="8323"/>
                    <a:ext cx="1032" cy="240"/>
                    <a:chOff x="5685" y="8323"/>
                    <a:chExt cx="1032" cy="240"/>
                  </a:xfrm>
                </p:grpSpPr>
                <p:sp>
                  <p:nvSpPr>
                    <p:cNvPr id="388240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8323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41" name="Freeform 145"/>
                    <p:cNvSpPr/>
                    <p:nvPr/>
                  </p:nvSpPr>
                  <p:spPr bwMode="auto">
                    <a:xfrm>
                      <a:off x="5685" y="8323"/>
                      <a:ext cx="1018" cy="226"/>
                    </a:xfrm>
                    <a:custGeom>
                      <a:avLst/>
                      <a:gdLst>
                        <a:gd name="T0" fmla="*/ 0 w 1018"/>
                        <a:gd name="T1" fmla="*/ 0 h 226"/>
                        <a:gd name="T2" fmla="*/ 0 w 1018"/>
                        <a:gd name="T3" fmla="*/ 113 h 226"/>
                        <a:gd name="T4" fmla="*/ 42 w 1018"/>
                        <a:gd name="T5" fmla="*/ 85 h 226"/>
                        <a:gd name="T6" fmla="*/ 84 w 1018"/>
                        <a:gd name="T7" fmla="*/ 170 h 226"/>
                        <a:gd name="T8" fmla="*/ 141 w 1018"/>
                        <a:gd name="T9" fmla="*/ 99 h 226"/>
                        <a:gd name="T10" fmla="*/ 198 w 1018"/>
                        <a:gd name="T11" fmla="*/ 141 h 226"/>
                        <a:gd name="T12" fmla="*/ 240 w 1018"/>
                        <a:gd name="T13" fmla="*/ 99 h 226"/>
                        <a:gd name="T14" fmla="*/ 297 w 1018"/>
                        <a:gd name="T15" fmla="*/ 184 h 226"/>
                        <a:gd name="T16" fmla="*/ 311 w 1018"/>
                        <a:gd name="T17" fmla="*/ 113 h 226"/>
                        <a:gd name="T18" fmla="*/ 381 w 1018"/>
                        <a:gd name="T19" fmla="*/ 170 h 226"/>
                        <a:gd name="T20" fmla="*/ 424 w 1018"/>
                        <a:gd name="T21" fmla="*/ 99 h 226"/>
                        <a:gd name="T22" fmla="*/ 495 w 1018"/>
                        <a:gd name="T23" fmla="*/ 226 h 226"/>
                        <a:gd name="T24" fmla="*/ 523 w 1018"/>
                        <a:gd name="T25" fmla="*/ 127 h 226"/>
                        <a:gd name="T26" fmla="*/ 565 w 1018"/>
                        <a:gd name="T27" fmla="*/ 170 h 226"/>
                        <a:gd name="T28" fmla="*/ 636 w 1018"/>
                        <a:gd name="T29" fmla="*/ 113 h 226"/>
                        <a:gd name="T30" fmla="*/ 707 w 1018"/>
                        <a:gd name="T31" fmla="*/ 170 h 226"/>
                        <a:gd name="T32" fmla="*/ 763 w 1018"/>
                        <a:gd name="T33" fmla="*/ 113 h 226"/>
                        <a:gd name="T34" fmla="*/ 791 w 1018"/>
                        <a:gd name="T35" fmla="*/ 184 h 226"/>
                        <a:gd name="T36" fmla="*/ 862 w 1018"/>
                        <a:gd name="T37" fmla="*/ 113 h 226"/>
                        <a:gd name="T38" fmla="*/ 919 w 1018"/>
                        <a:gd name="T39" fmla="*/ 170 h 226"/>
                        <a:gd name="T40" fmla="*/ 947 w 1018"/>
                        <a:gd name="T41" fmla="*/ 99 h 226"/>
                        <a:gd name="T42" fmla="*/ 1018 w 1018"/>
                        <a:gd name="T43" fmla="*/ 113 h 226"/>
                        <a:gd name="T44" fmla="*/ 1018 w 1018"/>
                        <a:gd name="T45" fmla="*/ 0 h 226"/>
                        <a:gd name="T46" fmla="*/ 0 w 1018"/>
                        <a:gd name="T47" fmla="*/ 0 h 2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18" h="226">
                          <a:moveTo>
                            <a:pt x="0" y="0"/>
                          </a:moveTo>
                          <a:lnTo>
                            <a:pt x="0" y="113"/>
                          </a:lnTo>
                          <a:lnTo>
                            <a:pt x="42" y="85"/>
                          </a:lnTo>
                          <a:lnTo>
                            <a:pt x="84" y="170"/>
                          </a:lnTo>
                          <a:lnTo>
                            <a:pt x="141" y="99"/>
                          </a:lnTo>
                          <a:lnTo>
                            <a:pt x="198" y="141"/>
                          </a:lnTo>
                          <a:lnTo>
                            <a:pt x="240" y="99"/>
                          </a:lnTo>
                          <a:lnTo>
                            <a:pt x="297" y="184"/>
                          </a:lnTo>
                          <a:lnTo>
                            <a:pt x="311" y="113"/>
                          </a:lnTo>
                          <a:lnTo>
                            <a:pt x="381" y="170"/>
                          </a:lnTo>
                          <a:lnTo>
                            <a:pt x="424" y="99"/>
                          </a:lnTo>
                          <a:lnTo>
                            <a:pt x="495" y="226"/>
                          </a:lnTo>
                          <a:lnTo>
                            <a:pt x="523" y="127"/>
                          </a:lnTo>
                          <a:lnTo>
                            <a:pt x="565" y="170"/>
                          </a:lnTo>
                          <a:lnTo>
                            <a:pt x="636" y="113"/>
                          </a:lnTo>
                          <a:lnTo>
                            <a:pt x="707" y="170"/>
                          </a:lnTo>
                          <a:lnTo>
                            <a:pt x="763" y="113"/>
                          </a:lnTo>
                          <a:lnTo>
                            <a:pt x="791" y="184"/>
                          </a:lnTo>
                          <a:lnTo>
                            <a:pt x="862" y="113"/>
                          </a:lnTo>
                          <a:lnTo>
                            <a:pt x="919" y="170"/>
                          </a:lnTo>
                          <a:lnTo>
                            <a:pt x="947" y="99"/>
                          </a:lnTo>
                          <a:lnTo>
                            <a:pt x="1018" y="113"/>
                          </a:lnTo>
                          <a:lnTo>
                            <a:pt x="101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42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8323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43" name="Freeform 147"/>
                  <p:cNvSpPr/>
                  <p:nvPr/>
                </p:nvSpPr>
                <p:spPr bwMode="auto">
                  <a:xfrm>
                    <a:off x="5642" y="8280"/>
                    <a:ext cx="1018" cy="227"/>
                  </a:xfrm>
                  <a:custGeom>
                    <a:avLst/>
                    <a:gdLst>
                      <a:gd name="T0" fmla="*/ 0 w 1018"/>
                      <a:gd name="T1" fmla="*/ 0 h 227"/>
                      <a:gd name="T2" fmla="*/ 0 w 1018"/>
                      <a:gd name="T3" fmla="*/ 114 h 227"/>
                      <a:gd name="T4" fmla="*/ 43 w 1018"/>
                      <a:gd name="T5" fmla="*/ 85 h 227"/>
                      <a:gd name="T6" fmla="*/ 85 w 1018"/>
                      <a:gd name="T7" fmla="*/ 170 h 227"/>
                      <a:gd name="T8" fmla="*/ 142 w 1018"/>
                      <a:gd name="T9" fmla="*/ 99 h 227"/>
                      <a:gd name="T10" fmla="*/ 198 w 1018"/>
                      <a:gd name="T11" fmla="*/ 156 h 227"/>
                      <a:gd name="T12" fmla="*/ 241 w 1018"/>
                      <a:gd name="T13" fmla="*/ 114 h 227"/>
                      <a:gd name="T14" fmla="*/ 297 w 1018"/>
                      <a:gd name="T15" fmla="*/ 184 h 227"/>
                      <a:gd name="T16" fmla="*/ 325 w 1018"/>
                      <a:gd name="T17" fmla="*/ 128 h 227"/>
                      <a:gd name="T18" fmla="*/ 382 w 1018"/>
                      <a:gd name="T19" fmla="*/ 170 h 227"/>
                      <a:gd name="T20" fmla="*/ 424 w 1018"/>
                      <a:gd name="T21" fmla="*/ 99 h 227"/>
                      <a:gd name="T22" fmla="*/ 495 w 1018"/>
                      <a:gd name="T23" fmla="*/ 227 h 227"/>
                      <a:gd name="T24" fmla="*/ 523 w 1018"/>
                      <a:gd name="T25" fmla="*/ 142 h 227"/>
                      <a:gd name="T26" fmla="*/ 566 w 1018"/>
                      <a:gd name="T27" fmla="*/ 184 h 227"/>
                      <a:gd name="T28" fmla="*/ 651 w 1018"/>
                      <a:gd name="T29" fmla="*/ 114 h 227"/>
                      <a:gd name="T30" fmla="*/ 707 w 1018"/>
                      <a:gd name="T31" fmla="*/ 184 h 227"/>
                      <a:gd name="T32" fmla="*/ 764 w 1018"/>
                      <a:gd name="T33" fmla="*/ 114 h 227"/>
                      <a:gd name="T34" fmla="*/ 792 w 1018"/>
                      <a:gd name="T35" fmla="*/ 184 h 227"/>
                      <a:gd name="T36" fmla="*/ 863 w 1018"/>
                      <a:gd name="T37" fmla="*/ 114 h 227"/>
                      <a:gd name="T38" fmla="*/ 919 w 1018"/>
                      <a:gd name="T39" fmla="*/ 170 h 227"/>
                      <a:gd name="T40" fmla="*/ 948 w 1018"/>
                      <a:gd name="T41" fmla="*/ 99 h 227"/>
                      <a:gd name="T42" fmla="*/ 1018 w 1018"/>
                      <a:gd name="T43" fmla="*/ 114 h 227"/>
                      <a:gd name="T44" fmla="*/ 1018 w 1018"/>
                      <a:gd name="T45" fmla="*/ 0 h 227"/>
                      <a:gd name="T46" fmla="*/ 0 w 1018"/>
                      <a:gd name="T47" fmla="*/ 0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7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43" y="85"/>
                        </a:lnTo>
                        <a:lnTo>
                          <a:pt x="85" y="170"/>
                        </a:lnTo>
                        <a:lnTo>
                          <a:pt x="142" y="99"/>
                        </a:lnTo>
                        <a:lnTo>
                          <a:pt x="198" y="156"/>
                        </a:lnTo>
                        <a:lnTo>
                          <a:pt x="241" y="114"/>
                        </a:lnTo>
                        <a:lnTo>
                          <a:pt x="297" y="184"/>
                        </a:lnTo>
                        <a:lnTo>
                          <a:pt x="325" y="128"/>
                        </a:lnTo>
                        <a:lnTo>
                          <a:pt x="382" y="170"/>
                        </a:lnTo>
                        <a:lnTo>
                          <a:pt x="424" y="99"/>
                        </a:lnTo>
                        <a:lnTo>
                          <a:pt x="495" y="227"/>
                        </a:lnTo>
                        <a:lnTo>
                          <a:pt x="523" y="142"/>
                        </a:lnTo>
                        <a:lnTo>
                          <a:pt x="566" y="184"/>
                        </a:lnTo>
                        <a:lnTo>
                          <a:pt x="651" y="114"/>
                        </a:lnTo>
                        <a:lnTo>
                          <a:pt x="707" y="184"/>
                        </a:lnTo>
                        <a:lnTo>
                          <a:pt x="764" y="114"/>
                        </a:lnTo>
                        <a:lnTo>
                          <a:pt x="792" y="184"/>
                        </a:lnTo>
                        <a:lnTo>
                          <a:pt x="863" y="114"/>
                        </a:lnTo>
                        <a:lnTo>
                          <a:pt x="919" y="170"/>
                        </a:lnTo>
                        <a:lnTo>
                          <a:pt x="948" y="99"/>
                        </a:lnTo>
                        <a:lnTo>
                          <a:pt x="1018" y="114"/>
                        </a:lnTo>
                        <a:lnTo>
                          <a:pt x="101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88244" name="Text Box 148"/>
              <p:cNvSpPr txBox="1">
                <a:spLocks noChangeArrowheads="1"/>
              </p:cNvSpPr>
              <p:nvPr/>
            </p:nvSpPr>
            <p:spPr bwMode="auto">
              <a:xfrm>
                <a:off x="8400" y="3455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5" name="Text Box 149"/>
              <p:cNvSpPr txBox="1">
                <a:spLocks noChangeArrowheads="1"/>
              </p:cNvSpPr>
              <p:nvPr/>
            </p:nvSpPr>
            <p:spPr bwMode="auto">
              <a:xfrm>
                <a:off x="8400" y="4230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6" name="Text Box 150"/>
              <p:cNvSpPr txBox="1">
                <a:spLocks noChangeArrowheads="1"/>
              </p:cNvSpPr>
              <p:nvPr/>
            </p:nvSpPr>
            <p:spPr bwMode="auto">
              <a:xfrm>
                <a:off x="8400" y="4974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7" name="Text Box 151"/>
              <p:cNvSpPr txBox="1">
                <a:spLocks noChangeArrowheads="1"/>
              </p:cNvSpPr>
              <p:nvPr/>
            </p:nvSpPr>
            <p:spPr bwMode="auto">
              <a:xfrm>
                <a:off x="8400" y="5749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88248" name="Group 152"/>
          <p:cNvGrpSpPr/>
          <p:nvPr/>
        </p:nvGrpSpPr>
        <p:grpSpPr bwMode="auto">
          <a:xfrm>
            <a:off x="9582152" y="3052763"/>
            <a:ext cx="1698425" cy="2374900"/>
            <a:chOff x="9650" y="3161"/>
            <a:chExt cx="864" cy="2991"/>
          </a:xfrm>
        </p:grpSpPr>
        <p:sp>
          <p:nvSpPr>
            <p:cNvPr id="388249" name="Rectangle 153"/>
            <p:cNvSpPr>
              <a:spLocks noChangeArrowheads="1"/>
            </p:cNvSpPr>
            <p:nvPr/>
          </p:nvSpPr>
          <p:spPr bwMode="auto">
            <a:xfrm>
              <a:off x="9687" y="4409"/>
              <a:ext cx="603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0x1004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250" name="Rectangle 154"/>
            <p:cNvSpPr>
              <a:spLocks noChangeArrowheads="1"/>
            </p:cNvSpPr>
            <p:nvPr/>
          </p:nvSpPr>
          <p:spPr bwMode="auto">
            <a:xfrm>
              <a:off x="9687" y="5189"/>
              <a:ext cx="6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0x1008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grpSp>
          <p:nvGrpSpPr>
            <p:cNvPr id="388251" name="Group 155"/>
            <p:cNvGrpSpPr/>
            <p:nvPr/>
          </p:nvGrpSpPr>
          <p:grpSpPr bwMode="auto">
            <a:xfrm>
              <a:off x="9650" y="3161"/>
              <a:ext cx="864" cy="852"/>
              <a:chOff x="10115" y="2696"/>
              <a:chExt cx="864" cy="852"/>
            </a:xfrm>
          </p:grpSpPr>
          <p:sp>
            <p:nvSpPr>
              <p:cNvPr id="388252" name="Rectangle 156"/>
              <p:cNvSpPr>
                <a:spLocks noChangeArrowheads="1"/>
              </p:cNvSpPr>
              <p:nvPr/>
            </p:nvSpPr>
            <p:spPr bwMode="auto">
              <a:xfrm>
                <a:off x="10152" y="3070"/>
                <a:ext cx="582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kumimoji="0" lang="en-US" altLang="zh-CN" sz="1600" dirty="0">
                    <a:solidFill>
                      <a:srgbClr val="000000"/>
                    </a:solidFill>
                  </a:rPr>
                  <a:t>0x1000</a:t>
                </a:r>
                <a:endParaRPr kumimoji="0" lang="en-US" altLang="zh-CN" sz="16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88253" name="Group 157"/>
              <p:cNvGrpSpPr/>
              <p:nvPr/>
            </p:nvGrpSpPr>
            <p:grpSpPr bwMode="auto">
              <a:xfrm>
                <a:off x="10115" y="2696"/>
                <a:ext cx="864" cy="852"/>
                <a:chOff x="6816" y="7983"/>
                <a:chExt cx="580" cy="255"/>
              </a:xfrm>
            </p:grpSpPr>
            <p:sp>
              <p:nvSpPr>
                <p:cNvPr id="388254" name="Freeform 158"/>
                <p:cNvSpPr/>
                <p:nvPr/>
              </p:nvSpPr>
              <p:spPr bwMode="auto">
                <a:xfrm>
                  <a:off x="6816" y="7983"/>
                  <a:ext cx="28" cy="43"/>
                </a:xfrm>
                <a:custGeom>
                  <a:avLst/>
                  <a:gdLst>
                    <a:gd name="T0" fmla="*/ 28 w 28"/>
                    <a:gd name="T1" fmla="*/ 15 h 43"/>
                    <a:gd name="T2" fmla="*/ 28 w 28"/>
                    <a:gd name="T3" fmla="*/ 0 h 43"/>
                    <a:gd name="T4" fmla="*/ 28 w 28"/>
                    <a:gd name="T5" fmla="*/ 0 h 43"/>
                    <a:gd name="T6" fmla="*/ 14 w 28"/>
                    <a:gd name="T7" fmla="*/ 0 h 43"/>
                    <a:gd name="T8" fmla="*/ 0 w 28"/>
                    <a:gd name="T9" fmla="*/ 15 h 43"/>
                    <a:gd name="T10" fmla="*/ 0 w 28"/>
                    <a:gd name="T11" fmla="*/ 29 h 43"/>
                    <a:gd name="T12" fmla="*/ 0 w 28"/>
                    <a:gd name="T13" fmla="*/ 43 h 43"/>
                    <a:gd name="T14" fmla="*/ 0 w 28"/>
                    <a:gd name="T15" fmla="*/ 43 h 43"/>
                    <a:gd name="T16" fmla="*/ 14 w 28"/>
                    <a:gd name="T17" fmla="*/ 43 h 43"/>
                    <a:gd name="T18" fmla="*/ 14 w 28"/>
                    <a:gd name="T19" fmla="*/ 29 h 43"/>
                    <a:gd name="T20" fmla="*/ 14 w 28"/>
                    <a:gd name="T21" fmla="*/ 15 h 43"/>
                    <a:gd name="T22" fmla="*/ 14 w 28"/>
                    <a:gd name="T23" fmla="*/ 15 h 43"/>
                    <a:gd name="T24" fmla="*/ 14 w 28"/>
                    <a:gd name="T25" fmla="*/ 15 h 43"/>
                    <a:gd name="T26" fmla="*/ 28 w 28"/>
                    <a:gd name="T27" fmla="*/ 1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43">
                      <a:moveTo>
                        <a:pt x="28" y="15"/>
                      </a:moveTo>
                      <a:lnTo>
                        <a:pt x="28" y="0"/>
                      </a:lnTo>
                      <a:lnTo>
                        <a:pt x="28" y="0"/>
                      </a:lnTo>
                      <a:lnTo>
                        <a:pt x="14" y="0"/>
                      </a:lnTo>
                      <a:lnTo>
                        <a:pt x="0" y="15"/>
                      </a:lnTo>
                      <a:lnTo>
                        <a:pt x="0" y="29"/>
                      </a:lnTo>
                      <a:lnTo>
                        <a:pt x="0" y="43"/>
                      </a:lnTo>
                      <a:lnTo>
                        <a:pt x="0" y="43"/>
                      </a:lnTo>
                      <a:lnTo>
                        <a:pt x="14" y="43"/>
                      </a:lnTo>
                      <a:lnTo>
                        <a:pt x="14" y="29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8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5" name="Freeform 159"/>
                <p:cNvSpPr/>
                <p:nvPr/>
              </p:nvSpPr>
              <p:spPr bwMode="auto">
                <a:xfrm>
                  <a:off x="6816" y="8054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6" name="Freeform 160"/>
                <p:cNvSpPr/>
                <p:nvPr/>
              </p:nvSpPr>
              <p:spPr bwMode="auto">
                <a:xfrm>
                  <a:off x="6816" y="8153"/>
                  <a:ext cx="28" cy="71"/>
                </a:xfrm>
                <a:custGeom>
                  <a:avLst/>
                  <a:gdLst>
                    <a:gd name="T0" fmla="*/ 14 w 28"/>
                    <a:gd name="T1" fmla="*/ 14 h 71"/>
                    <a:gd name="T2" fmla="*/ 0 w 28"/>
                    <a:gd name="T3" fmla="*/ 0 h 71"/>
                    <a:gd name="T4" fmla="*/ 0 w 28"/>
                    <a:gd name="T5" fmla="*/ 14 h 71"/>
                    <a:gd name="T6" fmla="*/ 0 w 28"/>
                    <a:gd name="T7" fmla="*/ 43 h 71"/>
                    <a:gd name="T8" fmla="*/ 0 w 28"/>
                    <a:gd name="T9" fmla="*/ 57 h 71"/>
                    <a:gd name="T10" fmla="*/ 14 w 28"/>
                    <a:gd name="T11" fmla="*/ 71 h 71"/>
                    <a:gd name="T12" fmla="*/ 14 w 28"/>
                    <a:gd name="T13" fmla="*/ 71 h 71"/>
                    <a:gd name="T14" fmla="*/ 28 w 28"/>
                    <a:gd name="T15" fmla="*/ 71 h 71"/>
                    <a:gd name="T16" fmla="*/ 14 w 28"/>
                    <a:gd name="T17" fmla="*/ 57 h 71"/>
                    <a:gd name="T18" fmla="*/ 14 w 28"/>
                    <a:gd name="T19" fmla="*/ 57 h 71"/>
                    <a:gd name="T20" fmla="*/ 14 w 28"/>
                    <a:gd name="T21" fmla="*/ 57 h 71"/>
                    <a:gd name="T22" fmla="*/ 14 w 28"/>
                    <a:gd name="T23" fmla="*/ 57 h 71"/>
                    <a:gd name="T24" fmla="*/ 14 w 28"/>
                    <a:gd name="T25" fmla="*/ 43 h 71"/>
                    <a:gd name="T26" fmla="*/ 14 w 28"/>
                    <a:gd name="T2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43"/>
                      </a:lnTo>
                      <a:lnTo>
                        <a:pt x="0" y="57"/>
                      </a:lnTo>
                      <a:lnTo>
                        <a:pt x="14" y="71"/>
                      </a:lnTo>
                      <a:lnTo>
                        <a:pt x="14" y="71"/>
                      </a:lnTo>
                      <a:lnTo>
                        <a:pt x="28" y="71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43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7" name="Freeform 161"/>
                <p:cNvSpPr/>
                <p:nvPr/>
              </p:nvSpPr>
              <p:spPr bwMode="auto">
                <a:xfrm>
                  <a:off x="6858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8" name="Freeform 162"/>
                <p:cNvSpPr/>
                <p:nvPr/>
              </p:nvSpPr>
              <p:spPr bwMode="auto">
                <a:xfrm>
                  <a:off x="6957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9" name="Freeform 163"/>
                <p:cNvSpPr/>
                <p:nvPr/>
              </p:nvSpPr>
              <p:spPr bwMode="auto">
                <a:xfrm>
                  <a:off x="7056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0" name="Freeform 164"/>
                <p:cNvSpPr/>
                <p:nvPr/>
              </p:nvSpPr>
              <p:spPr bwMode="auto">
                <a:xfrm>
                  <a:off x="7155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1" name="Freeform 165"/>
                <p:cNvSpPr/>
                <p:nvPr/>
              </p:nvSpPr>
              <p:spPr bwMode="auto">
                <a:xfrm>
                  <a:off x="7254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2" name="Freeform 166"/>
                <p:cNvSpPr/>
                <p:nvPr/>
              </p:nvSpPr>
              <p:spPr bwMode="auto">
                <a:xfrm>
                  <a:off x="7353" y="8167"/>
                  <a:ext cx="43" cy="57"/>
                </a:xfrm>
                <a:custGeom>
                  <a:avLst/>
                  <a:gdLst>
                    <a:gd name="T0" fmla="*/ 14 w 43"/>
                    <a:gd name="T1" fmla="*/ 43 h 57"/>
                    <a:gd name="T2" fmla="*/ 0 w 43"/>
                    <a:gd name="T3" fmla="*/ 57 h 57"/>
                    <a:gd name="T4" fmla="*/ 14 w 43"/>
                    <a:gd name="T5" fmla="*/ 57 h 57"/>
                    <a:gd name="T6" fmla="*/ 14 w 43"/>
                    <a:gd name="T7" fmla="*/ 57 h 57"/>
                    <a:gd name="T8" fmla="*/ 29 w 43"/>
                    <a:gd name="T9" fmla="*/ 43 h 57"/>
                    <a:gd name="T10" fmla="*/ 43 w 43"/>
                    <a:gd name="T11" fmla="*/ 29 h 57"/>
                    <a:gd name="T12" fmla="*/ 43 w 43"/>
                    <a:gd name="T13" fmla="*/ 0 h 57"/>
                    <a:gd name="T14" fmla="*/ 29 w 43"/>
                    <a:gd name="T15" fmla="*/ 0 h 57"/>
                    <a:gd name="T16" fmla="*/ 29 w 43"/>
                    <a:gd name="T17" fmla="*/ 0 h 57"/>
                    <a:gd name="T18" fmla="*/ 29 w 43"/>
                    <a:gd name="T19" fmla="*/ 29 h 57"/>
                    <a:gd name="T20" fmla="*/ 14 w 43"/>
                    <a:gd name="T21" fmla="*/ 43 h 57"/>
                    <a:gd name="T22" fmla="*/ 14 w 43"/>
                    <a:gd name="T23" fmla="*/ 43 h 57"/>
                    <a:gd name="T24" fmla="*/ 14 w 43"/>
                    <a:gd name="T25" fmla="*/ 43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57">
                      <a:moveTo>
                        <a:pt x="14" y="43"/>
                      </a:moveTo>
                      <a:lnTo>
                        <a:pt x="0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29" y="43"/>
                      </a:lnTo>
                      <a:lnTo>
                        <a:pt x="43" y="29"/>
                      </a:lnTo>
                      <a:lnTo>
                        <a:pt x="43" y="0"/>
                      </a:ln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29" y="29"/>
                      </a:lnTo>
                      <a:lnTo>
                        <a:pt x="14" y="43"/>
                      </a:lnTo>
                      <a:lnTo>
                        <a:pt x="14" y="43"/>
                      </a:lnTo>
                      <a:lnTo>
                        <a:pt x="14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3" name="Freeform 167"/>
                <p:cNvSpPr/>
                <p:nvPr/>
              </p:nvSpPr>
              <p:spPr bwMode="auto">
                <a:xfrm>
                  <a:off x="7382" y="8068"/>
                  <a:ext cx="14" cy="57"/>
                </a:xfrm>
                <a:custGeom>
                  <a:avLst/>
                  <a:gdLst>
                    <a:gd name="T0" fmla="*/ 0 w 14"/>
                    <a:gd name="T1" fmla="*/ 57 h 57"/>
                    <a:gd name="T2" fmla="*/ 0 w 14"/>
                    <a:gd name="T3" fmla="*/ 57 h 57"/>
                    <a:gd name="T4" fmla="*/ 14 w 14"/>
                    <a:gd name="T5" fmla="*/ 57 h 57"/>
                    <a:gd name="T6" fmla="*/ 14 w 14"/>
                    <a:gd name="T7" fmla="*/ 0 h 57"/>
                    <a:gd name="T8" fmla="*/ 0 w 14"/>
                    <a:gd name="T9" fmla="*/ 0 h 57"/>
                    <a:gd name="T10" fmla="*/ 0 w 14"/>
                    <a:gd name="T11" fmla="*/ 0 h 57"/>
                    <a:gd name="T12" fmla="*/ 0 w 14"/>
                    <a:gd name="T13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57">
                      <a:moveTo>
                        <a:pt x="0" y="57"/>
                      </a:moveTo>
                      <a:lnTo>
                        <a:pt x="0" y="57"/>
                      </a:lnTo>
                      <a:lnTo>
                        <a:pt x="14" y="57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4" name="Freeform 168"/>
                <p:cNvSpPr/>
                <p:nvPr/>
              </p:nvSpPr>
              <p:spPr bwMode="auto">
                <a:xfrm>
                  <a:off x="7353" y="7983"/>
                  <a:ext cx="43" cy="43"/>
                </a:xfrm>
                <a:custGeom>
                  <a:avLst/>
                  <a:gdLst>
                    <a:gd name="T0" fmla="*/ 29 w 43"/>
                    <a:gd name="T1" fmla="*/ 43 h 43"/>
                    <a:gd name="T2" fmla="*/ 29 w 43"/>
                    <a:gd name="T3" fmla="*/ 43 h 43"/>
                    <a:gd name="T4" fmla="*/ 43 w 43"/>
                    <a:gd name="T5" fmla="*/ 43 h 43"/>
                    <a:gd name="T6" fmla="*/ 43 w 43"/>
                    <a:gd name="T7" fmla="*/ 29 h 43"/>
                    <a:gd name="T8" fmla="*/ 29 w 43"/>
                    <a:gd name="T9" fmla="*/ 15 h 43"/>
                    <a:gd name="T10" fmla="*/ 14 w 43"/>
                    <a:gd name="T11" fmla="*/ 0 h 43"/>
                    <a:gd name="T12" fmla="*/ 0 w 43"/>
                    <a:gd name="T13" fmla="*/ 0 h 43"/>
                    <a:gd name="T14" fmla="*/ 0 w 43"/>
                    <a:gd name="T15" fmla="*/ 0 h 43"/>
                    <a:gd name="T16" fmla="*/ 0 w 43"/>
                    <a:gd name="T17" fmla="*/ 15 h 43"/>
                    <a:gd name="T18" fmla="*/ 14 w 43"/>
                    <a:gd name="T19" fmla="*/ 15 h 43"/>
                    <a:gd name="T20" fmla="*/ 14 w 43"/>
                    <a:gd name="T21" fmla="*/ 15 h 43"/>
                    <a:gd name="T22" fmla="*/ 14 w 43"/>
                    <a:gd name="T23" fmla="*/ 15 h 43"/>
                    <a:gd name="T24" fmla="*/ 29 w 43"/>
                    <a:gd name="T25" fmla="*/ 29 h 43"/>
                    <a:gd name="T26" fmla="*/ 29 w 43"/>
                    <a:gd name="T2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43">
                      <a:moveTo>
                        <a:pt x="29" y="43"/>
                      </a:moveTo>
                      <a:lnTo>
                        <a:pt x="29" y="43"/>
                      </a:lnTo>
                      <a:lnTo>
                        <a:pt x="43" y="43"/>
                      </a:lnTo>
                      <a:lnTo>
                        <a:pt x="43" y="29"/>
                      </a:lnTo>
                      <a:lnTo>
                        <a:pt x="29" y="15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9" y="29"/>
                      </a:lnTo>
                      <a:lnTo>
                        <a:pt x="29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5" name="Freeform 169"/>
                <p:cNvSpPr/>
                <p:nvPr/>
              </p:nvSpPr>
              <p:spPr bwMode="auto">
                <a:xfrm>
                  <a:off x="7254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6" name="Freeform 170"/>
                <p:cNvSpPr/>
                <p:nvPr/>
              </p:nvSpPr>
              <p:spPr bwMode="auto">
                <a:xfrm>
                  <a:off x="7155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7" name="Freeform 171"/>
                <p:cNvSpPr/>
                <p:nvPr/>
              </p:nvSpPr>
              <p:spPr bwMode="auto">
                <a:xfrm>
                  <a:off x="7056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8" name="Freeform 172"/>
                <p:cNvSpPr/>
                <p:nvPr/>
              </p:nvSpPr>
              <p:spPr bwMode="auto">
                <a:xfrm>
                  <a:off x="6957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9" name="Freeform 173"/>
                <p:cNvSpPr/>
                <p:nvPr/>
              </p:nvSpPr>
              <p:spPr bwMode="auto">
                <a:xfrm>
                  <a:off x="6858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8270" name="Rectangle 174"/>
            <p:cNvSpPr>
              <a:spLocks noChangeArrowheads="1"/>
            </p:cNvSpPr>
            <p:nvPr/>
          </p:nvSpPr>
          <p:spPr bwMode="auto">
            <a:xfrm>
              <a:off x="9663" y="5840"/>
              <a:ext cx="6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0x1012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</p:grpSp>
      <p:sp>
        <p:nvSpPr>
          <p:cNvPr id="388271" name="Text Box 175"/>
          <p:cNvSpPr txBox="1">
            <a:spLocks noChangeArrowheads="1"/>
          </p:cNvSpPr>
          <p:nvPr/>
        </p:nvSpPr>
        <p:spPr bwMode="auto">
          <a:xfrm>
            <a:off x="338114" y="260649"/>
            <a:ext cx="7715804" cy="6701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创建数组的内存分配示意图</a:t>
            </a:r>
          </a:p>
        </p:txBody>
      </p:sp>
      <p:sp>
        <p:nvSpPr>
          <p:cNvPr id="388272" name="Rectangle 176"/>
          <p:cNvSpPr>
            <a:spLocks noChangeArrowheads="1"/>
          </p:cNvSpPr>
          <p:nvPr/>
        </p:nvSpPr>
        <p:spPr bwMode="auto">
          <a:xfrm>
            <a:off x="4222751" y="1059543"/>
            <a:ext cx="350308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 a[]=new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[4]; </a:t>
            </a:r>
          </a:p>
        </p:txBody>
      </p:sp>
      <p:sp>
        <p:nvSpPr>
          <p:cNvPr id="388273" name="Rectangle 177"/>
          <p:cNvSpPr>
            <a:spLocks noChangeArrowheads="1"/>
          </p:cNvSpPr>
          <p:nvPr/>
        </p:nvSpPr>
        <p:spPr bwMode="auto">
          <a:xfrm>
            <a:off x="2590800" y="2584451"/>
            <a:ext cx="28786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b="1">
                <a:solidFill>
                  <a:srgbClr val="000000"/>
                </a:solidFill>
              </a:rPr>
              <a:t>=</a:t>
            </a:r>
            <a:endParaRPr kumimoji="0" lang="en-US" altLang="zh-CN">
              <a:latin typeface="Arial" panose="020B0604020202020204" pitchFamily="34" charset="0"/>
            </a:endParaRPr>
          </a:p>
        </p:txBody>
      </p:sp>
      <p:sp>
        <p:nvSpPr>
          <p:cNvPr id="388274" name="Text Box 178"/>
          <p:cNvSpPr txBox="1">
            <a:spLocks noChangeArrowheads="1"/>
          </p:cNvSpPr>
          <p:nvPr/>
        </p:nvSpPr>
        <p:spPr bwMode="auto">
          <a:xfrm>
            <a:off x="1871133" y="4708526"/>
            <a:ext cx="5270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88275" name="Line 179"/>
          <p:cNvSpPr>
            <a:spLocks noChangeShapeType="1"/>
          </p:cNvSpPr>
          <p:nvPr/>
        </p:nvSpPr>
        <p:spPr bwMode="auto">
          <a:xfrm>
            <a:off x="2205567" y="4924425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B4D87D-4AE4-43FC-A0CC-FF9A9A92A0B8}"/>
              </a:ext>
            </a:extLst>
          </p:cNvPr>
          <p:cNvSpPr txBox="1"/>
          <p:nvPr/>
        </p:nvSpPr>
        <p:spPr>
          <a:xfrm>
            <a:off x="0" y="5260001"/>
            <a:ext cx="3024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引用存的是数组，</a:t>
            </a:r>
            <a:r>
              <a:rPr lang="en-US" altLang="zh-CN" dirty="0"/>
              <a:t>a</a:t>
            </a:r>
            <a:r>
              <a:rPr lang="zh-CN" altLang="en-US" dirty="0"/>
              <a:t>存的是这个数组中第一个元素的地址</a:t>
            </a:r>
          </a:p>
        </p:txBody>
      </p:sp>
    </p:spTree>
    <p:extLst>
      <p:ext uri="{BB962C8B-B14F-4D97-AF65-F5344CB8AC3E}">
        <p14:creationId xmlns:p14="http://schemas.microsoft.com/office/powerpoint/2010/main" val="21090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3" dur="2000"/>
                                        <p:tgtEl>
                                          <p:spTgt spid="3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  <p:bldP spid="388099" grpId="0" bldLvl="0" animBg="1"/>
      <p:bldP spid="388100" grpId="0"/>
      <p:bldP spid="388101" grpId="0"/>
      <p:bldP spid="388102" grpId="0" bldLvl="0" animBg="1"/>
      <p:bldP spid="388126" grpId="0"/>
      <p:bldP spid="388130" grpId="0"/>
      <p:bldP spid="388273" grpId="0"/>
      <p:bldP spid="388274" grpId="0" bldLvl="0" animBg="1"/>
      <p:bldP spid="388275" grpId="0" bldLvl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980</Words>
  <Application>Microsoft Office PowerPoint</Application>
  <PresentationFormat>宽屏</PresentationFormat>
  <Paragraphs>131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黑体</vt:lpstr>
      <vt:lpstr>华文新魏</vt:lpstr>
      <vt:lpstr>宋体</vt:lpstr>
      <vt:lpstr>微软雅黑</vt:lpstr>
      <vt:lpstr>Arial</vt:lpstr>
      <vt:lpstr>Times New Roman</vt:lpstr>
      <vt:lpstr>3_Default Design</vt:lpstr>
      <vt:lpstr>第三章  数组 </vt:lpstr>
      <vt:lpstr>讲授思路　　　　　　　</vt:lpstr>
      <vt:lpstr>数组的概念</vt:lpstr>
      <vt:lpstr>数组的声明</vt:lpstr>
      <vt:lpstr>数组的初始化</vt:lpstr>
      <vt:lpstr>静态初始化</vt:lpstr>
      <vt:lpstr>静态初始化</vt:lpstr>
      <vt:lpstr>动态初始化</vt:lpstr>
      <vt:lpstr>PowerPoint 演示文稿</vt:lpstr>
      <vt:lpstr>数组的使用</vt:lpstr>
      <vt:lpstr>二维数组</vt:lpstr>
      <vt:lpstr>二维数组的声明</vt:lpstr>
      <vt:lpstr>二维数组的初始化</vt:lpstr>
      <vt:lpstr>Arrays类的引入</vt:lpstr>
      <vt:lpstr>Arrays类的常用方法</vt:lpstr>
      <vt:lpstr>总结　　　　　　　　　</vt:lpstr>
      <vt:lpstr>总结　　　　　　　　　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王 亚红</cp:lastModifiedBy>
  <cp:revision>133</cp:revision>
  <dcterms:modified xsi:type="dcterms:W3CDTF">2018-09-30T00:59:34Z</dcterms:modified>
</cp:coreProperties>
</file>