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85" r:id="rId1"/>
  </p:sldMasterIdLst>
  <p:notesMasterIdLst>
    <p:notesMasterId r:id="rId24"/>
  </p:notesMasterIdLst>
  <p:sldIdLst>
    <p:sldId id="256" r:id="rId2"/>
    <p:sldId id="375" r:id="rId3"/>
    <p:sldId id="560" r:id="rId4"/>
    <p:sldId id="561" r:id="rId5"/>
    <p:sldId id="562" r:id="rId6"/>
    <p:sldId id="571" r:id="rId7"/>
    <p:sldId id="572" r:id="rId8"/>
    <p:sldId id="574" r:id="rId9"/>
    <p:sldId id="576" r:id="rId10"/>
    <p:sldId id="577" r:id="rId11"/>
    <p:sldId id="573" r:id="rId12"/>
    <p:sldId id="575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8" r:id="rId22"/>
    <p:sldId id="486" r:id="rId23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348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1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D0CE5D5-7527-4094-81BE-EFD9B5FB9E88}" type="datetime1">
              <a:rPr lang="en-US"/>
              <a:pPr>
                <a:defRPr/>
              </a:pPr>
              <a:t>12/18/2018</a:t>
            </a:fld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/>
              <a:t>Click to edit Master text styles</a:t>
            </a:r>
          </a:p>
          <a:p>
            <a:pPr lvl="1"/>
            <a:r>
              <a:rPr lang="pt-PT" altLang="en-US" noProof="0"/>
              <a:t>Second level</a:t>
            </a:r>
          </a:p>
          <a:p>
            <a:pPr lvl="2"/>
            <a:r>
              <a:rPr lang="pt-PT" altLang="en-US" noProof="0"/>
              <a:t>Third level</a:t>
            </a:r>
          </a:p>
          <a:p>
            <a:pPr lvl="3"/>
            <a:r>
              <a:rPr lang="pt-PT" altLang="en-US" noProof="0"/>
              <a:t>Fourth level</a:t>
            </a:r>
          </a:p>
          <a:p>
            <a:pPr lvl="4"/>
            <a:r>
              <a:rPr lang="pt-PT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6139699-CB02-4608-8FE8-7E144F1135E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609048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现实世界中的类和对象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85159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7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8874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9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75483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15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90660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17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32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10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4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82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4852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7051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3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第四章 类和对象（</a:t>
            </a:r>
            <a:r>
              <a:rPr lang="en-US" altLang="zh-CN">
                <a:sym typeface="Arial" pitchFamily="34" charset="0"/>
              </a:rPr>
              <a:t>1</a:t>
            </a:r>
            <a:r>
              <a:rPr lang="zh-CN" altLang="en-US">
                <a:sym typeface="Arial" pitchFamily="34" charset="0"/>
              </a:rPr>
              <a:t>）</a:t>
            </a:r>
            <a:br>
              <a:rPr lang="zh-CN" altLang="en-US" dirty="0">
                <a:sym typeface="Arial" pitchFamily="34" charset="0"/>
              </a:rPr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5" name="椭圆 3"/>
          <p:cNvSpPr>
            <a:spLocks noChangeArrowheads="1"/>
          </p:cNvSpPr>
          <p:nvPr/>
        </p:nvSpPr>
        <p:spPr bwMode="auto">
          <a:xfrm>
            <a:off x="4978246" y="1407967"/>
            <a:ext cx="1698614" cy="9286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6" name="椭圆 4"/>
          <p:cNvSpPr>
            <a:spLocks noChangeArrowheads="1"/>
          </p:cNvSpPr>
          <p:nvPr/>
        </p:nvSpPr>
        <p:spPr bwMode="auto">
          <a:xfrm>
            <a:off x="1238846" y="3523711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7" name="直接箭头连接符 6"/>
          <p:cNvCxnSpPr>
            <a:cxnSpLocks noChangeShapeType="1"/>
            <a:stCxn id="5" idx="4"/>
            <a:endCxn id="6" idx="0"/>
          </p:cNvCxnSpPr>
          <p:nvPr/>
        </p:nvCxnSpPr>
        <p:spPr bwMode="auto">
          <a:xfrm flipH="1">
            <a:off x="1953407" y="2336653"/>
            <a:ext cx="3874146" cy="118705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8" name="椭圆 11"/>
          <p:cNvSpPr>
            <a:spLocks noChangeArrowheads="1"/>
          </p:cNvSpPr>
          <p:nvPr/>
        </p:nvSpPr>
        <p:spPr bwMode="auto">
          <a:xfrm>
            <a:off x="2667968" y="4166648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9" name="椭圆 12"/>
          <p:cNvSpPr>
            <a:spLocks noChangeArrowheads="1"/>
          </p:cNvSpPr>
          <p:nvPr/>
        </p:nvSpPr>
        <p:spPr bwMode="auto">
          <a:xfrm>
            <a:off x="4311459" y="4523836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0" name="椭圆 13"/>
          <p:cNvSpPr>
            <a:spLocks noChangeArrowheads="1"/>
          </p:cNvSpPr>
          <p:nvPr/>
        </p:nvSpPr>
        <p:spPr bwMode="auto">
          <a:xfrm>
            <a:off x="7743280" y="4166648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1" name="椭圆 14"/>
          <p:cNvSpPr>
            <a:spLocks noChangeArrowheads="1"/>
          </p:cNvSpPr>
          <p:nvPr/>
        </p:nvSpPr>
        <p:spPr bwMode="auto">
          <a:xfrm>
            <a:off x="6125367" y="4523836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2" name="椭圆 15"/>
          <p:cNvSpPr>
            <a:spLocks noChangeArrowheads="1"/>
          </p:cNvSpPr>
          <p:nvPr/>
        </p:nvSpPr>
        <p:spPr bwMode="auto">
          <a:xfrm>
            <a:off x="9185469" y="3523711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3" name="直接箭头连接符 1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3382529" y="2336654"/>
            <a:ext cx="2445024" cy="182999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4" name="直接箭头连接符 21"/>
          <p:cNvCxnSpPr>
            <a:cxnSpLocks noChangeShapeType="1"/>
            <a:stCxn id="5" idx="4"/>
            <a:endCxn id="9" idx="0"/>
          </p:cNvCxnSpPr>
          <p:nvPr/>
        </p:nvCxnSpPr>
        <p:spPr bwMode="auto">
          <a:xfrm flipH="1">
            <a:off x="5026020" y="2336654"/>
            <a:ext cx="801533" cy="218718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5" name="直接箭头连接符 24"/>
          <p:cNvCxnSpPr>
            <a:cxnSpLocks noChangeShapeType="1"/>
            <a:stCxn id="5" idx="4"/>
            <a:endCxn id="11" idx="0"/>
          </p:cNvCxnSpPr>
          <p:nvPr/>
        </p:nvCxnSpPr>
        <p:spPr bwMode="auto">
          <a:xfrm>
            <a:off x="5827552" y="2336654"/>
            <a:ext cx="1012376" cy="218718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6" name="直接箭头连接符 27"/>
          <p:cNvCxnSpPr>
            <a:cxnSpLocks noChangeShapeType="1"/>
            <a:stCxn id="5" idx="4"/>
            <a:endCxn id="10" idx="0"/>
          </p:cNvCxnSpPr>
          <p:nvPr/>
        </p:nvCxnSpPr>
        <p:spPr bwMode="auto">
          <a:xfrm>
            <a:off x="5827553" y="2336654"/>
            <a:ext cx="2630288" cy="182999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7" name="直接箭头连接符 35"/>
          <p:cNvCxnSpPr>
            <a:cxnSpLocks noChangeShapeType="1"/>
            <a:stCxn id="5" idx="4"/>
            <a:endCxn id="12" idx="0"/>
          </p:cNvCxnSpPr>
          <p:nvPr/>
        </p:nvCxnSpPr>
        <p:spPr bwMode="auto">
          <a:xfrm>
            <a:off x="5827553" y="2336653"/>
            <a:ext cx="4072478" cy="118705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18" name="TextBox 58"/>
          <p:cNvSpPr txBox="1"/>
          <p:nvPr/>
        </p:nvSpPr>
        <p:spPr>
          <a:xfrm>
            <a:off x="3689940" y="2885000"/>
            <a:ext cx="428736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</a:p>
        </p:txBody>
      </p:sp>
    </p:spTree>
    <p:extLst>
      <p:ext uri="{BB962C8B-B14F-4D97-AF65-F5344CB8AC3E}">
        <p14:creationId xmlns:p14="http://schemas.microsoft.com/office/powerpoint/2010/main" val="425892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770" y="4615371"/>
            <a:ext cx="10301806" cy="109309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0000CC"/>
                </a:solidFill>
              </a:rPr>
              <a:t>类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：通常即包含成员属性和成员方法的</a:t>
            </a:r>
            <a:r>
              <a:rPr lang="zh-CN" altLang="en-US" sz="3200" dirty="0">
                <a:solidFill>
                  <a:srgbClr val="FF0000"/>
                </a:solidFill>
              </a:rPr>
              <a:t>抽象数据类型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66280" y="1305061"/>
            <a:ext cx="8842999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class Student{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String name;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成员属性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String sex;</a:t>
            </a:r>
          </a:p>
          <a:p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study(){}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成员方法（行为）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279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99456" y="4449286"/>
            <a:ext cx="9784670" cy="63589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00CC"/>
                </a:solidFill>
              </a:rPr>
              <a:t>对象：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按照类类型创建的实例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49605" y="1563814"/>
            <a:ext cx="8842999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class Demo{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public static void main(String[]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args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   Student test = new Student();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对象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}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39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面向对象程序设计：面向对象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19030"/>
            <a:ext cx="10281134" cy="39277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概念：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将数据及其操作</a:t>
            </a:r>
            <a:r>
              <a:rPr lang="zh-CN" altLang="en-US" sz="3200" dirty="0">
                <a:solidFill>
                  <a:srgbClr val="C00000"/>
                </a:solidFill>
              </a:rPr>
              <a:t>封装为类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，以类的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作为程序的</a:t>
            </a:r>
            <a:r>
              <a:rPr lang="zh-CN" altLang="en-US" sz="3200" dirty="0">
                <a:solidFill>
                  <a:srgbClr val="C00000"/>
                </a:solidFill>
              </a:rPr>
              <a:t>基本元素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，通过向对象发送</a:t>
            </a:r>
            <a:r>
              <a:rPr lang="zh-CN" altLang="en-US" sz="3200" dirty="0">
                <a:solidFill>
                  <a:srgbClr val="C00000"/>
                </a:solidFill>
              </a:rPr>
              <a:t>消息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，从而调用相应方法完成各种功能。</a:t>
            </a:r>
          </a:p>
        </p:txBody>
      </p:sp>
    </p:spTree>
    <p:extLst>
      <p:ext uri="{BB962C8B-B14F-4D97-AF65-F5344CB8AC3E}">
        <p14:creationId xmlns:p14="http://schemas.microsoft.com/office/powerpoint/2010/main" val="348672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面向对象程序设计：面向对象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19029"/>
            <a:ext cx="10281134" cy="37709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面向对象程序设计的特点：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对象为基本元素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安全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程序的维护量较小、代码的重用率高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... ...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7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封装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32092"/>
            <a:ext cx="10144082" cy="44371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中的封装</a:t>
            </a:r>
          </a:p>
          <a:p>
            <a:pPr>
              <a:lnSpc>
                <a:spcPct val="170000"/>
              </a:lnSpc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现实生活中的封装</a:t>
            </a:r>
          </a:p>
          <a:p>
            <a:pPr lvl="1">
              <a:lnSpc>
                <a:spcPct val="170000"/>
              </a:lnSpc>
            </a:pP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傻瓜相机（用户在使用时看不见内部复杂的东西）</a:t>
            </a:r>
          </a:p>
          <a:p>
            <a:pPr>
              <a:lnSpc>
                <a:spcPct val="170000"/>
              </a:lnSpc>
            </a:pP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中的封装</a:t>
            </a:r>
          </a:p>
          <a:p>
            <a:pPr lvl="1">
              <a:lnSpc>
                <a:spcPct val="170000"/>
              </a:lnSpc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Step1: 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数据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和处理数据的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方法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封装为类</a:t>
            </a:r>
          </a:p>
          <a:p>
            <a:pPr lvl="1">
              <a:lnSpc>
                <a:spcPct val="170000"/>
              </a:lnSpc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Step2: 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可以将某些成员声明为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从而达到信息隐藏的目的（只能类内访问，不能类外访问）</a:t>
            </a:r>
          </a:p>
          <a:p>
            <a:pPr>
              <a:lnSpc>
                <a:spcPct val="150000"/>
              </a:lnSpc>
            </a:pP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封装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32092"/>
            <a:ext cx="10513168" cy="4437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封装性   就是将</a:t>
            </a:r>
            <a:r>
              <a:rPr lang="zh-CN" altLang="en-US" sz="2800" dirty="0">
                <a:solidFill>
                  <a:srgbClr val="C00000"/>
                </a:solidFill>
              </a:rPr>
              <a:t>属性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zh-CN" altLang="en-US" sz="2800" dirty="0">
                <a:solidFill>
                  <a:srgbClr val="C00000"/>
                </a:solidFill>
              </a:rPr>
              <a:t>数据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和处理这些</a:t>
            </a:r>
            <a:r>
              <a:rPr lang="zh-CN" altLang="en-US" sz="2800" dirty="0">
                <a:solidFill>
                  <a:srgbClr val="C00000"/>
                </a:solidFill>
              </a:rPr>
              <a:t>属性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zh-CN" altLang="en-US" sz="2800" dirty="0">
                <a:solidFill>
                  <a:srgbClr val="C00000"/>
                </a:solidFill>
              </a:rPr>
              <a:t>数据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</a:rPr>
              <a:t>行为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zh-CN" altLang="en-US" sz="2800" dirty="0">
                <a:solidFill>
                  <a:srgbClr val="C00000"/>
                </a:solidFill>
              </a:rPr>
              <a:t>方法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结合起来，仅对外公开</a:t>
            </a:r>
            <a:r>
              <a:rPr lang="zh-CN" altLang="en-US" sz="2800" dirty="0">
                <a:solidFill>
                  <a:srgbClr val="C00000"/>
                </a:solidFill>
              </a:rPr>
              <a:t>接口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以达到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信息隐藏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的目的。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封装的优势：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封装是面向对象程序设计语言实现信息隐藏的方法。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封装隐藏了具体的实现细节，使某些成员设为私有从而提高了安全性和可靠性。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9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19029"/>
            <a:ext cx="10281134" cy="44371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现实生活中的继承</a:t>
            </a:r>
            <a:r>
              <a:rPr lang="zh-CN" altLang="en-US" sz="2800" dirty="0">
                <a:solidFill>
                  <a:srgbClr val="FF0000"/>
                </a:solidFill>
                <a:cs typeface="Courier New" pitchFamily="49" charset="0"/>
                <a:sym typeface="Wingdings" panose="05000000000000000000" pitchFamily="2" charset="2"/>
              </a:rPr>
              <a:t>（派生类是特殊的基类）</a:t>
            </a:r>
            <a:endParaRPr lang="en-US" altLang="zh-CN" sz="2800" dirty="0">
              <a:solidFill>
                <a:srgbClr val="FF0000"/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Java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中的继承：   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 marL="0" indent="720000">
              <a:lnSpc>
                <a:spcPct val="17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在软件开发中，若已有类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，要创建类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，而类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和类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属性和行为基本相同，则只需在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的基础上增加些新的内容即可。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4871864" y="1857376"/>
            <a:ext cx="1286210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871864" y="3071813"/>
            <a:ext cx="1286210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 bwMode="auto">
          <a:xfrm rot="5400000" flipH="1" flipV="1">
            <a:off x="5156987" y="2715420"/>
            <a:ext cx="714375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6341001" y="2980376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6341002" y="184579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EDD206-3DFF-4858-B6E0-A1A08DD4D460}"/>
              </a:ext>
            </a:extLst>
          </p:cNvPr>
          <p:cNvSpPr txBox="1"/>
          <p:nvPr/>
        </p:nvSpPr>
        <p:spPr>
          <a:xfrm>
            <a:off x="335360" y="5733256"/>
            <a:ext cx="1144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儿子类继承父亲类非常不合理。</a:t>
            </a:r>
          </a:p>
        </p:txBody>
      </p:sp>
    </p:spTree>
    <p:extLst>
      <p:ext uri="{BB962C8B-B14F-4D97-AF65-F5344CB8AC3E}">
        <p14:creationId xmlns:p14="http://schemas.microsoft.com/office/powerpoint/2010/main" val="280179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19029"/>
            <a:ext cx="11017224" cy="43702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继承（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inheritance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是面向对象软件技术当中的一个概念。 如果一个类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继承自另一个类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，就把这个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称为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的派生类，而把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称为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的父类基也可以称「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是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的超类」。 </a:t>
            </a:r>
            <a:r>
              <a:rPr lang="zh-CN" altLang="en-US" sz="3100" dirty="0">
                <a:solidFill>
                  <a:srgbClr val="FF0000"/>
                </a:solidFill>
                <a:cs typeface="Courier New" pitchFamily="49" charset="0"/>
              </a:rPr>
              <a:t>继承可以使得子类具有父类的各种属性和方法，而不需要再次编写相同的代码。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继承的优势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提高了代码的重用率，提高了编程效率。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14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多态</a:t>
            </a:r>
          </a:p>
        </p:txBody>
      </p:sp>
      <p:pic>
        <p:nvPicPr>
          <p:cNvPr id="5" name="Picture 4" descr="image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8118" y="1243059"/>
            <a:ext cx="8138057" cy="465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37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面向过程程序设计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类和对象概述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面向对象程序设计三大特征</a:t>
            </a:r>
            <a:endParaRPr lang="en-US" altLang="zh-CN" dirty="0"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多态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19029"/>
            <a:ext cx="10729192" cy="437021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多态性就是</a:t>
            </a:r>
            <a:r>
              <a:rPr lang="zh-CN" altLang="en-US" sz="3200" dirty="0">
                <a:solidFill>
                  <a:srgbClr val="FF0000"/>
                </a:solidFill>
                <a:cs typeface="Courier New" pitchFamily="49" charset="0"/>
              </a:rPr>
              <a:t>多种表现形式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，具体来说，可以用“一个对外接口，多个内在实现方法”表示。</a:t>
            </a:r>
          </a:p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在面向对象理论中，多态性的定义是：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同一操作作用于不同的类的对象，将产生不同的执行结果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。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  <a:cs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名字相同，实现方法不同，也叫多态。</a:t>
            </a:r>
          </a:p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多态的优势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6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增强了程序的灵活性。</a:t>
            </a:r>
          </a:p>
        </p:txBody>
      </p:sp>
    </p:spTree>
    <p:extLst>
      <p:ext uri="{BB962C8B-B14F-4D97-AF65-F5344CB8AC3E}">
        <p14:creationId xmlns:p14="http://schemas.microsoft.com/office/powerpoint/2010/main" val="2372557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面向过程程序设计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类和对象概述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面向对象程序设计三大特征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封装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继承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多态</a:t>
            </a:r>
            <a:endParaRPr lang="en-US" altLang="zh-CN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52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95601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面向对象程序设计：面向过程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19030"/>
            <a:ext cx="10353142" cy="974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概念：以功能为基础，采用</a:t>
            </a:r>
            <a:r>
              <a:rPr lang="zh-CN" altLang="en-US" dirty="0">
                <a:solidFill>
                  <a:srgbClr val="C00000"/>
                </a:solidFill>
              </a:rPr>
              <a:t>自顶向下，逐步细化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的方法。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5012901" y="2336920"/>
            <a:ext cx="11433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3369399" y="3730454"/>
            <a:ext cx="114330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5012901" y="3730454"/>
            <a:ext cx="114330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6727860" y="3730454"/>
            <a:ext cx="114330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 rot="10800000" flipV="1">
            <a:off x="4083976" y="2977674"/>
            <a:ext cx="1286210" cy="714375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rot="5400000">
            <a:off x="5209111" y="3316606"/>
            <a:ext cx="752475" cy="15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>
            <a:off x="5798922" y="2977674"/>
            <a:ext cx="1357667" cy="714375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5400000">
            <a:off x="3619586" y="4370658"/>
            <a:ext cx="571500" cy="357280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5400000">
            <a:off x="3799020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16200000" flipH="1">
            <a:off x="3976866" y="4370658"/>
            <a:ext cx="571500" cy="357281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5400000">
            <a:off x="5191620" y="4370658"/>
            <a:ext cx="571500" cy="357280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5371054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16200000" flipH="1">
            <a:off x="5548900" y="4370658"/>
            <a:ext cx="571500" cy="357281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5400000">
            <a:off x="6906567" y="4370658"/>
            <a:ext cx="571500" cy="357280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5400000">
            <a:off x="7086001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rot="16200000" flipH="1">
            <a:off x="7263847" y="4370658"/>
            <a:ext cx="571500" cy="357281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34"/>
          <p:cNvSpPr txBox="1"/>
          <p:nvPr/>
        </p:nvSpPr>
        <p:spPr>
          <a:xfrm>
            <a:off x="2511728" y="4939322"/>
            <a:ext cx="614565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进一步细化每个功能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1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面向对象程序设计：面向过程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5564493" y="2182038"/>
            <a:ext cx="1700349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Consolas" panose="020B0609020204030204" pitchFamily="49" charset="0"/>
                <a:ea typeface="华文楷体" pitchFamily="2" charset="-122"/>
              </a:rPr>
              <a:t>main()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068274" y="3914990"/>
            <a:ext cx="2175462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err="1">
                <a:latin typeface="Consolas" panose="020B0609020204030204" pitchFamily="49" charset="0"/>
                <a:ea typeface="华文楷体" pitchFamily="2" charset="-122"/>
              </a:rPr>
              <a:t>getNum</a:t>
            </a: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5564492" y="3914990"/>
            <a:ext cx="2732765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err="1">
                <a:latin typeface="Consolas" panose="020B0609020204030204" pitchFamily="49" charset="0"/>
                <a:ea typeface="华文楷体" pitchFamily="2" charset="-122"/>
              </a:rPr>
              <a:t>maxMinValue</a:t>
            </a: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8583081" y="3914990"/>
            <a:ext cx="1726045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print()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rot="10800000" flipV="1">
            <a:off x="4222671" y="2783943"/>
            <a:ext cx="1929315" cy="100012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rot="16200000" flipH="1">
            <a:off x="5902292" y="3307489"/>
            <a:ext cx="1036638" cy="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>
            <a:off x="6687112" y="2768736"/>
            <a:ext cx="1822925" cy="100012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32"/>
          <p:cNvSpPr txBox="1"/>
          <p:nvPr/>
        </p:nvSpPr>
        <p:spPr>
          <a:xfrm>
            <a:off x="2044833" y="1506706"/>
            <a:ext cx="500193" cy="3970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自顶向下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，逐步细化</a:t>
            </a:r>
          </a:p>
        </p:txBody>
      </p:sp>
      <p:sp>
        <p:nvSpPr>
          <p:cNvPr id="32" name="矩形 31"/>
          <p:cNvSpPr/>
          <p:nvPr/>
        </p:nvSpPr>
        <p:spPr>
          <a:xfrm>
            <a:off x="4891256" y="4649398"/>
            <a:ext cx="3046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具体的实现每个功能</a:t>
            </a:r>
          </a:p>
        </p:txBody>
      </p:sp>
      <p:sp>
        <p:nvSpPr>
          <p:cNvPr id="33" name="矩形 32"/>
          <p:cNvSpPr/>
          <p:nvPr/>
        </p:nvSpPr>
        <p:spPr>
          <a:xfrm>
            <a:off x="4936955" y="1598198"/>
            <a:ext cx="2955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只需考虑写几个功能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01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面向对象程序设计：面向过程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19030"/>
            <a:ext cx="10353142" cy="28304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面向过程的缺陷：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代码的</a:t>
            </a:r>
            <a:r>
              <a:rPr lang="zh-CN" altLang="en-US" sz="2400" b="1" dirty="0">
                <a:solidFill>
                  <a:srgbClr val="C00000"/>
                </a:solidFill>
              </a:rPr>
              <a:t>重用性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C00000"/>
                </a:solidFill>
              </a:rPr>
              <a:t>可维护性差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数据和对数据的操作分离，</a:t>
            </a:r>
            <a:r>
              <a:rPr lang="zh-CN" altLang="en-US" sz="2400" b="1" dirty="0">
                <a:solidFill>
                  <a:srgbClr val="C00000"/>
                </a:solidFill>
              </a:rPr>
              <a:t>数据安全不能保证</a:t>
            </a:r>
            <a:r>
              <a:rPr lang="zh-CN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8182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51384" y="1232093"/>
            <a:ext cx="11089232" cy="17331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：现实世界中某个具体的</a:t>
            </a:r>
            <a:r>
              <a:rPr lang="zh-CN" altLang="en-US" b="1" dirty="0">
                <a:solidFill>
                  <a:srgbClr val="C00000"/>
                </a:solidFill>
              </a:rPr>
              <a:t>物理实体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，每个对象都包含特定的</a:t>
            </a:r>
            <a:r>
              <a:rPr lang="zh-CN" altLang="en-US" b="1" dirty="0">
                <a:solidFill>
                  <a:srgbClr val="C00000"/>
                </a:solidFill>
              </a:rPr>
              <a:t>属性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行为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：现实世界中具有相同属性和行为的物理实体的抽象。</a:t>
            </a:r>
          </a:p>
        </p:txBody>
      </p:sp>
      <p:pic>
        <p:nvPicPr>
          <p:cNvPr id="16" name="Picture 1" descr="C:\Documents and Settings\Administrator\Local Settings\Temporary Internet Files\Content.IE5\N7WOTWO0\MC900432657[2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6031" y="4096466"/>
            <a:ext cx="1071849" cy="107157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5094958" y="2924944"/>
            <a:ext cx="1005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2" descr="C:\Documents and Settings\Administrator\Local Settings\Temporary Internet Files\Content.IE5\ZFK1BBTD\MC900431614[2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4642" y="4239342"/>
            <a:ext cx="985981" cy="985724"/>
          </a:xfrm>
          <a:prstGeom prst="rect">
            <a:avLst/>
          </a:prstGeom>
          <a:noFill/>
        </p:spPr>
      </p:pic>
      <p:pic>
        <p:nvPicPr>
          <p:cNvPr id="19" name="Picture 5" descr="C:\Documents and Settings\Administrator\Local Settings\Temporary Internet Files\Content.IE5\N7WOTWO0\MC900433933[2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3036" y="4096466"/>
            <a:ext cx="1214762" cy="1214446"/>
          </a:xfrm>
          <a:prstGeom prst="rect">
            <a:avLst/>
          </a:prstGeom>
          <a:noFill/>
        </p:spPr>
      </p:pic>
      <p:sp>
        <p:nvSpPr>
          <p:cNvPr id="20" name="TextBox 13"/>
          <p:cNvSpPr txBox="1"/>
          <p:nvPr/>
        </p:nvSpPr>
        <p:spPr>
          <a:xfrm>
            <a:off x="3496032" y="5171939"/>
            <a:ext cx="86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Tom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5257555" y="5168037"/>
            <a:ext cx="1089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Mary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6823481" y="5168037"/>
            <a:ext cx="131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Linda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cxnSp>
        <p:nvCxnSpPr>
          <p:cNvPr id="23" name="直接箭头连接符 22"/>
          <p:cNvCxnSpPr>
            <a:stCxn id="17" idx="2"/>
            <a:endCxn id="16" idx="0"/>
          </p:cNvCxnSpPr>
          <p:nvPr/>
        </p:nvCxnSpPr>
        <p:spPr bwMode="auto">
          <a:xfrm flipH="1">
            <a:off x="4031956" y="3509718"/>
            <a:ext cx="1565835" cy="58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箭头连接符 23"/>
          <p:cNvCxnSpPr>
            <a:stCxn id="17" idx="2"/>
            <a:endCxn id="18" idx="0"/>
          </p:cNvCxnSpPr>
          <p:nvPr/>
        </p:nvCxnSpPr>
        <p:spPr bwMode="auto">
          <a:xfrm>
            <a:off x="5597791" y="3509718"/>
            <a:ext cx="9842" cy="7296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箭头连接符 24"/>
          <p:cNvCxnSpPr>
            <a:stCxn id="17" idx="2"/>
            <a:endCxn id="19" idx="0"/>
          </p:cNvCxnSpPr>
          <p:nvPr/>
        </p:nvCxnSpPr>
        <p:spPr bwMode="auto">
          <a:xfrm>
            <a:off x="5597791" y="3509718"/>
            <a:ext cx="1792626" cy="58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661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3392" y="1232093"/>
            <a:ext cx="10873208" cy="11084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类是对对象的抽象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，是创建对象的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蓝图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，描述了所创建的对象共同的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属性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行为。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784407" y="2475004"/>
            <a:ext cx="2484647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4482271" y="2475004"/>
            <a:ext cx="2484647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轿车：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行驶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7204410" y="2475004"/>
            <a:ext cx="2484647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捉老鼠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13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3392" y="1060709"/>
            <a:ext cx="10216090" cy="6358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对象是类的实例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679876" y="1867989"/>
            <a:ext cx="406906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是一个学生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06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学前班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6252609" y="1867989"/>
            <a:ext cx="406906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是一只猫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Tom</a:t>
            </a: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波斯猫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捉老鼠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22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32093"/>
            <a:ext cx="11089232" cy="28957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对象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：现实世界中某个具体的</a:t>
            </a:r>
            <a:r>
              <a:rPr lang="zh-CN" altLang="en-US" sz="2800" dirty="0"/>
              <a:t>物理实体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在计算机逻辑中的映射和体现。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类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：是一种抽象的数据类型，是同种对象的集合与抽象，是具有共同行为和属性的若干对象的统一描述体。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15680" y="4117394"/>
            <a:ext cx="6588732" cy="2263934"/>
            <a:chOff x="3215680" y="4117394"/>
            <a:chExt cx="6588732" cy="226393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15680" y="4117394"/>
              <a:ext cx="6588732" cy="2263934"/>
              <a:chOff x="1897066" y="2101171"/>
              <a:chExt cx="8771442" cy="3735781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1897066" y="2126081"/>
                <a:ext cx="3600400" cy="36724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现实世界</a:t>
                </a: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7140116" y="2101171"/>
                <a:ext cx="3528392" cy="37357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计算机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2639616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7896200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2689154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7896200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1" name="直接箭头连接符 10"/>
              <p:cNvCxnSpPr>
                <a:stCxn id="9" idx="0"/>
              </p:cNvCxnSpPr>
              <p:nvPr/>
            </p:nvCxnSpPr>
            <p:spPr bwMode="auto">
              <a:xfrm flipV="1">
                <a:off x="3697266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箭头连接符 11"/>
              <p:cNvCxnSpPr>
                <a:stCxn id="7" idx="3"/>
              </p:cNvCxnSpPr>
              <p:nvPr/>
            </p:nvCxnSpPr>
            <p:spPr bwMode="auto">
              <a:xfrm>
                <a:off x="4655840" y="3140968"/>
                <a:ext cx="324036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直接箭头连接符 12"/>
              <p:cNvCxnSpPr>
                <a:stCxn id="8" idx="2"/>
              </p:cNvCxnSpPr>
              <p:nvPr/>
            </p:nvCxnSpPr>
            <p:spPr bwMode="auto">
              <a:xfrm>
                <a:off x="8904312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2855694" y="3579326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抽象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27206" y="2391102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映射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990910" y="3579326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实例化</a:t>
                </a:r>
              </a:p>
            </p:txBody>
          </p:sp>
        </p:grpSp>
        <p:cxnSp>
          <p:nvCxnSpPr>
            <p:cNvPr id="20" name="直接箭头连接符 19"/>
            <p:cNvCxnSpPr>
              <a:endCxn id="9" idx="3"/>
            </p:cNvCxnSpPr>
            <p:nvPr/>
          </p:nvCxnSpPr>
          <p:spPr bwMode="auto">
            <a:xfrm flipH="1">
              <a:off x="5325164" y="5751195"/>
              <a:ext cx="239680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096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</TotalTime>
  <Pages>0</Pages>
  <Words>997</Words>
  <Characters>0</Characters>
  <Application>Microsoft Office PowerPoint</Application>
  <DocSecurity>0</DocSecurity>
  <PresentationFormat>宽屏</PresentationFormat>
  <Lines>0</Lines>
  <Paragraphs>177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华文新魏</vt:lpstr>
      <vt:lpstr>微软雅黑</vt:lpstr>
      <vt:lpstr>Arial</vt:lpstr>
      <vt:lpstr>Consolas</vt:lpstr>
      <vt:lpstr>3_Default Design</vt:lpstr>
      <vt:lpstr>第四章 类和对象（1） </vt:lpstr>
      <vt:lpstr>讲授思路　　　　　　　　　</vt:lpstr>
      <vt:lpstr>面向对象程序设计：面向过程</vt:lpstr>
      <vt:lpstr>面向对象程序设计：面向过程</vt:lpstr>
      <vt:lpstr>面向对象程序设计：面向过程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面向对象程序设计：面向对象</vt:lpstr>
      <vt:lpstr>面向对象程序设计：面向对象</vt:lpstr>
      <vt:lpstr>面向对象程序设计：三大特性 封装</vt:lpstr>
      <vt:lpstr>面向对象程序设计：三大特性 封装</vt:lpstr>
      <vt:lpstr>面向对象程序设计：三大特性 继承</vt:lpstr>
      <vt:lpstr>面向对象程序设计：三大特性 继承</vt:lpstr>
      <vt:lpstr>面向对象程序设计：三大特性 多态</vt:lpstr>
      <vt:lpstr>面向对象程序设计：三大特性 多态</vt:lpstr>
      <vt:lpstr>总结　　　　　　　　　</vt:lpstr>
      <vt:lpstr>Thank You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antonio.c.pires</dc:creator>
  <cp:keywords/>
  <dc:description/>
  <cp:lastModifiedBy>亚红 王</cp:lastModifiedBy>
  <cp:revision>953</cp:revision>
  <dcterms:created xsi:type="dcterms:W3CDTF">2006-10-06T15:46:57Z</dcterms:created>
  <dcterms:modified xsi:type="dcterms:W3CDTF">2018-12-18T13:53:31Z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