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05" r:id="rId1"/>
  </p:sldMasterIdLst>
  <p:notesMasterIdLst>
    <p:notesMasterId r:id="rId14"/>
  </p:notesMasterIdLst>
  <p:sldIdLst>
    <p:sldId id="256" r:id="rId2"/>
    <p:sldId id="688" r:id="rId3"/>
    <p:sldId id="681" r:id="rId4"/>
    <p:sldId id="689" r:id="rId5"/>
    <p:sldId id="682" r:id="rId6"/>
    <p:sldId id="683" r:id="rId7"/>
    <p:sldId id="691" r:id="rId8"/>
    <p:sldId id="690" r:id="rId9"/>
    <p:sldId id="684" r:id="rId10"/>
    <p:sldId id="687" r:id="rId11"/>
    <p:sldId id="680" r:id="rId12"/>
    <p:sldId id="618" r:id="rId13"/>
  </p:sldIdLst>
  <p:sldSz cx="12192000" cy="6858000"/>
  <p:notesSz cx="6794500" cy="9918700"/>
  <p:defaultTextStyle>
    <a:defPPr>
      <a:defRPr lang="en-US"/>
    </a:defPPr>
    <a:lvl1pPr algn="l" rtl="0" fontAlgn="base">
      <a:spcBef>
        <a:spcPct val="0"/>
      </a:spcBef>
      <a:spcAft>
        <a:spcPct val="0"/>
      </a:spcAft>
      <a:buFont typeface="Arial" charset="0"/>
      <a:defRPr sz="2000" kern="1200">
        <a:solidFill>
          <a:srgbClr val="A50021"/>
        </a:solidFill>
        <a:latin typeface="Arial" charset="0"/>
        <a:ea typeface="+mn-ea"/>
        <a:cs typeface="+mn-cs"/>
      </a:defRPr>
    </a:lvl1pPr>
    <a:lvl2pPr marL="457200" algn="l" rtl="0" fontAlgn="base">
      <a:spcBef>
        <a:spcPct val="0"/>
      </a:spcBef>
      <a:spcAft>
        <a:spcPct val="0"/>
      </a:spcAft>
      <a:buFont typeface="Arial" charset="0"/>
      <a:defRPr sz="2000" kern="1200">
        <a:solidFill>
          <a:srgbClr val="A50021"/>
        </a:solidFill>
        <a:latin typeface="Arial" charset="0"/>
        <a:ea typeface="+mn-ea"/>
        <a:cs typeface="+mn-cs"/>
      </a:defRPr>
    </a:lvl2pPr>
    <a:lvl3pPr marL="914400" algn="l" rtl="0" fontAlgn="base">
      <a:spcBef>
        <a:spcPct val="0"/>
      </a:spcBef>
      <a:spcAft>
        <a:spcPct val="0"/>
      </a:spcAft>
      <a:buFont typeface="Arial" charset="0"/>
      <a:defRPr sz="2000" kern="1200">
        <a:solidFill>
          <a:srgbClr val="A50021"/>
        </a:solidFill>
        <a:latin typeface="Arial" charset="0"/>
        <a:ea typeface="+mn-ea"/>
        <a:cs typeface="+mn-cs"/>
      </a:defRPr>
    </a:lvl3pPr>
    <a:lvl4pPr marL="1371600" algn="l" rtl="0" fontAlgn="base">
      <a:spcBef>
        <a:spcPct val="0"/>
      </a:spcBef>
      <a:spcAft>
        <a:spcPct val="0"/>
      </a:spcAft>
      <a:buFont typeface="Arial" charset="0"/>
      <a:defRPr sz="2000" kern="1200">
        <a:solidFill>
          <a:srgbClr val="A50021"/>
        </a:solidFill>
        <a:latin typeface="Arial" charset="0"/>
        <a:ea typeface="+mn-ea"/>
        <a:cs typeface="+mn-cs"/>
      </a:defRPr>
    </a:lvl4pPr>
    <a:lvl5pPr marL="1828800" algn="l" rtl="0" fontAlgn="base">
      <a:spcBef>
        <a:spcPct val="0"/>
      </a:spcBef>
      <a:spcAft>
        <a:spcPct val="0"/>
      </a:spcAft>
      <a:buFont typeface="Arial" charset="0"/>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4FEDE"/>
    <a:srgbClr val="8BE58F"/>
    <a:srgbClr val="A0FAAF"/>
    <a:srgbClr val="DEFEE6"/>
    <a:srgbClr val="DBFDE1"/>
    <a:srgbClr val="E5E2FA"/>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p:cViewPr varScale="1">
        <p:scale>
          <a:sx n="73" d="100"/>
          <a:sy n="73" d="100"/>
        </p:scale>
        <p:origin x="1042" y="67"/>
      </p:cViewPr>
      <p:guideLst>
        <p:guide orient="horz" pos="2180"/>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099" name="Rectangle 3"/>
          <p:cNvSpPr>
            <a:spLocks noGrp="1" noChangeArrowheads="1"/>
          </p:cNvSpPr>
          <p:nvPr>
            <p:ph type="dt" idx="1"/>
          </p:nvPr>
        </p:nvSpPr>
        <p:spPr bwMode="auto">
          <a:xfrm>
            <a:off x="3848100" y="0"/>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32772" name="Rectangle 4"/>
          <p:cNvSpPr>
            <a:spLocks noGrp="1" noRot="1" noChangeAspect="1" noChangeArrowheads="1"/>
          </p:cNvSpPr>
          <p:nvPr>
            <p:ph type="sldImg" idx="2"/>
          </p:nvPr>
        </p:nvSpPr>
        <p:spPr bwMode="auto">
          <a:xfrm>
            <a:off x="92075" y="744538"/>
            <a:ext cx="66103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79450" y="4711700"/>
            <a:ext cx="54356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PT" altLang="en-US" noProof="0"/>
              <a:t>Click to edit Master text styles</a:t>
            </a:r>
          </a:p>
          <a:p>
            <a:pPr lvl="1"/>
            <a:r>
              <a:rPr lang="pt-PT" altLang="en-US" noProof="0"/>
              <a:t>Second level</a:t>
            </a:r>
          </a:p>
          <a:p>
            <a:pPr lvl="2"/>
            <a:r>
              <a:rPr lang="pt-PT" altLang="en-US" noProof="0"/>
              <a:t>Third level</a:t>
            </a:r>
          </a:p>
          <a:p>
            <a:pPr lvl="3"/>
            <a:r>
              <a:rPr lang="pt-PT" altLang="en-US" noProof="0"/>
              <a:t>Fourth level</a:t>
            </a:r>
          </a:p>
          <a:p>
            <a:pPr lvl="4"/>
            <a:r>
              <a:rPr lang="pt-PT" altLang="en-US" noProof="0"/>
              <a:t>Fifth level</a:t>
            </a:r>
          </a:p>
        </p:txBody>
      </p:sp>
      <p:sp>
        <p:nvSpPr>
          <p:cNvPr id="4102" name="Rectangle 6"/>
          <p:cNvSpPr>
            <a:spLocks noGrp="1" noChangeArrowheads="1"/>
          </p:cNvSpPr>
          <p:nvPr>
            <p:ph type="ftr" sz="quarter" idx="4"/>
          </p:nvPr>
        </p:nvSpPr>
        <p:spPr bwMode="auto">
          <a:xfrm>
            <a:off x="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solidFill>
                  <a:schemeClr val="tx1"/>
                </a:solidFill>
                <a:latin typeface="Arial" pitchFamily="34" charset="0"/>
                <a:ea typeface="宋体" pitchFamily="2" charset="-122"/>
              </a:defRPr>
            </a:lvl1pPr>
          </a:lstStyle>
          <a:p>
            <a:pPr>
              <a:defRPr/>
            </a:pPr>
            <a:endParaRPr lang="pt-PT" altLang="en-US"/>
          </a:p>
        </p:txBody>
      </p:sp>
      <p:sp>
        <p:nvSpPr>
          <p:cNvPr id="4103" name="Rectangle 7"/>
          <p:cNvSpPr>
            <a:spLocks noGrp="1" noChangeArrowheads="1"/>
          </p:cNvSpPr>
          <p:nvPr>
            <p:ph type="sldNum" sz="quarter" idx="5"/>
          </p:nvPr>
        </p:nvSpPr>
        <p:spPr bwMode="auto">
          <a:xfrm>
            <a:off x="3848100" y="9421813"/>
            <a:ext cx="294481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solidFill>
                  <a:schemeClr val="tx1"/>
                </a:solidFill>
                <a:latin typeface="Arial" pitchFamily="34" charset="0"/>
                <a:ea typeface="宋体" pitchFamily="2" charset="-122"/>
              </a:defRPr>
            </a:lvl1pPr>
          </a:lstStyle>
          <a:p>
            <a:pPr>
              <a:defRPr/>
            </a:pPr>
            <a:fld id="{9F881EA6-9217-4A53-BC39-24988C79B76B}" type="slidenum">
              <a:rPr lang="pt-PT" altLang="en-US"/>
              <a:pPr>
                <a:defRPr/>
              </a:pPr>
              <a:t>‹#›</a:t>
            </a:fld>
            <a:endParaRPr lang="pt-PT" altLang="en-US"/>
          </a:p>
        </p:txBody>
      </p:sp>
    </p:spTree>
    <p:extLst>
      <p:ext uri="{BB962C8B-B14F-4D97-AF65-F5344CB8AC3E}">
        <p14:creationId xmlns:p14="http://schemas.microsoft.com/office/powerpoint/2010/main" val="1742684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rPr>
              <a:t>Object</a:t>
            </a:r>
            <a:r>
              <a:rPr lang="en-US" altLang="zh-CN" baseline="0" dirty="0">
                <a:latin typeface="Arial" pitchFamily="34" charset="0"/>
              </a:rPr>
              <a:t>  </a:t>
            </a:r>
            <a:r>
              <a:rPr lang="en-US" altLang="zh-CN" baseline="0" dirty="0" err="1">
                <a:latin typeface="Arial" pitchFamily="34" charset="0"/>
              </a:rPr>
              <a:t>toString</a:t>
            </a:r>
            <a:r>
              <a:rPr lang="en-US" altLang="zh-CN" baseline="0" dirty="0">
                <a:latin typeface="Arial" pitchFamily="34" charset="0"/>
              </a:rPr>
              <a:t>()</a:t>
            </a:r>
          </a:p>
          <a:p>
            <a:r>
              <a:rPr lang="zh-CN" altLang="en-US" baseline="0" dirty="0">
                <a:latin typeface="Arial" pitchFamily="34" charset="0"/>
              </a:rPr>
              <a:t>简单的说，多态是不同类型的对象可以响应相同的消息，而各自对这个消息的响应行为可以是不同的。</a:t>
            </a:r>
            <a:endParaRPr lang="zh-CN" altLang="en-US" dirty="0">
              <a:latin typeface="Arial" pitchFamily="34" charset="0"/>
            </a:endParaRP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6A787C8-1A34-4182-A81A-416F89EA205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288637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92075" y="744538"/>
            <a:ext cx="6610350" cy="3719512"/>
          </a:xfrm>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B0352AC7-C676-4112-A897-F765B585C77B}" type="slidenum">
              <a:rPr lang="pt-PT" altLang="zh-CN" sz="1200" smtClean="0">
                <a:solidFill>
                  <a:schemeClr val="tx1"/>
                </a:solidFill>
              </a:rPr>
              <a:pPr eaLnBrk="1" hangingPunct="1"/>
              <a:t>5</a:t>
            </a:fld>
            <a:endParaRPr lang="pt-PT" altLang="zh-CN" sz="1200">
              <a:solidFill>
                <a:schemeClr val="tx1"/>
              </a:solidFill>
            </a:endParaRPr>
          </a:p>
        </p:txBody>
      </p:sp>
    </p:spTree>
    <p:extLst>
      <p:ext uri="{BB962C8B-B14F-4D97-AF65-F5344CB8AC3E}">
        <p14:creationId xmlns:p14="http://schemas.microsoft.com/office/powerpoint/2010/main" val="270463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92075" y="744538"/>
            <a:ext cx="6610350" cy="3719512"/>
          </a:xfrm>
          <a:ln/>
        </p:spPr>
      </p:sp>
      <p:sp>
        <p:nvSpPr>
          <p:cNvPr id="25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a:latin typeface="Arial" pitchFamily="34" charset="0"/>
              </a:rPr>
              <a:t>不能把父类对象引用赋给子类对象引用变量。例：</a:t>
            </a:r>
            <a:r>
              <a:rPr lang="en-US" altLang="zh-CN">
                <a:latin typeface="Arial" pitchFamily="34" charset="0"/>
              </a:rPr>
              <a:t>Teacher teacher=new person ();</a:t>
            </a:r>
            <a:r>
              <a:rPr lang="zh-CN" altLang="en-US">
                <a:latin typeface="Arial" pitchFamily="34" charset="0"/>
              </a:rPr>
              <a:t>会出错。在</a:t>
            </a:r>
            <a:r>
              <a:rPr lang="en-US" altLang="zh-CN">
                <a:latin typeface="Arial" pitchFamily="34" charset="0"/>
              </a:rPr>
              <a:t>java</a:t>
            </a:r>
            <a:r>
              <a:rPr lang="zh-CN" altLang="en-US">
                <a:latin typeface="Arial" pitchFamily="34" charset="0"/>
              </a:rPr>
              <a:t>里面，向上转型是自动进行的，但是向下转型却不是，需要我们自己定义强制进行。</a:t>
            </a:r>
            <a:endParaRPr lang="en-US" altLang="zh-CN">
              <a:latin typeface="Arial" pitchFamily="34" charset="0"/>
            </a:endParaRPr>
          </a:p>
          <a:p>
            <a:endParaRPr lang="zh-CN" altLang="en-US">
              <a:latin typeface="Arial" pitchFamily="34" charset="0"/>
            </a:endParaRPr>
          </a:p>
        </p:txBody>
      </p:sp>
      <p:sp>
        <p:nvSpPr>
          <p:cNvPr id="25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305BE6AC-52E4-4C23-B0AE-2633E988B96F}" type="slidenum">
              <a:rPr lang="pt-PT" altLang="zh-CN" sz="1200" smtClean="0">
                <a:solidFill>
                  <a:schemeClr val="tx1"/>
                </a:solidFill>
              </a:rPr>
              <a:pPr eaLnBrk="1" hangingPunct="1"/>
              <a:t>6</a:t>
            </a:fld>
            <a:endParaRPr lang="pt-PT" altLang="zh-CN" sz="1200">
              <a:solidFill>
                <a:schemeClr val="tx1"/>
              </a:solidFill>
            </a:endParaRPr>
          </a:p>
        </p:txBody>
      </p:sp>
    </p:spTree>
    <p:extLst>
      <p:ext uri="{BB962C8B-B14F-4D97-AF65-F5344CB8AC3E}">
        <p14:creationId xmlns:p14="http://schemas.microsoft.com/office/powerpoint/2010/main" val="234762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F881EA6-9217-4A53-BC39-24988C79B76B}" type="slidenum">
              <a:rPr lang="pt-PT" altLang="en-US" smtClean="0"/>
              <a:pPr>
                <a:defRPr/>
              </a:pPr>
              <a:t>8</a:t>
            </a:fld>
            <a:endParaRPr lang="pt-PT" altLang="en-US"/>
          </a:p>
        </p:txBody>
      </p:sp>
    </p:spTree>
    <p:extLst>
      <p:ext uri="{BB962C8B-B14F-4D97-AF65-F5344CB8AC3E}">
        <p14:creationId xmlns:p14="http://schemas.microsoft.com/office/powerpoint/2010/main" val="1929041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92075" y="744538"/>
            <a:ext cx="6610350" cy="3719512"/>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pitchFamily="34" charset="0"/>
              </a:defRPr>
            </a:lvl1pPr>
            <a:lvl2pPr marL="742950" indent="-285750" eaLnBrk="0" hangingPunct="0">
              <a:defRPr sz="2000">
                <a:solidFill>
                  <a:srgbClr val="A50021"/>
                </a:solidFill>
                <a:latin typeface="Arial" pitchFamily="34" charset="0"/>
              </a:defRPr>
            </a:lvl2pPr>
            <a:lvl3pPr marL="1143000" indent="-228600" eaLnBrk="0" hangingPunct="0">
              <a:defRPr sz="2000">
                <a:solidFill>
                  <a:srgbClr val="A50021"/>
                </a:solidFill>
                <a:latin typeface="Arial" pitchFamily="34" charset="0"/>
              </a:defRPr>
            </a:lvl3pPr>
            <a:lvl4pPr marL="1600200" indent="-228600" eaLnBrk="0" hangingPunct="0">
              <a:defRPr sz="2000">
                <a:solidFill>
                  <a:srgbClr val="A50021"/>
                </a:solidFill>
                <a:latin typeface="Arial" pitchFamily="34" charset="0"/>
              </a:defRPr>
            </a:lvl4pPr>
            <a:lvl5pPr marL="2057400" indent="-228600" eaLnBrk="0" hangingPunct="0">
              <a:defRPr sz="2000">
                <a:solidFill>
                  <a:srgbClr val="A50021"/>
                </a:solidFill>
                <a:latin typeface="Arial" pitchFamily="34" charset="0"/>
              </a:defRPr>
            </a:lvl5pPr>
            <a:lvl6pPr marL="2514600" indent="-228600" eaLnBrk="0" fontAlgn="base" hangingPunct="0">
              <a:spcBef>
                <a:spcPct val="0"/>
              </a:spcBef>
              <a:spcAft>
                <a:spcPct val="0"/>
              </a:spcAft>
              <a:defRPr sz="2000">
                <a:solidFill>
                  <a:srgbClr val="A50021"/>
                </a:solidFill>
                <a:latin typeface="Arial" pitchFamily="34" charset="0"/>
              </a:defRPr>
            </a:lvl6pPr>
            <a:lvl7pPr marL="2971800" indent="-228600" eaLnBrk="0" fontAlgn="base" hangingPunct="0">
              <a:spcBef>
                <a:spcPct val="0"/>
              </a:spcBef>
              <a:spcAft>
                <a:spcPct val="0"/>
              </a:spcAft>
              <a:defRPr sz="2000">
                <a:solidFill>
                  <a:srgbClr val="A50021"/>
                </a:solidFill>
                <a:latin typeface="Arial" pitchFamily="34" charset="0"/>
              </a:defRPr>
            </a:lvl7pPr>
            <a:lvl8pPr marL="3429000" indent="-228600" eaLnBrk="0" fontAlgn="base" hangingPunct="0">
              <a:spcBef>
                <a:spcPct val="0"/>
              </a:spcBef>
              <a:spcAft>
                <a:spcPct val="0"/>
              </a:spcAft>
              <a:defRPr sz="2000">
                <a:solidFill>
                  <a:srgbClr val="A50021"/>
                </a:solidFill>
                <a:latin typeface="Arial" pitchFamily="34" charset="0"/>
              </a:defRPr>
            </a:lvl8pPr>
            <a:lvl9pPr marL="3886200" indent="-228600" eaLnBrk="0" fontAlgn="base" hangingPunct="0">
              <a:spcBef>
                <a:spcPct val="0"/>
              </a:spcBef>
              <a:spcAft>
                <a:spcPct val="0"/>
              </a:spcAft>
              <a:defRPr sz="2000">
                <a:solidFill>
                  <a:srgbClr val="A50021"/>
                </a:solidFill>
                <a:latin typeface="Arial" pitchFamily="34" charset="0"/>
              </a:defRPr>
            </a:lvl9pPr>
          </a:lstStyle>
          <a:p>
            <a:pPr eaLnBrk="1" hangingPunct="1"/>
            <a:fld id="{35BECAEE-E4E5-4028-900F-BB26B1067FA9}" type="slidenum">
              <a:rPr lang="pt-PT" altLang="zh-CN" sz="1200" smtClean="0">
                <a:solidFill>
                  <a:schemeClr val="tx1"/>
                </a:solidFill>
              </a:rPr>
              <a:pPr eaLnBrk="1" hangingPunct="1"/>
              <a:t>9</a:t>
            </a:fld>
            <a:endParaRPr lang="pt-PT" altLang="zh-CN" sz="1200">
              <a:solidFill>
                <a:schemeClr val="tx1"/>
              </a:solidFill>
            </a:endParaRPr>
          </a:p>
        </p:txBody>
      </p:sp>
    </p:spTree>
    <p:extLst>
      <p:ext uri="{BB962C8B-B14F-4D97-AF65-F5344CB8AC3E}">
        <p14:creationId xmlns:p14="http://schemas.microsoft.com/office/powerpoint/2010/main" val="3872721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a:solidFill>
                <a:schemeClr val="tx1"/>
              </a:solidFill>
            </a:endParaRPr>
          </a:p>
        </p:txBody>
      </p:sp>
    </p:spTree>
    <p:extLst>
      <p:ext uri="{BB962C8B-B14F-4D97-AF65-F5344CB8AC3E}">
        <p14:creationId xmlns:p14="http://schemas.microsoft.com/office/powerpoint/2010/main" val="288871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95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98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400" smtClean="0">
                <a:solidFill>
                  <a:schemeClr val="tx1"/>
                </a:solidFill>
                <a:latin typeface="微软雅黑" pitchFamily="34" charset="-122"/>
                <a:ea typeface="微软雅黑" pitchFamily="34" charset="-122"/>
                <a:cs typeface="+mn-cs"/>
                <a:sym typeface="Arial" charset="0"/>
              </a:defRPr>
            </a:lvl1pPr>
            <a:lvl2pPr>
              <a:defRPr lang="zh-CN" altLang="en-US" sz="2000" smtClean="0">
                <a:solidFill>
                  <a:schemeClr val="tx1"/>
                </a:solidFill>
                <a:latin typeface="微软雅黑" pitchFamily="34" charset="-122"/>
                <a:ea typeface="微软雅黑" pitchFamily="34" charset="-122"/>
                <a:cs typeface="+mn-cs"/>
                <a:sym typeface="Arial" charset="0"/>
              </a:defRPr>
            </a:lvl2pPr>
            <a:lvl3pPr>
              <a:defRPr lang="zh-CN" altLang="en-US" sz="18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63286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9" name="TextBox 8"/>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184172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
        <p:nvSpPr>
          <p:cNvPr id="6" name="TextBox 5"/>
          <p:cNvSpPr txBox="1"/>
          <p:nvPr userDrawn="1"/>
        </p:nvSpPr>
        <p:spPr>
          <a:xfrm>
            <a:off x="383365" y="6231485"/>
            <a:ext cx="2016224" cy="369332"/>
          </a:xfrm>
          <a:prstGeom prst="rect">
            <a:avLst/>
          </a:prstGeom>
          <a:noFill/>
        </p:spPr>
        <p:txBody>
          <a:bodyPr wrap="square" rtlCol="0">
            <a:spAutoFit/>
          </a:bodyPr>
          <a:lstStyle/>
          <a:p>
            <a:r>
              <a:rPr lang="zh-CN" altLang="en-US" sz="1800">
                <a:solidFill>
                  <a:schemeClr val="tx1"/>
                </a:solidFill>
                <a:latin typeface="微软雅黑" pitchFamily="34" charset="-122"/>
                <a:ea typeface="微软雅黑" pitchFamily="34" charset="-122"/>
              </a:rPr>
              <a:t>武永亮</a:t>
            </a:r>
          </a:p>
        </p:txBody>
      </p:sp>
    </p:spTree>
    <p:extLst>
      <p:ext uri="{BB962C8B-B14F-4D97-AF65-F5344CB8AC3E}">
        <p14:creationId xmlns:p14="http://schemas.microsoft.com/office/powerpoint/2010/main" val="335035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1731761"/>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标题 3"/>
          <p:cNvSpPr>
            <a:spLocks noGrp="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a:t>第七章  多态</a:t>
            </a:r>
            <a:br>
              <a:rPr lang="zh-CN" altLang="en-US" dirty="0">
                <a:ea typeface="宋体" pitchFamily="2" charset="-122"/>
              </a:rPr>
            </a:br>
            <a:endParaRPr lang="zh-CN" altLang="en-US" dirty="0">
              <a:ea typeface="宋体" pitchFamily="2" charset="-122"/>
            </a:endParaRPr>
          </a:p>
        </p:txBody>
      </p:sp>
      <p:sp>
        <p:nvSpPr>
          <p:cNvPr id="15364" name="副标题 4"/>
          <p:cNvSpPr>
            <a:spLocks noGrp="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多态的编程应用</a:t>
            </a:r>
          </a:p>
        </p:txBody>
      </p:sp>
      <p:sp>
        <p:nvSpPr>
          <p:cNvPr id="3" name="内容占位符 2"/>
          <p:cNvSpPr>
            <a:spLocks noGrp="1"/>
          </p:cNvSpPr>
          <p:nvPr>
            <p:ph idx="1"/>
          </p:nvPr>
        </p:nvSpPr>
        <p:spPr>
          <a:xfrm>
            <a:off x="609600" y="1160749"/>
            <a:ext cx="11103024" cy="4965415"/>
          </a:xfrm>
        </p:spPr>
        <p:txBody>
          <a:bodyPr/>
          <a:lstStyle/>
          <a:p>
            <a:pPr>
              <a:lnSpc>
                <a:spcPct val="150000"/>
              </a:lnSpc>
            </a:pPr>
            <a:r>
              <a:rPr lang="zh-CN" altLang="en-US" dirty="0"/>
              <a:t>增强代码的可维护性和可扩展性</a:t>
            </a:r>
            <a:endParaRPr lang="en-US" altLang="zh-CN" dirty="0"/>
          </a:p>
          <a:p>
            <a:pPr lvl="1">
              <a:lnSpc>
                <a:spcPct val="150000"/>
              </a:lnSpc>
            </a:pPr>
            <a:r>
              <a:rPr lang="zh-CN" altLang="en-US" dirty="0"/>
              <a:t>“封装”通过合并特征和行为来创建新的数据类型。“实现隐藏”则通过将细节“私有化”把接口和实现分离开。</a:t>
            </a:r>
            <a:endParaRPr lang="en-US" altLang="zh-CN" dirty="0"/>
          </a:p>
          <a:p>
            <a:pPr lvl="1">
              <a:lnSpc>
                <a:spcPct val="150000"/>
              </a:lnSpc>
            </a:pPr>
            <a:r>
              <a:rPr lang="zh-CN" altLang="en-US" dirty="0"/>
              <a:t>多态通过分离做什么和怎么做，消除类型之间的耦合关系，将接口和实现分离开。</a:t>
            </a:r>
            <a:endParaRPr lang="en-US" altLang="zh-CN" dirty="0"/>
          </a:p>
          <a:p>
            <a:pPr lvl="1">
              <a:lnSpc>
                <a:spcPct val="150000"/>
              </a:lnSpc>
            </a:pPr>
            <a:r>
              <a:rPr lang="zh-CN" altLang="en-US" dirty="0"/>
              <a:t>示例：人饲养动物</a:t>
            </a:r>
            <a:endParaRPr lang="en-US" altLang="zh-CN" dirty="0"/>
          </a:p>
          <a:p>
            <a:pPr lvl="1">
              <a:lnSpc>
                <a:spcPct val="150000"/>
              </a:lnSpc>
            </a:pPr>
            <a:endParaRPr lang="zh-CN" altLang="en-US" dirty="0"/>
          </a:p>
        </p:txBody>
      </p:sp>
    </p:spTree>
    <p:extLst>
      <p:ext uri="{BB962C8B-B14F-4D97-AF65-F5344CB8AC3E}">
        <p14:creationId xmlns:p14="http://schemas.microsoft.com/office/powerpoint/2010/main" val="162181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dirty="0"/>
              <a:t>多态的概念</a:t>
            </a:r>
            <a:endParaRPr lang="en-US" altLang="zh-CN" dirty="0"/>
          </a:p>
          <a:p>
            <a:r>
              <a:rPr lang="zh-CN" altLang="en-US" dirty="0"/>
              <a:t>多态的实现</a:t>
            </a:r>
            <a:endParaRPr lang="en-US" altLang="zh-CN" dirty="0"/>
          </a:p>
          <a:p>
            <a:r>
              <a:rPr lang="zh-CN" altLang="en-US" dirty="0"/>
              <a:t>多态的编程应用</a:t>
            </a:r>
          </a:p>
          <a:p>
            <a:pPr>
              <a:lnSpc>
                <a:spcPct val="150000"/>
              </a:lnSpc>
            </a:pP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ctrTitle" idx="4294967295"/>
          </p:nvPr>
        </p:nvSpPr>
        <p:spPr bwMode="auto">
          <a:xfrm>
            <a:off x="2423593" y="2996952"/>
            <a:ext cx="7362825" cy="582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zh-CN" sz="5400" b="1">
                <a:solidFill>
                  <a:srgbClr val="C00000"/>
                </a:solidFill>
                <a:ea typeface="宋体" pitchFamily="2" charset="-122"/>
              </a:rPr>
              <a:t>Thank You</a:t>
            </a:r>
            <a:endParaRPr lang="zh-CN" altLang="en-US" sz="5400" b="1">
              <a:solidFill>
                <a:srgbClr val="C00000"/>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讲授思路</a:t>
            </a:r>
          </a:p>
        </p:txBody>
      </p:sp>
      <p:sp>
        <p:nvSpPr>
          <p:cNvPr id="3" name="内容占位符 2"/>
          <p:cNvSpPr>
            <a:spLocks noGrp="1"/>
          </p:cNvSpPr>
          <p:nvPr>
            <p:ph idx="1"/>
          </p:nvPr>
        </p:nvSpPr>
        <p:spPr/>
        <p:txBody>
          <a:bodyPr/>
          <a:lstStyle/>
          <a:p>
            <a:r>
              <a:rPr lang="zh-CN" altLang="en-US" dirty="0"/>
              <a:t>多态的概念</a:t>
            </a:r>
            <a:endParaRPr lang="en-US" altLang="zh-CN" dirty="0"/>
          </a:p>
          <a:p>
            <a:r>
              <a:rPr lang="zh-CN" altLang="en-US" dirty="0"/>
              <a:t>多态的实现</a:t>
            </a:r>
            <a:endParaRPr lang="en-US" altLang="zh-CN" dirty="0"/>
          </a:p>
          <a:p>
            <a:r>
              <a:rPr lang="zh-CN" altLang="en-US" dirty="0"/>
              <a:t>多态的编程应用</a:t>
            </a:r>
          </a:p>
          <a:p>
            <a:endParaRPr lang="en-US" altLang="zh-CN" dirty="0"/>
          </a:p>
        </p:txBody>
      </p:sp>
    </p:spTree>
    <p:extLst>
      <p:ext uri="{BB962C8B-B14F-4D97-AF65-F5344CB8AC3E}">
        <p14:creationId xmlns:p14="http://schemas.microsoft.com/office/powerpoint/2010/main" val="171950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多态的概念</a:t>
            </a:r>
          </a:p>
        </p:txBody>
      </p:sp>
      <p:sp>
        <p:nvSpPr>
          <p:cNvPr id="14339" name="内容占位符 2"/>
          <p:cNvSpPr>
            <a:spLocks noGrp="1"/>
          </p:cNvSpPr>
          <p:nvPr>
            <p:ph idx="1"/>
          </p:nvPr>
        </p:nvSpPr>
        <p:spPr>
          <a:xfrm>
            <a:off x="609600" y="1160749"/>
            <a:ext cx="10670976" cy="4965415"/>
          </a:xfrm>
        </p:spPr>
        <p:txBody>
          <a:bodyPr/>
          <a:lstStyle/>
          <a:p>
            <a:pPr>
              <a:lnSpc>
                <a:spcPct val="150000"/>
              </a:lnSpc>
            </a:pPr>
            <a:r>
              <a:rPr lang="zh-CN" altLang="en-US" dirty="0">
                <a:cs typeface="Courier New" pitchFamily="49" charset="0"/>
              </a:rPr>
              <a:t>多态就是多种表现形式，具体来说，可以用“一个对外接口，多个内在实现方法”表示。</a:t>
            </a:r>
          </a:p>
          <a:p>
            <a:pPr>
              <a:lnSpc>
                <a:spcPct val="150000"/>
              </a:lnSpc>
            </a:pPr>
            <a:r>
              <a:rPr lang="zh-CN" altLang="en-US" dirty="0">
                <a:cs typeface="Courier New" pitchFamily="49" charset="0"/>
              </a:rPr>
              <a:t>在面向对象理论中，多态是指：</a:t>
            </a:r>
            <a:r>
              <a:rPr lang="zh-CN" altLang="en-US" b="1" dirty="0">
                <a:solidFill>
                  <a:schemeClr val="accent1">
                    <a:lumMod val="50000"/>
                  </a:schemeClr>
                </a:solidFill>
                <a:cs typeface="Courier New" pitchFamily="49" charset="0"/>
              </a:rPr>
              <a:t>同一操作作用于不同的类的对象，将产生不同的执行结果 </a:t>
            </a:r>
            <a:r>
              <a:rPr lang="zh-CN" altLang="en-US" dirty="0">
                <a:solidFill>
                  <a:schemeClr val="accent1">
                    <a:lumMod val="50000"/>
                  </a:schemeClr>
                </a:solidFill>
                <a:cs typeface="Courier New" pitchFamily="49" charset="0"/>
              </a:rPr>
              <a:t>。</a:t>
            </a:r>
          </a:p>
          <a:p>
            <a:pPr>
              <a:lnSpc>
                <a:spcPct val="150000"/>
              </a:lnSpc>
            </a:pPr>
            <a:r>
              <a:rPr lang="zh-CN" altLang="en-US" dirty="0"/>
              <a:t>多态的优势：</a:t>
            </a:r>
            <a:endParaRPr lang="en-US" altLang="zh-CN" dirty="0"/>
          </a:p>
          <a:p>
            <a:pPr lvl="1">
              <a:lnSpc>
                <a:spcPct val="150000"/>
              </a:lnSpc>
            </a:pPr>
            <a:r>
              <a:rPr lang="zh-CN" altLang="en-US" dirty="0"/>
              <a:t>增强了程序的灵活性。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多态的实现</a:t>
            </a:r>
          </a:p>
        </p:txBody>
      </p:sp>
      <p:sp>
        <p:nvSpPr>
          <p:cNvPr id="3" name="内容占位符 2"/>
          <p:cNvSpPr>
            <a:spLocks noGrp="1"/>
          </p:cNvSpPr>
          <p:nvPr>
            <p:ph idx="1"/>
          </p:nvPr>
        </p:nvSpPr>
        <p:spPr/>
        <p:txBody>
          <a:bodyPr/>
          <a:lstStyle/>
          <a:p>
            <a:pPr>
              <a:lnSpc>
                <a:spcPct val="150000"/>
              </a:lnSpc>
            </a:pPr>
            <a:r>
              <a:rPr lang="zh-CN" altLang="en-US" b="1" dirty="0"/>
              <a:t>向上转型</a:t>
            </a:r>
            <a:r>
              <a:rPr lang="zh-CN" altLang="en-US" dirty="0"/>
              <a:t>就是基类引用指向派生类对象。</a:t>
            </a:r>
            <a:endParaRPr lang="en-US" altLang="zh-CN" dirty="0"/>
          </a:p>
          <a:p>
            <a:pPr lvl="1">
              <a:lnSpc>
                <a:spcPct val="150000"/>
              </a:lnSpc>
            </a:pPr>
            <a:r>
              <a:rPr lang="zh-CN" altLang="en-US" dirty="0"/>
              <a:t>定义了一个派生类</a:t>
            </a:r>
            <a:r>
              <a:rPr lang="en-US" altLang="zh-CN" dirty="0"/>
              <a:t>Teacher</a:t>
            </a:r>
            <a:r>
              <a:rPr lang="zh-CN" altLang="en-US" dirty="0"/>
              <a:t>，继承自</a:t>
            </a:r>
            <a:r>
              <a:rPr lang="en-US" altLang="zh-CN" dirty="0"/>
              <a:t>Person</a:t>
            </a:r>
            <a:r>
              <a:rPr lang="zh-CN" altLang="en-US" dirty="0"/>
              <a:t>。</a:t>
            </a:r>
            <a:endParaRPr lang="en-US" altLang="zh-CN" dirty="0"/>
          </a:p>
          <a:p>
            <a:pPr lvl="2">
              <a:lnSpc>
                <a:spcPct val="150000"/>
              </a:lnSpc>
            </a:pPr>
            <a:r>
              <a:rPr lang="zh-CN" altLang="en-US" dirty="0"/>
              <a:t>通过</a:t>
            </a:r>
            <a:r>
              <a:rPr lang="en-US" altLang="zh-CN" dirty="0"/>
              <a:t>Teacher </a:t>
            </a:r>
            <a:r>
              <a:rPr lang="en-US" altLang="zh-CN" dirty="0" err="1"/>
              <a:t>teacher</a:t>
            </a:r>
            <a:r>
              <a:rPr lang="en-US" altLang="zh-CN" dirty="0"/>
              <a:t> = new Teacher()</a:t>
            </a:r>
            <a:r>
              <a:rPr lang="zh-CN" altLang="en-US" dirty="0"/>
              <a:t>实例化</a:t>
            </a:r>
            <a:r>
              <a:rPr lang="en-US" altLang="zh-CN" dirty="0"/>
              <a:t>Teacher</a:t>
            </a:r>
            <a:r>
              <a:rPr lang="zh-CN" altLang="en-US" dirty="0"/>
              <a:t>对象；</a:t>
            </a:r>
            <a:endParaRPr lang="en-US" altLang="zh-CN" dirty="0"/>
          </a:p>
          <a:p>
            <a:pPr lvl="2">
              <a:lnSpc>
                <a:spcPct val="150000"/>
              </a:lnSpc>
            </a:pPr>
            <a:r>
              <a:rPr lang="zh-CN" altLang="en-US" dirty="0"/>
              <a:t>通过</a:t>
            </a:r>
            <a:r>
              <a:rPr lang="en-US" altLang="zh-CN" dirty="0"/>
              <a:t>Person person= new Teacher();</a:t>
            </a:r>
            <a:r>
              <a:rPr lang="zh-CN" altLang="en-US" dirty="0"/>
              <a:t>表示定义了一个</a:t>
            </a:r>
            <a:r>
              <a:rPr lang="en-US" altLang="zh-CN" dirty="0"/>
              <a:t>Person</a:t>
            </a:r>
            <a:r>
              <a:rPr lang="zh-CN" altLang="en-US" dirty="0"/>
              <a:t>类型的引用，指向新建的</a:t>
            </a:r>
            <a:r>
              <a:rPr lang="en-US" altLang="zh-CN" dirty="0"/>
              <a:t>Teacher</a:t>
            </a:r>
            <a:r>
              <a:rPr lang="zh-CN" altLang="en-US" dirty="0"/>
              <a:t>类型的对象，这就称为“向上转型</a:t>
            </a:r>
            <a:r>
              <a:rPr lang="en-US" altLang="zh-CN" dirty="0"/>
              <a:t>”</a:t>
            </a:r>
            <a:r>
              <a:rPr lang="zh-CN" altLang="en-US" dirty="0"/>
              <a:t>。</a:t>
            </a:r>
            <a:endParaRPr lang="en-US" altLang="zh-CN" dirty="0"/>
          </a:p>
          <a:p>
            <a:pPr lvl="1">
              <a:lnSpc>
                <a:spcPct val="150000"/>
              </a:lnSpc>
            </a:pPr>
            <a:r>
              <a:rPr lang="en-US" altLang="zh-CN" dirty="0"/>
              <a:t>“</a:t>
            </a:r>
            <a:r>
              <a:rPr lang="zh-CN" altLang="en-US" dirty="0"/>
              <a:t>向上转型</a:t>
            </a:r>
            <a:r>
              <a:rPr lang="en-US" altLang="zh-CN" dirty="0"/>
              <a:t>”</a:t>
            </a:r>
            <a:r>
              <a:rPr lang="zh-CN" altLang="en-US" dirty="0"/>
              <a:t>既可以使用派生类强大的功能，又可以抽取基类的共性。</a:t>
            </a:r>
          </a:p>
          <a:p>
            <a:endParaRPr lang="zh-CN" altLang="en-US" dirty="0"/>
          </a:p>
        </p:txBody>
      </p:sp>
    </p:spTree>
    <p:extLst>
      <p:ext uri="{BB962C8B-B14F-4D97-AF65-F5344CB8AC3E}">
        <p14:creationId xmlns:p14="http://schemas.microsoft.com/office/powerpoint/2010/main" val="3972399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a:t>多态的实现</a:t>
            </a:r>
          </a:p>
        </p:txBody>
      </p:sp>
      <p:sp>
        <p:nvSpPr>
          <p:cNvPr id="15363" name="内容占位符 1"/>
          <p:cNvSpPr>
            <a:spLocks noGrp="1"/>
          </p:cNvSpPr>
          <p:nvPr>
            <p:ph idx="1"/>
          </p:nvPr>
        </p:nvSpPr>
        <p:spPr>
          <a:xfrm>
            <a:off x="609600" y="1160750"/>
            <a:ext cx="10972800" cy="1518460"/>
          </a:xfrm>
        </p:spPr>
        <p:txBody>
          <a:bodyPr/>
          <a:lstStyle/>
          <a:p>
            <a:pPr>
              <a:lnSpc>
                <a:spcPct val="150000"/>
              </a:lnSpc>
            </a:pPr>
            <a:r>
              <a:rPr lang="zh-CN" altLang="en-US" dirty="0"/>
              <a:t>通过将派生类对象赋值给基类变量来实现动态方法调用。 </a:t>
            </a:r>
            <a:endParaRPr lang="en-US" altLang="zh-CN" dirty="0"/>
          </a:p>
        </p:txBody>
      </p:sp>
      <p:sp>
        <p:nvSpPr>
          <p:cNvPr id="9" name="Rectangle 4"/>
          <p:cNvSpPr txBox="1">
            <a:spLocks noChangeArrowheads="1"/>
          </p:cNvSpPr>
          <p:nvPr/>
        </p:nvSpPr>
        <p:spPr bwMode="auto">
          <a:xfrm>
            <a:off x="119062" y="1844824"/>
            <a:ext cx="5976938" cy="4591050"/>
          </a:xfrm>
          <a:prstGeom prst="rect">
            <a:avLst/>
          </a:prstGeom>
          <a:solidFill>
            <a:srgbClr val="FFCC99"/>
          </a:solidFill>
          <a:ln>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t>class Person{</a:t>
            </a:r>
          </a:p>
          <a:p>
            <a:pPr marL="457200" lvl="1" indent="0">
              <a:buNone/>
              <a:defRPr/>
            </a:pPr>
            <a:r>
              <a:rPr lang="en-US" altLang="zh-CN" sz="1800" kern="0" dirty="0"/>
              <a:t>private String name;</a:t>
            </a:r>
          </a:p>
          <a:p>
            <a:pPr marL="457200" lvl="1" indent="0">
              <a:buNone/>
              <a:defRPr/>
            </a:pPr>
            <a:r>
              <a:rPr lang="en-US" altLang="zh-CN" sz="1800" kern="0" dirty="0"/>
              <a:t>public  void display() {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Person display</a:t>
            </a:r>
            <a:r>
              <a:rPr lang="en-US" altLang="zh-CN" sz="1800" dirty="0"/>
              <a:t>"</a:t>
            </a:r>
            <a:r>
              <a:rPr lang="en-US" altLang="zh-CN" sz="1800" kern="0" dirty="0"/>
              <a:t>);</a:t>
            </a:r>
          </a:p>
          <a:p>
            <a:pPr marL="457200" lvl="1" indent="0">
              <a:buNone/>
              <a:defRPr/>
            </a:pPr>
            <a:r>
              <a:rPr lang="en-US" altLang="zh-CN" sz="1800" kern="0" dirty="0"/>
              <a:t>}</a:t>
            </a:r>
          </a:p>
          <a:p>
            <a:pPr marL="0" indent="0">
              <a:buNone/>
              <a:defRPr/>
            </a:pPr>
            <a:r>
              <a:rPr lang="en-US" altLang="zh-CN" sz="1800" kern="0" dirty="0"/>
              <a:t>}</a:t>
            </a:r>
          </a:p>
          <a:p>
            <a:pPr marL="0" indent="0">
              <a:buNone/>
              <a:defRPr/>
            </a:pPr>
            <a:r>
              <a:rPr lang="en-US" altLang="zh-CN" sz="1800" kern="0" dirty="0"/>
              <a:t>class Teacher extends Person {</a:t>
            </a:r>
          </a:p>
          <a:p>
            <a:pPr marL="457200" lvl="1" indent="0">
              <a:buNone/>
              <a:defRPr/>
            </a:pPr>
            <a:r>
              <a:rPr lang="en-US" altLang="zh-CN" sz="1800" kern="0" dirty="0"/>
              <a:t>public void display() {</a:t>
            </a:r>
          </a:p>
          <a:p>
            <a:pPr marL="457200" lvl="1" indent="0">
              <a:buNone/>
              <a:defRPr/>
            </a:pPr>
            <a:r>
              <a:rPr lang="en-US" altLang="zh-CN" sz="1800" kern="0" dirty="0"/>
              <a:t>    </a:t>
            </a:r>
            <a:r>
              <a:rPr lang="en-US" altLang="zh-CN" sz="1800" kern="0" dirty="0" err="1"/>
              <a:t>System.out.println</a:t>
            </a:r>
            <a:r>
              <a:rPr lang="en-US" altLang="zh-CN" sz="1800" kern="0" dirty="0"/>
              <a:t>(</a:t>
            </a:r>
            <a:r>
              <a:rPr lang="en-US" altLang="zh-CN" sz="1800" dirty="0"/>
              <a:t>"</a:t>
            </a:r>
            <a:r>
              <a:rPr lang="en-US" altLang="zh-CN" sz="1800" kern="0" dirty="0"/>
              <a:t>Teacher display</a:t>
            </a:r>
            <a:r>
              <a:rPr lang="en-US" altLang="zh-CN" sz="1800" dirty="0"/>
              <a:t>"</a:t>
            </a:r>
            <a:r>
              <a:rPr lang="en-US" altLang="zh-CN" sz="1800" kern="0" dirty="0"/>
              <a:t>);</a:t>
            </a:r>
          </a:p>
          <a:p>
            <a:pPr marL="457200" lvl="1" indent="0">
              <a:buNone/>
              <a:defRPr/>
            </a:pPr>
            <a:r>
              <a:rPr lang="en-US" altLang="zh-CN" sz="1800" kern="0" dirty="0"/>
              <a:t>}</a:t>
            </a:r>
          </a:p>
          <a:p>
            <a:pPr marL="457200" lvl="1" indent="0">
              <a:buNone/>
              <a:defRPr/>
            </a:pPr>
            <a:endParaRPr lang="en-US" altLang="zh-CN" sz="1800" kern="0" dirty="0"/>
          </a:p>
          <a:p>
            <a:pPr marL="0" indent="0">
              <a:buNone/>
              <a:defRPr/>
            </a:pPr>
            <a:r>
              <a:rPr lang="en-US" altLang="zh-CN" sz="1800" kern="0" dirty="0"/>
              <a:t>}</a:t>
            </a:r>
          </a:p>
        </p:txBody>
      </p:sp>
      <p:sp>
        <p:nvSpPr>
          <p:cNvPr id="10" name="Rectangle 4"/>
          <p:cNvSpPr txBox="1">
            <a:spLocks noChangeArrowheads="1"/>
          </p:cNvSpPr>
          <p:nvPr/>
        </p:nvSpPr>
        <p:spPr bwMode="auto">
          <a:xfrm>
            <a:off x="6096000" y="1844824"/>
            <a:ext cx="6049963" cy="2304355"/>
          </a:xfrm>
          <a:prstGeom prst="rect">
            <a:avLst/>
          </a:prstGeom>
          <a:solidFill>
            <a:srgbClr val="FFCC99"/>
          </a:solidFill>
          <a:ln>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ea typeface="宋体" pitchFamily="2" charset="-122"/>
              </a:rPr>
              <a:t>public class Test{</a:t>
            </a:r>
          </a:p>
          <a:p>
            <a:pPr marL="0" indent="0">
              <a:buNone/>
              <a:defRPr/>
            </a:pPr>
            <a:r>
              <a:rPr lang="en-US" altLang="zh-CN" sz="1800" kern="0" dirty="0">
                <a:ea typeface="宋体" pitchFamily="2" charset="-122"/>
              </a:rPr>
              <a:t>    public static void main(String[] </a:t>
            </a:r>
            <a:r>
              <a:rPr lang="en-US" altLang="zh-CN" sz="1800" kern="0" dirty="0" err="1">
                <a:ea typeface="宋体" pitchFamily="2" charset="-122"/>
              </a:rPr>
              <a:t>args</a:t>
            </a:r>
            <a:r>
              <a:rPr lang="en-US" altLang="zh-CN" sz="1800" kern="0" dirty="0">
                <a:ea typeface="宋体" pitchFamily="2" charset="-122"/>
              </a:rPr>
              <a:t>){</a:t>
            </a:r>
          </a:p>
          <a:p>
            <a:pPr marL="0" indent="0">
              <a:buNone/>
              <a:defRPr/>
            </a:pPr>
            <a:r>
              <a:rPr lang="en-US" altLang="zh-CN" sz="1800" kern="0" dirty="0">
                <a:ea typeface="宋体" pitchFamily="2" charset="-122"/>
              </a:rPr>
              <a:t>        Person </a:t>
            </a:r>
            <a:r>
              <a:rPr lang="en-US" altLang="zh-CN" sz="1800" kern="0" dirty="0" err="1">
                <a:ea typeface="宋体" pitchFamily="2" charset="-122"/>
              </a:rPr>
              <a:t>person</a:t>
            </a:r>
            <a:r>
              <a:rPr lang="en-US" altLang="zh-CN" sz="1800" kern="0" dirty="0">
                <a:ea typeface="宋体" pitchFamily="2" charset="-122"/>
              </a:rPr>
              <a:t> = new Teacher(); //</a:t>
            </a:r>
            <a:r>
              <a:rPr lang="zh-CN" altLang="en-US" sz="1800" kern="0" dirty="0">
                <a:ea typeface="宋体" pitchFamily="2" charset="-122"/>
              </a:rPr>
              <a:t>向上转型</a:t>
            </a:r>
            <a:endParaRPr lang="en-US" altLang="zh-CN" sz="1800" kern="0" dirty="0">
              <a:ea typeface="宋体" pitchFamily="2" charset="-122"/>
            </a:endParaRPr>
          </a:p>
          <a:p>
            <a:pPr marL="0" indent="0">
              <a:buNone/>
              <a:defRPr/>
            </a:pPr>
            <a:r>
              <a:rPr lang="en-US" altLang="zh-CN" sz="1800" kern="0" dirty="0">
                <a:ea typeface="宋体" pitchFamily="2" charset="-122"/>
              </a:rPr>
              <a:t>        </a:t>
            </a:r>
            <a:r>
              <a:rPr lang="en-US" altLang="zh-CN" sz="1800" kern="0" dirty="0" err="1">
                <a:ea typeface="宋体" pitchFamily="2" charset="-122"/>
              </a:rPr>
              <a:t>person.display</a:t>
            </a:r>
            <a:r>
              <a:rPr lang="en-US" altLang="zh-CN" sz="1800" kern="0" dirty="0">
                <a:ea typeface="宋体" pitchFamily="2" charset="-122"/>
              </a:rPr>
              <a:t>();</a:t>
            </a:r>
            <a:endParaRPr lang="en-US" altLang="zh-CN" sz="1800" kern="0" dirty="0">
              <a:solidFill>
                <a:srgbClr val="FF0000"/>
              </a:solidFill>
              <a:ea typeface="宋体" pitchFamily="2" charset="-122"/>
            </a:endParaRPr>
          </a:p>
          <a:p>
            <a:pPr marL="0" indent="0">
              <a:buNone/>
              <a:defRPr/>
            </a:pPr>
            <a:r>
              <a:rPr lang="en-US" altLang="zh-CN" sz="1800" kern="0" dirty="0">
                <a:ea typeface="宋体" pitchFamily="2" charset="-122"/>
              </a:rPr>
              <a:t>    }</a:t>
            </a:r>
          </a:p>
          <a:p>
            <a:pPr marL="0" indent="0">
              <a:buNone/>
              <a:defRPr/>
            </a:pPr>
            <a:r>
              <a:rPr lang="en-US" altLang="zh-CN" sz="1800" kern="0" dirty="0">
                <a:ea typeface="宋体" pitchFamily="2" charset="-122"/>
              </a:rPr>
              <a:t>}</a:t>
            </a:r>
          </a:p>
        </p:txBody>
      </p:sp>
      <p:pic>
        <p:nvPicPr>
          <p:cNvPr id="3" name="图片 2">
            <a:extLst>
              <a:ext uri="{FF2B5EF4-FFF2-40B4-BE49-F238E27FC236}">
                <a16:creationId xmlns:a16="http://schemas.microsoft.com/office/drawing/2014/main" id="{3E4E4DF1-FA49-49EA-A1D2-CCA23783F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4865649"/>
            <a:ext cx="7143750" cy="1628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多态的实现</a:t>
            </a:r>
          </a:p>
        </p:txBody>
      </p:sp>
      <p:sp>
        <p:nvSpPr>
          <p:cNvPr id="2" name="内容占位符 1"/>
          <p:cNvSpPr>
            <a:spLocks noGrp="1"/>
          </p:cNvSpPr>
          <p:nvPr>
            <p:ph idx="1"/>
          </p:nvPr>
        </p:nvSpPr>
        <p:spPr/>
        <p:txBody>
          <a:bodyPr/>
          <a:lstStyle/>
          <a:p>
            <a:pPr>
              <a:lnSpc>
                <a:spcPct val="150000"/>
              </a:lnSpc>
            </a:pPr>
            <a:r>
              <a:rPr lang="zh-CN" altLang="en-US" dirty="0"/>
              <a:t>思考：为什么派生类的对象可以赋给基类引用？</a:t>
            </a:r>
            <a:endParaRPr lang="en-US" altLang="zh-CN" dirty="0"/>
          </a:p>
          <a:p>
            <a:pPr lvl="1">
              <a:lnSpc>
                <a:spcPct val="150000"/>
              </a:lnSpc>
            </a:pPr>
            <a:r>
              <a:rPr lang="zh-CN" altLang="en-US" dirty="0"/>
              <a:t>自动实现向上转型。通过</a:t>
            </a:r>
            <a:r>
              <a:rPr lang="en-US" altLang="zh-CN" dirty="0"/>
              <a:t>Person </a:t>
            </a:r>
            <a:r>
              <a:rPr lang="en-US" altLang="zh-CN" dirty="0" err="1"/>
              <a:t>person</a:t>
            </a:r>
            <a:r>
              <a:rPr lang="en-US" altLang="zh-CN" dirty="0"/>
              <a:t> = new Teacher();</a:t>
            </a:r>
            <a:r>
              <a:rPr lang="zh-CN" altLang="en-US" dirty="0"/>
              <a:t>语句，编译器自动将派生类实例转为通用类型</a:t>
            </a:r>
            <a:r>
              <a:rPr lang="en-US" altLang="zh-CN" dirty="0"/>
              <a:t>Person</a:t>
            </a:r>
            <a:r>
              <a:rPr lang="zh-CN" altLang="en-US" dirty="0"/>
              <a:t>。</a:t>
            </a:r>
            <a:endParaRPr lang="en-US" altLang="zh-CN" dirty="0"/>
          </a:p>
          <a:p>
            <a:pPr>
              <a:lnSpc>
                <a:spcPct val="150000"/>
              </a:lnSpc>
            </a:pPr>
            <a:r>
              <a:rPr lang="zh-CN" altLang="en-US" dirty="0"/>
              <a:t>思考： </a:t>
            </a:r>
            <a:r>
              <a:rPr lang="en-US" altLang="zh-CN" dirty="0" err="1"/>
              <a:t>person.display</a:t>
            </a:r>
            <a:r>
              <a:rPr lang="en-US" altLang="zh-CN" dirty="0"/>
              <a:t>();</a:t>
            </a:r>
            <a:r>
              <a:rPr lang="zh-CN" altLang="en-US" dirty="0"/>
              <a:t>将执行派生类还是基类定义的方法？ </a:t>
            </a:r>
            <a:endParaRPr lang="en-US" altLang="zh-CN" dirty="0"/>
          </a:p>
          <a:p>
            <a:pPr lvl="1">
              <a:lnSpc>
                <a:spcPct val="150000"/>
              </a:lnSpc>
            </a:pPr>
            <a:r>
              <a:rPr lang="zh-CN" altLang="en-US" dirty="0"/>
              <a:t>派生类的。在运行时期，将根据</a:t>
            </a:r>
            <a:r>
              <a:rPr lang="en-US" altLang="zh-CN" dirty="0"/>
              <a:t>person</a:t>
            </a:r>
            <a:r>
              <a:rPr lang="zh-CN" altLang="en-US" dirty="0"/>
              <a:t>这个对象引用实际的类型来获取对应的方法。所以才有多态性。对于基类中定义的方法，如果派生类中</a:t>
            </a:r>
            <a:r>
              <a:rPr lang="zh-CN" altLang="en-US" dirty="0">
                <a:solidFill>
                  <a:srgbClr val="FF0000"/>
                </a:solidFill>
              </a:rPr>
              <a:t>重写</a:t>
            </a:r>
            <a:r>
              <a:rPr lang="zh-CN" altLang="en-US" dirty="0"/>
              <a:t>了该方法，那么基类类型的引用将会调用派生类中定义的这个方法。</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多态的实现</a:t>
            </a:r>
          </a:p>
        </p:txBody>
      </p:sp>
      <p:sp>
        <p:nvSpPr>
          <p:cNvPr id="3" name="内容占位符 2"/>
          <p:cNvSpPr>
            <a:spLocks noGrp="1"/>
          </p:cNvSpPr>
          <p:nvPr>
            <p:ph idx="1"/>
          </p:nvPr>
        </p:nvSpPr>
        <p:spPr>
          <a:xfrm>
            <a:off x="609600" y="1160749"/>
            <a:ext cx="11175032" cy="4965415"/>
          </a:xfrm>
        </p:spPr>
        <p:txBody>
          <a:bodyPr/>
          <a:lstStyle/>
          <a:p>
            <a:r>
              <a:rPr lang="zh-CN" altLang="en-US" dirty="0"/>
              <a:t>在运行时根据对象的实际类型调用方法叫动态绑定，又叫后期绑定、运行时绑定。</a:t>
            </a:r>
            <a:endParaRPr lang="en-US" altLang="zh-CN" dirty="0"/>
          </a:p>
          <a:p>
            <a:r>
              <a:rPr lang="en-US" altLang="zh-CN" dirty="0"/>
              <a:t>Java</a:t>
            </a:r>
            <a:r>
              <a:rPr lang="zh-CN" altLang="en-US" dirty="0"/>
              <a:t>中的多态是通过动态绑定实现的。</a:t>
            </a:r>
            <a:endParaRPr lang="en-US" altLang="zh-CN" dirty="0"/>
          </a:p>
          <a:p>
            <a:pPr lvl="1"/>
            <a:r>
              <a:rPr lang="zh-CN" altLang="en-US" dirty="0"/>
              <a:t>继承；</a:t>
            </a:r>
            <a:endParaRPr lang="en-US" altLang="zh-CN" dirty="0"/>
          </a:p>
          <a:p>
            <a:pPr lvl="1"/>
            <a:r>
              <a:rPr lang="zh-CN" altLang="en-US" dirty="0"/>
              <a:t>重写；</a:t>
            </a:r>
            <a:endParaRPr lang="en-US" altLang="zh-CN" dirty="0"/>
          </a:p>
          <a:p>
            <a:pPr lvl="1"/>
            <a:r>
              <a:rPr lang="zh-CN" altLang="en-US" dirty="0"/>
              <a:t>基类引用指向派生类对象。</a:t>
            </a:r>
            <a:endParaRPr lang="en-US" altLang="zh-CN" dirty="0"/>
          </a:p>
          <a:p>
            <a:r>
              <a:rPr lang="zh-CN" altLang="en-US" dirty="0"/>
              <a:t>一个基类引用，指向不同的派生类对象，执行该方法时，表现出不同的行为。</a:t>
            </a:r>
            <a:endParaRPr lang="en-US" altLang="zh-CN" dirty="0"/>
          </a:p>
          <a:p>
            <a:pPr lvl="1"/>
            <a:endParaRPr lang="en-US" altLang="zh-CN" dirty="0"/>
          </a:p>
        </p:txBody>
      </p:sp>
    </p:spTree>
    <p:extLst>
      <p:ext uri="{BB962C8B-B14F-4D97-AF65-F5344CB8AC3E}">
        <p14:creationId xmlns:p14="http://schemas.microsoft.com/office/powerpoint/2010/main" val="62175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多态的实现</a:t>
            </a:r>
          </a:p>
        </p:txBody>
      </p:sp>
      <p:sp>
        <p:nvSpPr>
          <p:cNvPr id="4" name="Rectangle 4"/>
          <p:cNvSpPr txBox="1">
            <a:spLocks noChangeArrowheads="1"/>
          </p:cNvSpPr>
          <p:nvPr/>
        </p:nvSpPr>
        <p:spPr bwMode="auto">
          <a:xfrm>
            <a:off x="5735960" y="908720"/>
            <a:ext cx="6049963" cy="4608512"/>
          </a:xfrm>
          <a:prstGeom prst="rect">
            <a:avLst/>
          </a:prstGeom>
          <a:solidFill>
            <a:srgbClr val="FFCC99"/>
          </a:solidFill>
          <a:ln>
            <a:solidFill>
              <a:schemeClr val="bg1"/>
            </a:solidFill>
            <a:miter lim="800000"/>
            <a:headEnd/>
            <a:tailEnd/>
          </a:ln>
        </p:spPr>
        <p:txBody>
          <a:bodyPr wrap="none"/>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altLang="zh-CN" sz="1800" kern="0" dirty="0">
                <a:ea typeface="宋体" pitchFamily="2" charset="-122"/>
              </a:rPr>
              <a:t>public class Test{</a:t>
            </a:r>
          </a:p>
          <a:p>
            <a:pPr marL="0" indent="0">
              <a:buNone/>
              <a:defRPr/>
            </a:pPr>
            <a:r>
              <a:rPr lang="en-US" altLang="zh-CN" sz="1800" kern="0" dirty="0">
                <a:ea typeface="宋体" pitchFamily="2" charset="-122"/>
              </a:rPr>
              <a:t>//</a:t>
            </a:r>
            <a:r>
              <a:rPr lang="en-US" altLang="zh-CN" sz="1800" kern="0" dirty="0">
                <a:solidFill>
                  <a:srgbClr val="FF0000"/>
                </a:solidFill>
                <a:ea typeface="宋体" pitchFamily="2" charset="-122"/>
              </a:rPr>
              <a:t>Teacher</a:t>
            </a:r>
            <a:r>
              <a:rPr lang="zh-CN" altLang="en-US" sz="1800" kern="0" dirty="0">
                <a:solidFill>
                  <a:srgbClr val="FF0000"/>
                </a:solidFill>
                <a:ea typeface="宋体" pitchFamily="2" charset="-122"/>
              </a:rPr>
              <a:t>类的引用不可以可以指向</a:t>
            </a:r>
            <a:r>
              <a:rPr lang="en-US" altLang="zh-CN" sz="1800" kern="0" dirty="0">
                <a:solidFill>
                  <a:srgbClr val="FF0000"/>
                </a:solidFill>
                <a:ea typeface="宋体" pitchFamily="2" charset="-122"/>
              </a:rPr>
              <a:t>Person</a:t>
            </a:r>
            <a:r>
              <a:rPr lang="zh-CN" altLang="en-US" sz="1800" kern="0" dirty="0">
                <a:solidFill>
                  <a:srgbClr val="FF0000"/>
                </a:solidFill>
                <a:ea typeface="宋体" pitchFamily="2" charset="-122"/>
              </a:rPr>
              <a:t>类的对象</a:t>
            </a:r>
            <a:endParaRPr lang="en-US" altLang="zh-CN" sz="1800" kern="0" dirty="0">
              <a:solidFill>
                <a:srgbClr val="FF0000"/>
              </a:solidFill>
              <a:ea typeface="宋体" pitchFamily="2" charset="-122"/>
            </a:endParaRPr>
          </a:p>
          <a:p>
            <a:pPr marL="0" indent="0">
              <a:buNone/>
              <a:defRPr/>
            </a:pPr>
            <a:r>
              <a:rPr lang="en-US" altLang="zh-CN" sz="1800" kern="0" dirty="0">
                <a:solidFill>
                  <a:srgbClr val="FF0000"/>
                </a:solidFill>
                <a:ea typeface="宋体" pitchFamily="2" charset="-122"/>
              </a:rPr>
              <a:t>Teacher</a:t>
            </a:r>
            <a:r>
              <a:rPr lang="zh-CN" altLang="en-US" sz="1800" kern="0" dirty="0">
                <a:solidFill>
                  <a:srgbClr val="FF0000"/>
                </a:solidFill>
                <a:ea typeface="宋体" pitchFamily="2" charset="-122"/>
              </a:rPr>
              <a:t>类的引用不可以可以指向</a:t>
            </a:r>
            <a:r>
              <a:rPr lang="en-US" altLang="zh-CN" sz="1800" kern="0" dirty="0">
                <a:solidFill>
                  <a:srgbClr val="FF0000"/>
                </a:solidFill>
                <a:ea typeface="宋体" pitchFamily="2" charset="-122"/>
              </a:rPr>
              <a:t>Student</a:t>
            </a:r>
            <a:r>
              <a:rPr lang="zh-CN" altLang="en-US" sz="1800" kern="0" dirty="0">
                <a:solidFill>
                  <a:srgbClr val="FF0000"/>
                </a:solidFill>
                <a:ea typeface="宋体" pitchFamily="2" charset="-122"/>
              </a:rPr>
              <a:t>类的对象，</a:t>
            </a:r>
            <a:endParaRPr lang="en-US" altLang="zh-CN" sz="1800" kern="0" dirty="0">
              <a:solidFill>
                <a:srgbClr val="FF0000"/>
              </a:solidFill>
              <a:ea typeface="宋体" pitchFamily="2" charset="-122"/>
            </a:endParaRPr>
          </a:p>
          <a:p>
            <a:pPr marL="0" indent="0">
              <a:buNone/>
              <a:defRPr/>
            </a:pPr>
            <a:r>
              <a:rPr lang="zh-CN" altLang="en-US" sz="1800" kern="0" dirty="0">
                <a:solidFill>
                  <a:srgbClr val="FF0000"/>
                </a:solidFill>
                <a:ea typeface="宋体" pitchFamily="2" charset="-122"/>
              </a:rPr>
              <a:t>因为两者之间不存在继承关系</a:t>
            </a:r>
            <a:endParaRPr lang="en-US" altLang="zh-CN" sz="1800" kern="0" dirty="0">
              <a:solidFill>
                <a:srgbClr val="FF0000"/>
              </a:solidFill>
              <a:ea typeface="宋体" pitchFamily="2" charset="-122"/>
            </a:endParaRPr>
          </a:p>
          <a:p>
            <a:pPr marL="0" indent="0">
              <a:buNone/>
              <a:defRPr/>
            </a:pPr>
            <a:r>
              <a:rPr lang="en-US" altLang="zh-CN" sz="1800" kern="0" dirty="0">
                <a:ea typeface="宋体" pitchFamily="2" charset="-122"/>
              </a:rPr>
              <a:t>    public static void main(String[] </a:t>
            </a:r>
            <a:r>
              <a:rPr lang="en-US" altLang="zh-CN" sz="1800" kern="0" dirty="0" err="1">
                <a:ea typeface="宋体" pitchFamily="2" charset="-122"/>
              </a:rPr>
              <a:t>args</a:t>
            </a:r>
            <a:r>
              <a:rPr lang="en-US" altLang="zh-CN" sz="1800" kern="0" dirty="0">
                <a:ea typeface="宋体" pitchFamily="2" charset="-122"/>
              </a:rPr>
              <a:t>){</a:t>
            </a:r>
          </a:p>
          <a:p>
            <a:pPr marL="0" indent="0">
              <a:buNone/>
              <a:defRPr/>
            </a:pPr>
            <a:r>
              <a:rPr lang="en-US" altLang="zh-CN" sz="1800" kern="0" dirty="0">
                <a:ea typeface="宋体" pitchFamily="2" charset="-122"/>
              </a:rPr>
              <a:t>        Person </a:t>
            </a:r>
            <a:r>
              <a:rPr lang="en-US" altLang="zh-CN" sz="1800" kern="0" dirty="0" err="1">
                <a:ea typeface="宋体" pitchFamily="2" charset="-122"/>
              </a:rPr>
              <a:t>person</a:t>
            </a:r>
            <a:r>
              <a:rPr lang="en-US" altLang="zh-CN" sz="1800" kern="0" dirty="0">
                <a:ea typeface="宋体" pitchFamily="2" charset="-122"/>
              </a:rPr>
              <a:t> = new Person();</a:t>
            </a:r>
          </a:p>
          <a:p>
            <a:pPr marL="0" indent="0">
              <a:buNone/>
              <a:defRPr/>
            </a:pPr>
            <a:r>
              <a:rPr lang="en-US" altLang="zh-CN" sz="1800" kern="0" dirty="0">
                <a:ea typeface="宋体" pitchFamily="2" charset="-122"/>
              </a:rPr>
              <a:t>        </a:t>
            </a:r>
            <a:r>
              <a:rPr lang="en-US" altLang="zh-CN" sz="1800" kern="0" dirty="0" err="1">
                <a:ea typeface="宋体" pitchFamily="2" charset="-122"/>
              </a:rPr>
              <a:t>person.display</a:t>
            </a:r>
            <a:r>
              <a:rPr lang="en-US" altLang="zh-CN" sz="1800" kern="0" dirty="0">
                <a:ea typeface="宋体" pitchFamily="2" charset="-122"/>
              </a:rPr>
              <a:t>();</a:t>
            </a:r>
          </a:p>
          <a:p>
            <a:pPr marL="0" indent="0">
              <a:buNone/>
              <a:defRPr/>
            </a:pPr>
            <a:r>
              <a:rPr lang="en-US" altLang="zh-CN" sz="1800" kern="0" dirty="0">
                <a:ea typeface="宋体" pitchFamily="2" charset="-122"/>
              </a:rPr>
              <a:t>        person = new Teacher(); //</a:t>
            </a:r>
            <a:r>
              <a:rPr lang="zh-CN" altLang="en-US" sz="1800" kern="0" dirty="0">
                <a:ea typeface="宋体" pitchFamily="2" charset="-122"/>
              </a:rPr>
              <a:t>向上转型（动态多态）</a:t>
            </a:r>
            <a:endParaRPr lang="en-US" altLang="zh-CN" sz="1800" kern="0" dirty="0">
              <a:ea typeface="宋体" pitchFamily="2" charset="-122"/>
            </a:endParaRPr>
          </a:p>
          <a:p>
            <a:pPr marL="0" indent="0">
              <a:buNone/>
              <a:defRPr/>
            </a:pPr>
            <a:r>
              <a:rPr lang="en-US" altLang="zh-CN" sz="1800" kern="0" dirty="0">
                <a:ea typeface="宋体" pitchFamily="2" charset="-122"/>
              </a:rPr>
              <a:t>        </a:t>
            </a:r>
            <a:r>
              <a:rPr lang="en-US" altLang="zh-CN" sz="1800" kern="0" dirty="0" err="1">
                <a:ea typeface="宋体" pitchFamily="2" charset="-122"/>
              </a:rPr>
              <a:t>person.display</a:t>
            </a:r>
            <a:r>
              <a:rPr lang="en-US" altLang="zh-CN" sz="1800" kern="0" dirty="0">
                <a:ea typeface="宋体" pitchFamily="2" charset="-122"/>
              </a:rPr>
              <a:t>();</a:t>
            </a:r>
          </a:p>
          <a:p>
            <a:pPr marL="0" indent="0">
              <a:buNone/>
              <a:defRPr/>
            </a:pPr>
            <a:r>
              <a:rPr lang="en-US" altLang="zh-CN" sz="1800" kern="0" dirty="0">
                <a:ea typeface="宋体" pitchFamily="2" charset="-122"/>
              </a:rPr>
              <a:t>        person = new Student(); //</a:t>
            </a:r>
            <a:r>
              <a:rPr lang="zh-CN" altLang="en-US" sz="1800" kern="0" dirty="0">
                <a:ea typeface="宋体" pitchFamily="2" charset="-122"/>
              </a:rPr>
              <a:t>向上转型</a:t>
            </a:r>
            <a:endParaRPr lang="en-US" altLang="zh-CN" sz="1800" kern="0" dirty="0">
              <a:ea typeface="宋体" pitchFamily="2" charset="-122"/>
            </a:endParaRPr>
          </a:p>
          <a:p>
            <a:pPr marL="0" indent="0">
              <a:buNone/>
              <a:defRPr/>
            </a:pPr>
            <a:r>
              <a:rPr lang="en-US" altLang="zh-CN" sz="1800" kern="0" dirty="0">
                <a:ea typeface="宋体" pitchFamily="2" charset="-122"/>
              </a:rPr>
              <a:t>        </a:t>
            </a:r>
            <a:r>
              <a:rPr lang="en-US" altLang="zh-CN" sz="1800" kern="0" dirty="0" err="1">
                <a:ea typeface="宋体" pitchFamily="2" charset="-122"/>
              </a:rPr>
              <a:t>person.display</a:t>
            </a:r>
            <a:r>
              <a:rPr lang="en-US" altLang="zh-CN" sz="1800" kern="0" dirty="0">
                <a:ea typeface="宋体" pitchFamily="2" charset="-122"/>
              </a:rPr>
              <a:t>();</a:t>
            </a:r>
          </a:p>
          <a:p>
            <a:pPr marL="0" indent="0">
              <a:buNone/>
              <a:defRPr/>
            </a:pPr>
            <a:r>
              <a:rPr lang="en-US" altLang="zh-CN" sz="1800" kern="0">
                <a:ea typeface="宋体" pitchFamily="2" charset="-122"/>
              </a:rPr>
              <a:t>        //person</a:t>
            </a:r>
            <a:r>
              <a:rPr lang="en-US" altLang="zh-CN" sz="1800" kern="0" dirty="0" err="1">
                <a:ea typeface="宋体" pitchFamily="2" charset="-122"/>
              </a:rPr>
              <a:t>.displayEx</a:t>
            </a:r>
            <a:r>
              <a:rPr lang="en-US" altLang="zh-CN" sz="1800" kern="0" dirty="0">
                <a:ea typeface="宋体" pitchFamily="2" charset="-122"/>
              </a:rPr>
              <a:t>();</a:t>
            </a:r>
            <a:r>
              <a:rPr lang="en-US" altLang="zh-CN" sz="1800" kern="0" dirty="0">
                <a:solidFill>
                  <a:srgbClr val="FF0000"/>
                </a:solidFill>
                <a:ea typeface="宋体" pitchFamily="2" charset="-122"/>
              </a:rPr>
              <a:t>//</a:t>
            </a:r>
            <a:r>
              <a:rPr lang="zh-CN" altLang="en-US" sz="1800" kern="0" dirty="0">
                <a:solidFill>
                  <a:srgbClr val="FF0000"/>
                </a:solidFill>
                <a:ea typeface="宋体" pitchFamily="2" charset="-122"/>
              </a:rPr>
              <a:t>编译错误</a:t>
            </a:r>
            <a:endParaRPr lang="en-US" altLang="zh-CN" sz="1800" kern="0" dirty="0">
              <a:solidFill>
                <a:srgbClr val="FF0000"/>
              </a:solidFill>
              <a:ea typeface="宋体" pitchFamily="2" charset="-122"/>
            </a:endParaRPr>
          </a:p>
          <a:p>
            <a:pPr marL="0" indent="0">
              <a:buNone/>
              <a:defRPr/>
            </a:pPr>
            <a:r>
              <a:rPr lang="en-US" altLang="zh-CN" sz="1800" kern="0" dirty="0">
                <a:ea typeface="宋体" pitchFamily="2" charset="-122"/>
              </a:rPr>
              <a:t>    }</a:t>
            </a:r>
          </a:p>
          <a:p>
            <a:pPr marL="0" indent="0">
              <a:buNone/>
              <a:defRPr/>
            </a:pPr>
            <a:r>
              <a:rPr lang="en-US" altLang="zh-CN" sz="1800" kern="0" dirty="0">
                <a:ea typeface="宋体" pitchFamily="2" charset="-122"/>
              </a:rPr>
              <a:t>}</a:t>
            </a:r>
          </a:p>
        </p:txBody>
      </p:sp>
      <p:graphicFrame>
        <p:nvGraphicFramePr>
          <p:cNvPr id="5" name="Group 3"/>
          <p:cNvGraphicFramePr>
            <a:graphicFrameLocks noGrp="1"/>
          </p:cNvGraphicFramePr>
          <p:nvPr>
            <p:extLst>
              <p:ext uri="{D42A27DB-BD31-4B8C-83A1-F6EECF244321}">
                <p14:modId xmlns:p14="http://schemas.microsoft.com/office/powerpoint/2010/main" val="937822187"/>
              </p:ext>
            </p:extLst>
          </p:nvPr>
        </p:nvGraphicFramePr>
        <p:xfrm>
          <a:off x="1055440" y="1009864"/>
          <a:ext cx="2000250" cy="1123221"/>
        </p:xfrm>
        <a:graphic>
          <a:graphicData uri="http://schemas.openxmlformats.org/drawingml/2006/table">
            <a:tbl>
              <a:tblPr/>
              <a:tblGrid>
                <a:gridCol w="2000250">
                  <a:extLst>
                    <a:ext uri="{9D8B030D-6E8A-4147-A177-3AD203B41FA5}">
                      <a16:colId xmlns:a16="http://schemas.microsoft.com/office/drawing/2014/main" val="20000"/>
                    </a:ext>
                  </a:extLst>
                </a:gridCol>
              </a:tblGrid>
              <a:tr h="2841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宋体" charset="-122"/>
                          <a:cs typeface="Courier New" pitchFamily="49" charset="0"/>
                        </a:rPr>
                        <a:t>Person</a:t>
                      </a:r>
                      <a:endParaRPr kumimoji="0" lang="zh-CN" altLang="en-US" sz="16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841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ourier New" pitchFamily="49" charset="0"/>
                          <a:ea typeface="宋体" charset="-122"/>
                          <a:cs typeface="Courier New" pitchFamily="49" charset="0"/>
                        </a:rPr>
                        <a:t>+display()</a:t>
                      </a:r>
                      <a:endParaRPr kumimoji="0" lang="zh-CN" altLang="en-US" sz="16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45255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ourier New" pitchFamily="49" charset="0"/>
                          <a:ea typeface="宋体" charset="-122"/>
                          <a:cs typeface="Courier New" pitchFamily="49" charset="0"/>
                        </a:rPr>
                        <a:t>-name</a:t>
                      </a:r>
                      <a:endParaRPr kumimoji="0" lang="zh-CN" altLang="en-US" sz="16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3" name="Group 3"/>
          <p:cNvGraphicFramePr>
            <a:graphicFrameLocks noGrp="1"/>
          </p:cNvGraphicFramePr>
          <p:nvPr>
            <p:extLst>
              <p:ext uri="{D42A27DB-BD31-4B8C-83A1-F6EECF244321}">
                <p14:modId xmlns:p14="http://schemas.microsoft.com/office/powerpoint/2010/main" val="4121824694"/>
              </p:ext>
            </p:extLst>
          </p:nvPr>
        </p:nvGraphicFramePr>
        <p:xfrm>
          <a:off x="3394001" y="2755222"/>
          <a:ext cx="2000250" cy="1249842"/>
        </p:xfrm>
        <a:graphic>
          <a:graphicData uri="http://schemas.openxmlformats.org/drawingml/2006/table">
            <a:tbl>
              <a:tblPr/>
              <a:tblGrid>
                <a:gridCol w="2000250">
                  <a:extLst>
                    <a:ext uri="{9D8B030D-6E8A-4147-A177-3AD203B41FA5}">
                      <a16:colId xmlns:a16="http://schemas.microsoft.com/office/drawing/2014/main" val="20000"/>
                    </a:ext>
                  </a:extLst>
                </a:gridCol>
              </a:tblGrid>
              <a:tr h="2886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Courier New" pitchFamily="49" charset="0"/>
                          <a:ea typeface="宋体" charset="-122"/>
                          <a:cs typeface="Courier New" pitchFamily="49" charset="0"/>
                        </a:rPr>
                        <a:t>Student</a:t>
                      </a:r>
                      <a:endParaRPr kumimoji="0" lang="zh-CN" altLang="en-US" sz="16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083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ourier New" pitchFamily="49" charset="0"/>
                          <a:ea typeface="宋体" charset="-122"/>
                          <a:cs typeface="Courier New" pitchFamily="49" charset="0"/>
                        </a:rPr>
                        <a:t>+display()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cap="none" normalizeH="0" baseline="0" dirty="0">
                          <a:ln>
                            <a:noFill/>
                          </a:ln>
                          <a:solidFill>
                            <a:srgbClr val="000000"/>
                          </a:solidFill>
                          <a:effectLst/>
                          <a:latin typeface="Courier New" pitchFamily="49" charset="0"/>
                          <a:ea typeface="宋体" charset="-122"/>
                          <a:cs typeface="Courier New" pitchFamily="49" charset="0"/>
                        </a:rPr>
                        <a:t>+</a:t>
                      </a:r>
                      <a:r>
                        <a:rPr kumimoji="0" lang="en-US" altLang="zh-CN" sz="1600" b="1" i="0" u="none" strike="noStrike" cap="none" normalizeH="0" baseline="0" dirty="0" err="1">
                          <a:ln>
                            <a:noFill/>
                          </a:ln>
                          <a:solidFill>
                            <a:srgbClr val="000000"/>
                          </a:solidFill>
                          <a:effectLst/>
                          <a:latin typeface="Courier New" pitchFamily="49" charset="0"/>
                          <a:ea typeface="宋体" charset="-122"/>
                          <a:cs typeface="Courier New" pitchFamily="49" charset="0"/>
                        </a:rPr>
                        <a:t>displayEx</a:t>
                      </a:r>
                      <a:r>
                        <a:rPr kumimoji="0" lang="en-US" altLang="zh-CN" sz="1600" b="1" i="0" u="none" strike="noStrike" cap="none" normalizeH="0" baseline="0" dirty="0">
                          <a:ln>
                            <a:noFill/>
                          </a:ln>
                          <a:solidFill>
                            <a:srgbClr val="000000"/>
                          </a:solidFill>
                          <a:effectLst/>
                          <a:latin typeface="Courier New" pitchFamily="49" charset="0"/>
                          <a:ea typeface="宋体" charset="-122"/>
                          <a:cs typeface="Courier New" pitchFamily="49" charset="0"/>
                        </a:rPr>
                        <a:t>()</a:t>
                      </a:r>
                      <a:endParaRPr kumimoji="0" lang="zh-CN" altLang="en-US" sz="16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8864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graphicFrame>
        <p:nvGraphicFramePr>
          <p:cNvPr id="14" name="Group 3"/>
          <p:cNvGraphicFramePr>
            <a:graphicFrameLocks noGrp="1"/>
          </p:cNvGraphicFramePr>
          <p:nvPr>
            <p:extLst>
              <p:ext uri="{D42A27DB-BD31-4B8C-83A1-F6EECF244321}">
                <p14:modId xmlns:p14="http://schemas.microsoft.com/office/powerpoint/2010/main" val="3831035302"/>
              </p:ext>
            </p:extLst>
          </p:nvPr>
        </p:nvGraphicFramePr>
        <p:xfrm>
          <a:off x="1055440" y="2755222"/>
          <a:ext cx="2000250" cy="1071088"/>
        </p:xfrm>
        <a:graphic>
          <a:graphicData uri="http://schemas.openxmlformats.org/drawingml/2006/table">
            <a:tbl>
              <a:tblPr/>
              <a:tblGrid>
                <a:gridCol w="2000250">
                  <a:extLst>
                    <a:ext uri="{9D8B030D-6E8A-4147-A177-3AD203B41FA5}">
                      <a16:colId xmlns:a16="http://schemas.microsoft.com/office/drawing/2014/main" val="20000"/>
                    </a:ext>
                  </a:extLst>
                </a:gridCol>
              </a:tblGrid>
              <a:tr h="23183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chemeClr val="tx1"/>
                          </a:solidFill>
                          <a:effectLst/>
                          <a:latin typeface="Courier New" pitchFamily="49" charset="0"/>
                          <a:ea typeface="宋体" charset="-122"/>
                          <a:cs typeface="Courier New" pitchFamily="49" charset="0"/>
                        </a:rPr>
                        <a:t>Teacher</a:t>
                      </a:r>
                      <a:endParaRPr kumimoji="0" lang="zh-CN" altLang="en-US" sz="1600" b="0" i="0" u="none" strike="noStrike" cap="none" normalizeH="0" baseline="0" dirty="0">
                        <a:ln>
                          <a:noFill/>
                        </a:ln>
                        <a:solidFill>
                          <a:schemeClr val="tx1"/>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4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Courier New" pitchFamily="49" charset="0"/>
                          <a:ea typeface="宋体" charset="-122"/>
                          <a:cs typeface="Courier New" pitchFamily="49" charset="0"/>
                        </a:rPr>
                        <a:t>+</a:t>
                      </a:r>
                      <a:r>
                        <a:rPr kumimoji="0" lang="en-US" altLang="zh-CN" sz="1600" b="1" i="0" u="none" strike="noStrike" cap="none" normalizeH="0" baseline="0">
                          <a:ln>
                            <a:noFill/>
                          </a:ln>
                          <a:solidFill>
                            <a:srgbClr val="000000"/>
                          </a:solidFill>
                          <a:effectLst/>
                          <a:latin typeface="Courier New" pitchFamily="49" charset="0"/>
                          <a:ea typeface="宋体" charset="-122"/>
                          <a:cs typeface="Courier New" pitchFamily="49" charset="0"/>
                        </a:rPr>
                        <a:t>display()</a:t>
                      </a:r>
                      <a:endParaRPr kumimoji="0" lang="en-US" altLang="zh-CN" sz="16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231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rgbClr val="000000"/>
                        </a:solidFill>
                        <a:effectLst/>
                        <a:latin typeface="Courier New" pitchFamily="49" charset="0"/>
                        <a:ea typeface="宋体" charset="-122"/>
                        <a:cs typeface="Courier New" pitchFamily="49" charset="0"/>
                      </a:endParaRPr>
                    </a:p>
                  </a:txBody>
                  <a:tcPr marT="45747" marB="4574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sp>
        <p:nvSpPr>
          <p:cNvPr id="15" name="等腰三角形 14"/>
          <p:cNvSpPr/>
          <p:nvPr/>
        </p:nvSpPr>
        <p:spPr bwMode="auto">
          <a:xfrm>
            <a:off x="1947553" y="2138661"/>
            <a:ext cx="216024" cy="216024"/>
          </a:xfrm>
          <a:prstGeom prst="triangle">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000" b="0" i="0" u="none" strike="noStrike" cap="none" normalizeH="0" baseline="0">
              <a:ln>
                <a:noFill/>
              </a:ln>
              <a:solidFill>
                <a:srgbClr val="A50021"/>
              </a:solidFill>
              <a:effectLst/>
              <a:latin typeface="Arial" pitchFamily="34" charset="0"/>
              <a:ea typeface="宋体" pitchFamily="2" charset="-122"/>
            </a:endParaRPr>
          </a:p>
        </p:txBody>
      </p:sp>
      <p:cxnSp>
        <p:nvCxnSpPr>
          <p:cNvPr id="17" name="直接连接符 16"/>
          <p:cNvCxnSpPr>
            <a:stCxn id="15" idx="3"/>
          </p:cNvCxnSpPr>
          <p:nvPr/>
        </p:nvCxnSpPr>
        <p:spPr bwMode="auto">
          <a:xfrm>
            <a:off x="2055565" y="2354685"/>
            <a:ext cx="0" cy="4005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2055565" y="2554953"/>
            <a:ext cx="233856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endCxn id="13" idx="0"/>
          </p:cNvCxnSpPr>
          <p:nvPr/>
        </p:nvCxnSpPr>
        <p:spPr bwMode="auto">
          <a:xfrm>
            <a:off x="4394126" y="2554953"/>
            <a:ext cx="0" cy="2002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9769699" y="4328279"/>
            <a:ext cx="2016224" cy="1200329"/>
          </a:xfrm>
          <a:prstGeom prst="rect">
            <a:avLst/>
          </a:prstGeom>
          <a:solidFill>
            <a:srgbClr val="FFCC99"/>
          </a:solidFill>
          <a:ln>
            <a:solidFill>
              <a:schemeClr val="bg1"/>
            </a:solidFill>
          </a:ln>
        </p:spPr>
        <p:txBody>
          <a:bodyPr wrap="square">
            <a:spAutoFit/>
          </a:bodyPr>
          <a:lstStyle/>
          <a:p>
            <a:pPr>
              <a:defRPr/>
            </a:pPr>
            <a:r>
              <a:rPr lang="zh-CN" altLang="en-US" sz="1800" dirty="0">
                <a:solidFill>
                  <a:schemeClr val="tx1"/>
                </a:solidFill>
                <a:ea typeface="宋体" pitchFamily="2" charset="-122"/>
              </a:rPr>
              <a:t>输出结果：</a:t>
            </a:r>
            <a:endParaRPr lang="en-US" altLang="zh-CN" sz="1800" dirty="0">
              <a:solidFill>
                <a:schemeClr val="tx1"/>
              </a:solidFill>
              <a:ea typeface="宋体" pitchFamily="2" charset="-122"/>
            </a:endParaRPr>
          </a:p>
          <a:p>
            <a:pPr>
              <a:defRPr/>
            </a:pPr>
            <a:r>
              <a:rPr lang="en-US" altLang="zh-CN" sz="1800" dirty="0">
                <a:solidFill>
                  <a:schemeClr val="tx1"/>
                </a:solidFill>
                <a:ea typeface="宋体" pitchFamily="2" charset="-122"/>
              </a:rPr>
              <a:t>Person display</a:t>
            </a:r>
          </a:p>
          <a:p>
            <a:pPr>
              <a:defRPr/>
            </a:pPr>
            <a:r>
              <a:rPr lang="en-US" altLang="zh-CN" sz="1800" dirty="0">
                <a:solidFill>
                  <a:schemeClr val="tx1"/>
                </a:solidFill>
                <a:ea typeface="宋体" pitchFamily="2" charset="-122"/>
              </a:rPr>
              <a:t>Teacher display</a:t>
            </a:r>
          </a:p>
          <a:p>
            <a:pPr>
              <a:defRPr/>
            </a:pPr>
            <a:r>
              <a:rPr lang="en-US" altLang="zh-CN" sz="1800" dirty="0">
                <a:solidFill>
                  <a:schemeClr val="tx1"/>
                </a:solidFill>
                <a:ea typeface="宋体" pitchFamily="2" charset="-122"/>
              </a:rPr>
              <a:t>Student display</a:t>
            </a:r>
          </a:p>
        </p:txBody>
      </p:sp>
      <p:sp>
        <p:nvSpPr>
          <p:cNvPr id="16" name="矩形 15"/>
          <p:cNvSpPr/>
          <p:nvPr/>
        </p:nvSpPr>
        <p:spPr>
          <a:xfrm>
            <a:off x="335360" y="4077072"/>
            <a:ext cx="5328592" cy="2696123"/>
          </a:xfrm>
          <a:prstGeom prst="rect">
            <a:avLst/>
          </a:prstGeom>
          <a:solidFill>
            <a:srgbClr val="FFCC99"/>
          </a:solidFill>
          <a:ln>
            <a:solidFill>
              <a:schemeClr val="bg1"/>
            </a:solidFill>
          </a:ln>
        </p:spPr>
        <p:txBody>
          <a:bodyPr wrap="square">
            <a:spAutoFit/>
          </a:bodyPr>
          <a:lstStyle/>
          <a:p>
            <a:pPr eaLnBrk="0" hangingPunct="0">
              <a:spcBef>
                <a:spcPct val="20000"/>
              </a:spcBef>
              <a:defRPr/>
            </a:pPr>
            <a:r>
              <a:rPr lang="en-US" altLang="zh-CN" sz="1800" kern="0" dirty="0">
                <a:solidFill>
                  <a:schemeClr val="tx1"/>
                </a:solidFill>
                <a:latin typeface="微软雅黑" pitchFamily="34" charset="-122"/>
                <a:ea typeface="宋体" pitchFamily="2" charset="-122"/>
              </a:rPr>
              <a:t>class Student extends Person{</a:t>
            </a:r>
          </a:p>
          <a:p>
            <a:pPr marL="0" lvl="1" eaLnBrk="0" hangingPunct="0">
              <a:spcBef>
                <a:spcPct val="20000"/>
              </a:spcBef>
              <a:defRPr/>
            </a:pPr>
            <a:r>
              <a:rPr lang="en-US" altLang="zh-CN" sz="1800" kern="0" dirty="0">
                <a:solidFill>
                  <a:schemeClr val="tx1"/>
                </a:solidFill>
                <a:latin typeface="微软雅黑" pitchFamily="34" charset="-122"/>
                <a:ea typeface="宋体" pitchFamily="2" charset="-122"/>
              </a:rPr>
              <a:t>    public void display(){</a:t>
            </a:r>
          </a:p>
          <a:p>
            <a:pPr marL="0" lvl="1" eaLnBrk="0" hangingPunct="0">
              <a:spcBef>
                <a:spcPct val="20000"/>
              </a:spcBef>
              <a:defRPr/>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("Student display");</a:t>
            </a:r>
          </a:p>
          <a:p>
            <a:pPr marL="0" lvl="1" eaLnBrk="0" hangingPunct="0">
              <a:spcBef>
                <a:spcPct val="20000"/>
              </a:spcBef>
              <a:defRPr/>
            </a:pPr>
            <a:r>
              <a:rPr lang="en-US" altLang="zh-CN" sz="1800" kern="0" dirty="0">
                <a:solidFill>
                  <a:schemeClr val="tx1"/>
                </a:solidFill>
                <a:latin typeface="微软雅黑" pitchFamily="34" charset="-122"/>
                <a:ea typeface="宋体" pitchFamily="2" charset="-122"/>
              </a:rPr>
              <a:t>    }</a:t>
            </a:r>
          </a:p>
          <a:p>
            <a:pPr marL="0" lvl="1" eaLnBrk="0" hangingPunct="0">
              <a:spcBef>
                <a:spcPct val="20000"/>
              </a:spcBef>
              <a:defRPr/>
            </a:pPr>
            <a:r>
              <a:rPr lang="en-US" altLang="zh-CN" sz="1800" kern="0" dirty="0">
                <a:solidFill>
                  <a:schemeClr val="tx1"/>
                </a:solidFill>
                <a:latin typeface="微软雅黑" pitchFamily="34" charset="-122"/>
                <a:ea typeface="宋体" pitchFamily="2" charset="-122"/>
              </a:rPr>
              <a:t>    public void </a:t>
            </a:r>
            <a:r>
              <a:rPr lang="en-US" altLang="zh-CN" sz="1800" kern="0" dirty="0" err="1">
                <a:solidFill>
                  <a:schemeClr val="tx1"/>
                </a:solidFill>
                <a:latin typeface="微软雅黑" pitchFamily="34" charset="-122"/>
                <a:ea typeface="宋体" pitchFamily="2" charset="-122"/>
              </a:rPr>
              <a:t>displayEx</a:t>
            </a:r>
            <a:r>
              <a:rPr lang="en-US" altLang="zh-CN" sz="1800" kern="0" dirty="0">
                <a:solidFill>
                  <a:schemeClr val="tx1"/>
                </a:solidFill>
                <a:latin typeface="微软雅黑" pitchFamily="34" charset="-122"/>
                <a:ea typeface="宋体" pitchFamily="2" charset="-122"/>
              </a:rPr>
              <a:t> {</a:t>
            </a:r>
          </a:p>
          <a:p>
            <a:pPr marL="0" lvl="1" eaLnBrk="0" hangingPunct="0">
              <a:spcBef>
                <a:spcPct val="20000"/>
              </a:spcBef>
              <a:defRPr/>
            </a:pPr>
            <a:r>
              <a:rPr lang="en-US" altLang="zh-CN" sz="1800" kern="0" dirty="0">
                <a:solidFill>
                  <a:schemeClr val="tx1"/>
                </a:solidFill>
                <a:latin typeface="微软雅黑" pitchFamily="34" charset="-122"/>
                <a:ea typeface="宋体" pitchFamily="2" charset="-122"/>
              </a:rPr>
              <a:t>       </a:t>
            </a:r>
            <a:r>
              <a:rPr lang="en-US" altLang="zh-CN" sz="1800" kern="0" dirty="0" err="1">
                <a:solidFill>
                  <a:schemeClr val="tx1"/>
                </a:solidFill>
                <a:latin typeface="微软雅黑" pitchFamily="34" charset="-122"/>
                <a:ea typeface="宋体" pitchFamily="2" charset="-122"/>
              </a:rPr>
              <a:t>System.out.println</a:t>
            </a:r>
            <a:r>
              <a:rPr lang="en-US" altLang="zh-CN" sz="1800" kern="0" dirty="0">
                <a:solidFill>
                  <a:schemeClr val="tx1"/>
                </a:solidFill>
                <a:latin typeface="微软雅黑" pitchFamily="34" charset="-122"/>
                <a:ea typeface="宋体" pitchFamily="2" charset="-122"/>
              </a:rPr>
              <a:t>("Extend from Person");</a:t>
            </a:r>
          </a:p>
          <a:p>
            <a:pPr marL="0" lvl="1" eaLnBrk="0" hangingPunct="0">
              <a:spcBef>
                <a:spcPct val="20000"/>
              </a:spcBef>
              <a:defRPr/>
            </a:pPr>
            <a:r>
              <a:rPr lang="en-US" altLang="zh-CN" sz="1800" kern="0" dirty="0">
                <a:solidFill>
                  <a:schemeClr val="tx1"/>
                </a:solidFill>
                <a:latin typeface="微软雅黑" pitchFamily="34" charset="-122"/>
                <a:ea typeface="宋体" pitchFamily="2" charset="-122"/>
              </a:rPr>
              <a:t>    }</a:t>
            </a:r>
          </a:p>
          <a:p>
            <a:pPr eaLnBrk="0" hangingPunct="0">
              <a:spcBef>
                <a:spcPct val="20000"/>
              </a:spcBef>
              <a:defRPr/>
            </a:pPr>
            <a:r>
              <a:rPr lang="en-US" altLang="zh-CN" sz="1800" kern="0" dirty="0">
                <a:solidFill>
                  <a:schemeClr val="tx1"/>
                </a:solidFill>
                <a:latin typeface="微软雅黑" pitchFamily="34" charset="-122"/>
                <a:ea typeface="宋体" pitchFamily="2" charset="-122"/>
              </a:rPr>
              <a:t>}</a:t>
            </a:r>
          </a:p>
        </p:txBody>
      </p:sp>
    </p:spTree>
    <p:extLst>
      <p:ext uri="{BB962C8B-B14F-4D97-AF65-F5344CB8AC3E}">
        <p14:creationId xmlns:p14="http://schemas.microsoft.com/office/powerpoint/2010/main" val="104368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a:t>多态的实现</a:t>
            </a:r>
          </a:p>
        </p:txBody>
      </p:sp>
      <p:sp>
        <p:nvSpPr>
          <p:cNvPr id="16387" name="内容占位符 2"/>
          <p:cNvSpPr>
            <a:spLocks noGrp="1"/>
          </p:cNvSpPr>
          <p:nvPr>
            <p:ph idx="1"/>
          </p:nvPr>
        </p:nvSpPr>
        <p:spPr/>
        <p:txBody>
          <a:bodyPr/>
          <a:lstStyle/>
          <a:p>
            <a:pPr>
              <a:lnSpc>
                <a:spcPct val="150000"/>
              </a:lnSpc>
            </a:pPr>
            <a:r>
              <a:rPr lang="zh-CN" altLang="en-US" dirty="0"/>
              <a:t>对于基类中定义的方法，如果派生类中重写了该方法，那么基类类型的引用将会调用派生类中定义的这个方法。</a:t>
            </a:r>
            <a:endParaRPr lang="en-US" altLang="zh-CN" dirty="0"/>
          </a:p>
          <a:p>
            <a:pPr>
              <a:lnSpc>
                <a:spcPct val="150000"/>
              </a:lnSpc>
            </a:pPr>
            <a:r>
              <a:rPr lang="zh-CN" altLang="en-US" dirty="0"/>
              <a:t>基类中的一个方法只有在基类中定义而在派生类中没有重写的情况下，才可以被基类类型的引用调用。</a:t>
            </a:r>
            <a:endParaRPr lang="en-US" altLang="zh-CN" dirty="0"/>
          </a:p>
          <a:p>
            <a:pPr>
              <a:lnSpc>
                <a:spcPct val="150000"/>
              </a:lnSpc>
            </a:pPr>
            <a:r>
              <a:rPr lang="zh-CN" altLang="en-US" dirty="0"/>
              <a:t>对于派生类中定义而基类中没有的方法无法调用。</a:t>
            </a:r>
            <a:endParaRPr lang="en-US" altLang="zh-CN" dirty="0"/>
          </a:p>
          <a:p>
            <a:pPr>
              <a:lnSpc>
                <a:spcPct val="150000"/>
              </a:lnSpc>
            </a:pPr>
            <a:endParaRPr lang="zh-CN" altLang="en-US" dirty="0"/>
          </a:p>
        </p:txBody>
      </p:sp>
    </p:spTree>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1502</TotalTime>
  <Words>879</Words>
  <Application>Microsoft Office PowerPoint</Application>
  <PresentationFormat>宽屏</PresentationFormat>
  <Paragraphs>106</Paragraphs>
  <Slides>12</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华文新魏</vt:lpstr>
      <vt:lpstr>宋体</vt:lpstr>
      <vt:lpstr>微软雅黑</vt:lpstr>
      <vt:lpstr>Arial</vt:lpstr>
      <vt:lpstr>Courier New</vt:lpstr>
      <vt:lpstr>3_Default Design</vt:lpstr>
      <vt:lpstr>第七章  多态 </vt:lpstr>
      <vt:lpstr>讲授思路</vt:lpstr>
      <vt:lpstr>多态的概念</vt:lpstr>
      <vt:lpstr>多态的实现</vt:lpstr>
      <vt:lpstr>多态的实现</vt:lpstr>
      <vt:lpstr>多态的实现</vt:lpstr>
      <vt:lpstr>多态的实现</vt:lpstr>
      <vt:lpstr>多态的实现</vt:lpstr>
      <vt:lpstr>多态的实现</vt:lpstr>
      <vt:lpstr>多态的编程应用</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注释、标识符、关键字</dc:title>
  <dc:creator>onest</dc:creator>
  <cp:lastModifiedBy>王 亚红</cp:lastModifiedBy>
  <cp:revision>152</cp:revision>
  <dcterms:modified xsi:type="dcterms:W3CDTF">2018-11-05T01:30:38Z</dcterms:modified>
</cp:coreProperties>
</file>