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47"/>
  </p:notesMasterIdLst>
  <p:sldIdLst>
    <p:sldId id="262" r:id="rId2"/>
    <p:sldId id="314" r:id="rId3"/>
    <p:sldId id="303" r:id="rId4"/>
    <p:sldId id="315" r:id="rId5"/>
    <p:sldId id="268" r:id="rId6"/>
    <p:sldId id="270" r:id="rId7"/>
    <p:sldId id="272" r:id="rId8"/>
    <p:sldId id="304" r:id="rId9"/>
    <p:sldId id="273" r:id="rId10"/>
    <p:sldId id="274" r:id="rId11"/>
    <p:sldId id="289" r:id="rId12"/>
    <p:sldId id="290" r:id="rId13"/>
    <p:sldId id="305" r:id="rId14"/>
    <p:sldId id="275" r:id="rId15"/>
    <p:sldId id="306" r:id="rId16"/>
    <p:sldId id="313" r:id="rId17"/>
    <p:sldId id="276" r:id="rId18"/>
    <p:sldId id="302" r:id="rId19"/>
    <p:sldId id="277" r:id="rId20"/>
    <p:sldId id="278" r:id="rId21"/>
    <p:sldId id="308" r:id="rId22"/>
    <p:sldId id="283" r:id="rId23"/>
    <p:sldId id="284" r:id="rId24"/>
    <p:sldId id="279" r:id="rId25"/>
    <p:sldId id="280" r:id="rId26"/>
    <p:sldId id="281" r:id="rId27"/>
    <p:sldId id="282" r:id="rId28"/>
    <p:sldId id="292" r:id="rId29"/>
    <p:sldId id="309" r:id="rId30"/>
    <p:sldId id="310" r:id="rId31"/>
    <p:sldId id="285" r:id="rId32"/>
    <p:sldId id="286" r:id="rId33"/>
    <p:sldId id="287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6" r:id="rId43"/>
    <p:sldId id="265" r:id="rId44"/>
    <p:sldId id="264" r:id="rId45"/>
    <p:sldId id="353" r:id="rId4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4837" autoAdjust="0"/>
  </p:normalViewPr>
  <p:slideViewPr>
    <p:cSldViewPr snapToGrid="0">
      <p:cViewPr varScale="1">
        <p:scale>
          <a:sx n="48" d="100"/>
          <a:sy n="48" d="100"/>
        </p:scale>
        <p:origin x="29" y="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C0B95-B080-4503-8563-BB1F587A88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6BDE9-09ED-4DBC-A4F4-96B24A8B29D7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6600"/>
        </a:solidFill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196CAAD7-3BFF-4BA2-94DC-1E14875FE34A}" type="par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3058D3A0-2763-431A-A04B-4B21AC2B8F93}" type="sib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4DF8A0A1-78F6-40B1-B134-5837719DFC3E}">
      <dgm:prSet phldrT="[文本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84781DF-A88D-4727-8464-35C3C312BDF4}" type="par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FB28E551-0CBE-4A2F-9254-65B2093B1E5E}" type="sib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544E1AF3-3DCE-4CB7-9636-C36F7F5C0111}">
      <dgm:prSet phldrT="[文本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451547BA-894D-4BA8-A861-F841503BD876}" type="par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7A0B25BD-B217-411A-9371-C850D6A57E4E}" type="sib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90193B65-547A-4E1A-ADB2-E5D09A3BA7A8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34DD9980-35D0-4169-9412-9B27061CD339}" type="par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19082AC2-6287-4562-9909-1369008C0D85}" type="sib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EC473C3D-F769-423E-987E-59CE25AEA66B}" type="pres">
      <dgm:prSet presAssocID="{69BC0B95-B080-4503-8563-BB1F587A88B2}" presName="linear" presStyleCnt="0">
        <dgm:presLayoutVars>
          <dgm:dir/>
          <dgm:animLvl val="lvl"/>
          <dgm:resizeHandles val="exact"/>
        </dgm:presLayoutVars>
      </dgm:prSet>
      <dgm:spPr/>
    </dgm:pt>
    <dgm:pt modelId="{86580474-F4E6-4BA4-9EFA-EC70F671F5C4}" type="pres">
      <dgm:prSet presAssocID="{5496BDE9-09ED-4DBC-A4F4-96B24A8B29D7}" presName="parentLin" presStyleCnt="0"/>
      <dgm:spPr/>
    </dgm:pt>
    <dgm:pt modelId="{A8EE0519-699D-46FC-AD7F-770653271559}" type="pres">
      <dgm:prSet presAssocID="{5496BDE9-09ED-4DBC-A4F4-96B24A8B29D7}" presName="parentLeftMargin" presStyleLbl="node1" presStyleIdx="0" presStyleCnt="4"/>
      <dgm:spPr/>
    </dgm:pt>
    <dgm:pt modelId="{0DB625B1-BA46-4B5C-9C5A-F853086861CA}" type="pres">
      <dgm:prSet presAssocID="{5496BDE9-09ED-4DBC-A4F4-96B24A8B29D7}" presName="parentText" presStyleLbl="node1" presStyleIdx="0" presStyleCnt="4" custLinFactNeighborX="83513">
        <dgm:presLayoutVars>
          <dgm:chMax val="0"/>
          <dgm:bulletEnabled val="1"/>
        </dgm:presLayoutVars>
      </dgm:prSet>
      <dgm:spPr/>
    </dgm:pt>
    <dgm:pt modelId="{2B22E034-8B2D-419A-8A5D-37C0D397BD92}" type="pres">
      <dgm:prSet presAssocID="{5496BDE9-09ED-4DBC-A4F4-96B24A8B29D7}" presName="negativeSpace" presStyleCnt="0"/>
      <dgm:spPr/>
    </dgm:pt>
    <dgm:pt modelId="{DC499D08-F1B9-48EA-B840-2878751636DE}" type="pres">
      <dgm:prSet presAssocID="{5496BDE9-09ED-4DBC-A4F4-96B24A8B29D7}" presName="childText" presStyleLbl="conFgAcc1" presStyleIdx="0" presStyleCnt="4" custLinFactNeighborX="6779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DB6320BE-CA14-44CF-A3B3-DFB35A0E9A38}" type="pres">
      <dgm:prSet presAssocID="{3058D3A0-2763-431A-A04B-4B21AC2B8F93}" presName="spaceBetweenRectangles" presStyleCnt="0"/>
      <dgm:spPr/>
    </dgm:pt>
    <dgm:pt modelId="{30550DCD-7358-4EE9-8869-5DE43AFDD5E5}" type="pres">
      <dgm:prSet presAssocID="{4DF8A0A1-78F6-40B1-B134-5837719DFC3E}" presName="parentLin" presStyleCnt="0"/>
      <dgm:spPr/>
    </dgm:pt>
    <dgm:pt modelId="{35B91B13-4B97-47EE-BDEF-E4068EC1D1FA}" type="pres">
      <dgm:prSet presAssocID="{4DF8A0A1-78F6-40B1-B134-5837719DFC3E}" presName="parentLeftMargin" presStyleLbl="node1" presStyleIdx="0" presStyleCnt="4"/>
      <dgm:spPr/>
    </dgm:pt>
    <dgm:pt modelId="{7AD63DF3-6C07-4A07-B54E-60DBDDC616F7}" type="pres">
      <dgm:prSet presAssocID="{4DF8A0A1-78F6-40B1-B134-5837719DFC3E}" presName="parentText" presStyleLbl="node1" presStyleIdx="1" presStyleCnt="4" custLinFactNeighborX="83513">
        <dgm:presLayoutVars>
          <dgm:chMax val="0"/>
          <dgm:bulletEnabled val="1"/>
        </dgm:presLayoutVars>
      </dgm:prSet>
      <dgm:spPr/>
    </dgm:pt>
    <dgm:pt modelId="{8B662D65-AFD0-437B-82C4-5F305462EE87}" type="pres">
      <dgm:prSet presAssocID="{4DF8A0A1-78F6-40B1-B134-5837719DFC3E}" presName="negativeSpace" presStyleCnt="0"/>
      <dgm:spPr/>
    </dgm:pt>
    <dgm:pt modelId="{352AFD64-6451-4DAA-882F-0E99E62B7D9E}" type="pres">
      <dgm:prSet presAssocID="{4DF8A0A1-78F6-40B1-B134-5837719DFC3E}" presName="childText" presStyleLbl="conFgAcc1" presStyleIdx="1" presStyleCnt="4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</dgm:pt>
    <dgm:pt modelId="{542FA9E6-BCB0-425F-A98B-DF8ED3277C9A}" type="pres">
      <dgm:prSet presAssocID="{FB28E551-0CBE-4A2F-9254-65B2093B1E5E}" presName="spaceBetweenRectangles" presStyleCnt="0"/>
      <dgm:spPr/>
    </dgm:pt>
    <dgm:pt modelId="{529D2A50-C9FC-42BE-AD97-C372E725C9F3}" type="pres">
      <dgm:prSet presAssocID="{544E1AF3-3DCE-4CB7-9636-C36F7F5C0111}" presName="parentLin" presStyleCnt="0"/>
      <dgm:spPr/>
    </dgm:pt>
    <dgm:pt modelId="{526B3E15-9C86-4321-AE9F-CC5DE5D89685}" type="pres">
      <dgm:prSet presAssocID="{544E1AF3-3DCE-4CB7-9636-C36F7F5C0111}" presName="parentLeftMargin" presStyleLbl="node1" presStyleIdx="1" presStyleCnt="4"/>
      <dgm:spPr/>
    </dgm:pt>
    <dgm:pt modelId="{964B0FAB-4BFA-42B4-AD19-6B1E387951B6}" type="pres">
      <dgm:prSet presAssocID="{544E1AF3-3DCE-4CB7-9636-C36F7F5C0111}" presName="parentText" presStyleLbl="node1" presStyleIdx="2" presStyleCnt="4" custLinFactNeighborX="83513">
        <dgm:presLayoutVars>
          <dgm:chMax val="0"/>
          <dgm:bulletEnabled val="1"/>
        </dgm:presLayoutVars>
      </dgm:prSet>
      <dgm:spPr/>
    </dgm:pt>
    <dgm:pt modelId="{0C8E9B23-85CA-48EA-922E-7781B94AEF2E}" type="pres">
      <dgm:prSet presAssocID="{544E1AF3-3DCE-4CB7-9636-C36F7F5C0111}" presName="negativeSpace" presStyleCnt="0"/>
      <dgm:spPr/>
    </dgm:pt>
    <dgm:pt modelId="{6BB7CFC2-697E-45E2-9788-B2BB14E5A704}" type="pres">
      <dgm:prSet presAssocID="{544E1AF3-3DCE-4CB7-9636-C36F7F5C0111}" presName="childText" presStyleLbl="conFgAcc1" presStyleIdx="2" presStyleCnt="4" custLinFactNeighborX="6779">
        <dgm:presLayoutVars>
          <dgm:bulletEnabled val="1"/>
        </dgm:presLayoutVars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E37F4296-B95B-4D3F-B4A1-9F2538281D5C}" type="pres">
      <dgm:prSet presAssocID="{7A0B25BD-B217-411A-9371-C850D6A57E4E}" presName="spaceBetweenRectangles" presStyleCnt="0"/>
      <dgm:spPr/>
    </dgm:pt>
    <dgm:pt modelId="{EF6D836E-DE5E-4627-94AC-16B04A9F31AF}" type="pres">
      <dgm:prSet presAssocID="{90193B65-547A-4E1A-ADB2-E5D09A3BA7A8}" presName="parentLin" presStyleCnt="0"/>
      <dgm:spPr/>
    </dgm:pt>
    <dgm:pt modelId="{52647B57-76A6-4C09-B152-4B5447E7DE00}" type="pres">
      <dgm:prSet presAssocID="{90193B65-547A-4E1A-ADB2-E5D09A3BA7A8}" presName="parentLeftMargin" presStyleLbl="node1" presStyleIdx="2" presStyleCnt="4"/>
      <dgm:spPr/>
    </dgm:pt>
    <dgm:pt modelId="{76314DEE-9195-4D50-B4DF-2CAEA7618066}" type="pres">
      <dgm:prSet presAssocID="{90193B65-547A-4E1A-ADB2-E5D09A3BA7A8}" presName="parentText" presStyleLbl="node1" presStyleIdx="3" presStyleCnt="4" custLinFactNeighborX="83513">
        <dgm:presLayoutVars>
          <dgm:chMax val="0"/>
          <dgm:bulletEnabled val="1"/>
        </dgm:presLayoutVars>
      </dgm:prSet>
      <dgm:spPr/>
    </dgm:pt>
    <dgm:pt modelId="{A8585C4D-1BDB-49FB-9318-2FFC704E37C4}" type="pres">
      <dgm:prSet presAssocID="{90193B65-547A-4E1A-ADB2-E5D09A3BA7A8}" presName="negativeSpace" presStyleCnt="0"/>
      <dgm:spPr/>
    </dgm:pt>
    <dgm:pt modelId="{4ECCA020-DEBD-4093-8423-9E0A30263C63}" type="pres">
      <dgm:prSet presAssocID="{90193B65-547A-4E1A-ADB2-E5D09A3BA7A8}" presName="childText" presStyleLbl="conFgAcc1" presStyleIdx="3" presStyleCnt="4" custLinFactNeighborX="6779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1AEFC01A-C610-4AA7-B1BD-358208D21DF8}" type="presOf" srcId="{4DF8A0A1-78F6-40B1-B134-5837719DFC3E}" destId="{7AD63DF3-6C07-4A07-B54E-60DBDDC616F7}" srcOrd="1" destOrd="0" presId="urn:microsoft.com/office/officeart/2005/8/layout/list1"/>
    <dgm:cxn modelId="{370AFB3F-903B-4D39-9004-5862E717AE6C}" type="presOf" srcId="{90193B65-547A-4E1A-ADB2-E5D09A3BA7A8}" destId="{52647B57-76A6-4C09-B152-4B5447E7DE00}" srcOrd="0" destOrd="0" presId="urn:microsoft.com/office/officeart/2005/8/layout/list1"/>
    <dgm:cxn modelId="{2B3E115B-65A1-4A87-BEE8-14AD5DD8E9D0}" srcId="{69BC0B95-B080-4503-8563-BB1F587A88B2}" destId="{4DF8A0A1-78F6-40B1-B134-5837719DFC3E}" srcOrd="1" destOrd="0" parTransId="{E84781DF-A88D-4727-8464-35C3C312BDF4}" sibTransId="{FB28E551-0CBE-4A2F-9254-65B2093B1E5E}"/>
    <dgm:cxn modelId="{A4ACC25C-9394-48D6-8E3D-E699CAB600D3}" srcId="{69BC0B95-B080-4503-8563-BB1F587A88B2}" destId="{5496BDE9-09ED-4DBC-A4F4-96B24A8B29D7}" srcOrd="0" destOrd="0" parTransId="{196CAAD7-3BFF-4BA2-94DC-1E14875FE34A}" sibTransId="{3058D3A0-2763-431A-A04B-4B21AC2B8F93}"/>
    <dgm:cxn modelId="{ED162E41-D940-489B-95AD-FB3131DB8D98}" type="presOf" srcId="{69BC0B95-B080-4503-8563-BB1F587A88B2}" destId="{EC473C3D-F769-423E-987E-59CE25AEA66B}" srcOrd="0" destOrd="0" presId="urn:microsoft.com/office/officeart/2005/8/layout/list1"/>
    <dgm:cxn modelId="{11B9AF6F-BF27-4B94-B6CF-E5FEF93CED45}" srcId="{69BC0B95-B080-4503-8563-BB1F587A88B2}" destId="{544E1AF3-3DCE-4CB7-9636-C36F7F5C0111}" srcOrd="2" destOrd="0" parTransId="{451547BA-894D-4BA8-A861-F841503BD876}" sibTransId="{7A0B25BD-B217-411A-9371-C850D6A57E4E}"/>
    <dgm:cxn modelId="{BCC5B152-0896-4660-840B-261F82747E4D}" type="presOf" srcId="{90193B65-547A-4E1A-ADB2-E5D09A3BA7A8}" destId="{76314DEE-9195-4D50-B4DF-2CAEA7618066}" srcOrd="1" destOrd="0" presId="urn:microsoft.com/office/officeart/2005/8/layout/list1"/>
    <dgm:cxn modelId="{9ED64087-6F16-4B86-AE98-A3F0D113249C}" type="presOf" srcId="{4DF8A0A1-78F6-40B1-B134-5837719DFC3E}" destId="{35B91B13-4B97-47EE-BDEF-E4068EC1D1FA}" srcOrd="0" destOrd="0" presId="urn:microsoft.com/office/officeart/2005/8/layout/list1"/>
    <dgm:cxn modelId="{6552E59E-76DD-4FFC-ABAE-9AAC231EFE92}" srcId="{69BC0B95-B080-4503-8563-BB1F587A88B2}" destId="{90193B65-547A-4E1A-ADB2-E5D09A3BA7A8}" srcOrd="3" destOrd="0" parTransId="{34DD9980-35D0-4169-9412-9B27061CD339}" sibTransId="{19082AC2-6287-4562-9909-1369008C0D85}"/>
    <dgm:cxn modelId="{9BDA459F-CA82-447A-9E78-D6768339D6E8}" type="presOf" srcId="{544E1AF3-3DCE-4CB7-9636-C36F7F5C0111}" destId="{526B3E15-9C86-4321-AE9F-CC5DE5D89685}" srcOrd="0" destOrd="0" presId="urn:microsoft.com/office/officeart/2005/8/layout/list1"/>
    <dgm:cxn modelId="{421CA4CD-52C1-4C9A-AD32-5A808F73705C}" type="presOf" srcId="{5496BDE9-09ED-4DBC-A4F4-96B24A8B29D7}" destId="{A8EE0519-699D-46FC-AD7F-770653271559}" srcOrd="0" destOrd="0" presId="urn:microsoft.com/office/officeart/2005/8/layout/list1"/>
    <dgm:cxn modelId="{C3C2F1DC-FA4F-4918-9323-4C1BBBA65614}" type="presOf" srcId="{544E1AF3-3DCE-4CB7-9636-C36F7F5C0111}" destId="{964B0FAB-4BFA-42B4-AD19-6B1E387951B6}" srcOrd="1" destOrd="0" presId="urn:microsoft.com/office/officeart/2005/8/layout/list1"/>
    <dgm:cxn modelId="{E4A824DD-407A-4474-BCFE-227664EDAAFF}" type="presOf" srcId="{5496BDE9-09ED-4DBC-A4F4-96B24A8B29D7}" destId="{0DB625B1-BA46-4B5C-9C5A-F853086861CA}" srcOrd="1" destOrd="0" presId="urn:microsoft.com/office/officeart/2005/8/layout/list1"/>
    <dgm:cxn modelId="{C57F2215-E4A1-43D8-8B15-E3B0F9339734}" type="presParOf" srcId="{EC473C3D-F769-423E-987E-59CE25AEA66B}" destId="{86580474-F4E6-4BA4-9EFA-EC70F671F5C4}" srcOrd="0" destOrd="0" presId="urn:microsoft.com/office/officeart/2005/8/layout/list1"/>
    <dgm:cxn modelId="{FFD3345F-BAE8-46A8-8785-2DA732E35211}" type="presParOf" srcId="{86580474-F4E6-4BA4-9EFA-EC70F671F5C4}" destId="{A8EE0519-699D-46FC-AD7F-770653271559}" srcOrd="0" destOrd="0" presId="urn:microsoft.com/office/officeart/2005/8/layout/list1"/>
    <dgm:cxn modelId="{8D7F12C4-91F3-448C-81A9-F712D8F5F95B}" type="presParOf" srcId="{86580474-F4E6-4BA4-9EFA-EC70F671F5C4}" destId="{0DB625B1-BA46-4B5C-9C5A-F853086861CA}" srcOrd="1" destOrd="0" presId="urn:microsoft.com/office/officeart/2005/8/layout/list1"/>
    <dgm:cxn modelId="{3BE3B2BF-A8F2-41E4-AD52-BED348E17837}" type="presParOf" srcId="{EC473C3D-F769-423E-987E-59CE25AEA66B}" destId="{2B22E034-8B2D-419A-8A5D-37C0D397BD92}" srcOrd="1" destOrd="0" presId="urn:microsoft.com/office/officeart/2005/8/layout/list1"/>
    <dgm:cxn modelId="{C4682C5D-56A5-413D-BEAE-2170FBC9E70A}" type="presParOf" srcId="{EC473C3D-F769-423E-987E-59CE25AEA66B}" destId="{DC499D08-F1B9-48EA-B840-2878751636DE}" srcOrd="2" destOrd="0" presId="urn:microsoft.com/office/officeart/2005/8/layout/list1"/>
    <dgm:cxn modelId="{6E97571B-7B84-4E33-8D6C-0760A918D0EC}" type="presParOf" srcId="{EC473C3D-F769-423E-987E-59CE25AEA66B}" destId="{DB6320BE-CA14-44CF-A3B3-DFB35A0E9A38}" srcOrd="3" destOrd="0" presId="urn:microsoft.com/office/officeart/2005/8/layout/list1"/>
    <dgm:cxn modelId="{613EDE5A-77BC-470B-8A52-E533282986E1}" type="presParOf" srcId="{EC473C3D-F769-423E-987E-59CE25AEA66B}" destId="{30550DCD-7358-4EE9-8869-5DE43AFDD5E5}" srcOrd="4" destOrd="0" presId="urn:microsoft.com/office/officeart/2005/8/layout/list1"/>
    <dgm:cxn modelId="{4DED7030-55C4-4C5B-9933-8A8666E86BC4}" type="presParOf" srcId="{30550DCD-7358-4EE9-8869-5DE43AFDD5E5}" destId="{35B91B13-4B97-47EE-BDEF-E4068EC1D1FA}" srcOrd="0" destOrd="0" presId="urn:microsoft.com/office/officeart/2005/8/layout/list1"/>
    <dgm:cxn modelId="{F77C23AC-A22F-44BF-9F61-114363557B22}" type="presParOf" srcId="{30550DCD-7358-4EE9-8869-5DE43AFDD5E5}" destId="{7AD63DF3-6C07-4A07-B54E-60DBDDC616F7}" srcOrd="1" destOrd="0" presId="urn:microsoft.com/office/officeart/2005/8/layout/list1"/>
    <dgm:cxn modelId="{06B4EE4D-65BD-4F27-9EFA-E49A65F3E3FD}" type="presParOf" srcId="{EC473C3D-F769-423E-987E-59CE25AEA66B}" destId="{8B662D65-AFD0-437B-82C4-5F305462EE87}" srcOrd="5" destOrd="0" presId="urn:microsoft.com/office/officeart/2005/8/layout/list1"/>
    <dgm:cxn modelId="{3609FBB6-8D2C-441E-8C2C-523E226AF42D}" type="presParOf" srcId="{EC473C3D-F769-423E-987E-59CE25AEA66B}" destId="{352AFD64-6451-4DAA-882F-0E99E62B7D9E}" srcOrd="6" destOrd="0" presId="urn:microsoft.com/office/officeart/2005/8/layout/list1"/>
    <dgm:cxn modelId="{59D90642-403A-4325-B86C-1F2574BCCC3C}" type="presParOf" srcId="{EC473C3D-F769-423E-987E-59CE25AEA66B}" destId="{542FA9E6-BCB0-425F-A98B-DF8ED3277C9A}" srcOrd="7" destOrd="0" presId="urn:microsoft.com/office/officeart/2005/8/layout/list1"/>
    <dgm:cxn modelId="{66CB6172-AB77-4327-9925-61943601D782}" type="presParOf" srcId="{EC473C3D-F769-423E-987E-59CE25AEA66B}" destId="{529D2A50-C9FC-42BE-AD97-C372E725C9F3}" srcOrd="8" destOrd="0" presId="urn:microsoft.com/office/officeart/2005/8/layout/list1"/>
    <dgm:cxn modelId="{B63FBFCC-F9BC-4075-A0D5-51C03B2C026C}" type="presParOf" srcId="{529D2A50-C9FC-42BE-AD97-C372E725C9F3}" destId="{526B3E15-9C86-4321-AE9F-CC5DE5D89685}" srcOrd="0" destOrd="0" presId="urn:microsoft.com/office/officeart/2005/8/layout/list1"/>
    <dgm:cxn modelId="{F09484EC-F5DC-4D02-A0D5-98A8F6E9D2AD}" type="presParOf" srcId="{529D2A50-C9FC-42BE-AD97-C372E725C9F3}" destId="{964B0FAB-4BFA-42B4-AD19-6B1E387951B6}" srcOrd="1" destOrd="0" presId="urn:microsoft.com/office/officeart/2005/8/layout/list1"/>
    <dgm:cxn modelId="{D64AA3EA-35C7-4602-8B39-22774A5F48AA}" type="presParOf" srcId="{EC473C3D-F769-423E-987E-59CE25AEA66B}" destId="{0C8E9B23-85CA-48EA-922E-7781B94AEF2E}" srcOrd="9" destOrd="0" presId="urn:microsoft.com/office/officeart/2005/8/layout/list1"/>
    <dgm:cxn modelId="{C2180B97-C5F3-49E5-9254-E1D91BE81771}" type="presParOf" srcId="{EC473C3D-F769-423E-987E-59CE25AEA66B}" destId="{6BB7CFC2-697E-45E2-9788-B2BB14E5A704}" srcOrd="10" destOrd="0" presId="urn:microsoft.com/office/officeart/2005/8/layout/list1"/>
    <dgm:cxn modelId="{F56C22BD-F531-446D-850D-F587B26D2792}" type="presParOf" srcId="{EC473C3D-F769-423E-987E-59CE25AEA66B}" destId="{E37F4296-B95B-4D3F-B4A1-9F2538281D5C}" srcOrd="11" destOrd="0" presId="urn:microsoft.com/office/officeart/2005/8/layout/list1"/>
    <dgm:cxn modelId="{8F1A61EC-DED7-4515-AAFF-37927D53FE43}" type="presParOf" srcId="{EC473C3D-F769-423E-987E-59CE25AEA66B}" destId="{EF6D836E-DE5E-4627-94AC-16B04A9F31AF}" srcOrd="12" destOrd="0" presId="urn:microsoft.com/office/officeart/2005/8/layout/list1"/>
    <dgm:cxn modelId="{74DE5BC7-475F-41A8-9992-43141C47AB4F}" type="presParOf" srcId="{EF6D836E-DE5E-4627-94AC-16B04A9F31AF}" destId="{52647B57-76A6-4C09-B152-4B5447E7DE00}" srcOrd="0" destOrd="0" presId="urn:microsoft.com/office/officeart/2005/8/layout/list1"/>
    <dgm:cxn modelId="{80D03C93-079B-4F23-8841-86FCE0E6CED4}" type="presParOf" srcId="{EF6D836E-DE5E-4627-94AC-16B04A9F31AF}" destId="{76314DEE-9195-4D50-B4DF-2CAEA7618066}" srcOrd="1" destOrd="0" presId="urn:microsoft.com/office/officeart/2005/8/layout/list1"/>
    <dgm:cxn modelId="{1CA1A4C9-74CC-4B31-8AAB-7C4A7580161B}" type="presParOf" srcId="{EC473C3D-F769-423E-987E-59CE25AEA66B}" destId="{A8585C4D-1BDB-49FB-9318-2FFC704E37C4}" srcOrd="13" destOrd="0" presId="urn:microsoft.com/office/officeart/2005/8/layout/list1"/>
    <dgm:cxn modelId="{4E5A7E04-9B20-4E51-9A48-6D56C6651ED3}" type="presParOf" srcId="{EC473C3D-F769-423E-987E-59CE25AEA66B}" destId="{4ECCA020-DEBD-4093-8423-9E0A30263C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9D08-F1B9-48EA-B840-2878751636DE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DB625B1-BA46-4B5C-9C5A-F853086861CA}">
      <dsp:nvSpPr>
        <dsp:cNvPr id="0" name=""/>
        <dsp:cNvSpPr/>
      </dsp:nvSpPr>
      <dsp:spPr>
        <a:xfrm>
          <a:off x="559347" y="7539"/>
          <a:ext cx="4267200" cy="678960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92491" y="40683"/>
        <a:ext cx="4200912" cy="612672"/>
      </dsp:txXfrm>
    </dsp:sp>
    <dsp:sp modelId="{352AFD64-6451-4DAA-882F-0E99E62B7D9E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7AD63DF3-6C07-4A07-B54E-60DBDDC616F7}">
      <dsp:nvSpPr>
        <dsp:cNvPr id="0" name=""/>
        <dsp:cNvSpPr/>
      </dsp:nvSpPr>
      <dsp:spPr>
        <a:xfrm>
          <a:off x="559347" y="1050819"/>
          <a:ext cx="4267200" cy="67896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1083963"/>
        <a:ext cx="4200912" cy="612672"/>
      </dsp:txXfrm>
    </dsp:sp>
    <dsp:sp modelId="{6BB7CFC2-697E-45E2-9788-B2BB14E5A70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64B0FAB-4BFA-42B4-AD19-6B1E387951B6}">
      <dsp:nvSpPr>
        <dsp:cNvPr id="0" name=""/>
        <dsp:cNvSpPr/>
      </dsp:nvSpPr>
      <dsp:spPr>
        <a:xfrm>
          <a:off x="559347" y="2094100"/>
          <a:ext cx="4267200" cy="6789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2127244"/>
        <a:ext cx="4200912" cy="612672"/>
      </dsp:txXfrm>
    </dsp:sp>
    <dsp:sp modelId="{4ECCA020-DEBD-4093-8423-9E0A30263C6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4DEE-9195-4D50-B4DF-2CAEA7618066}">
      <dsp:nvSpPr>
        <dsp:cNvPr id="0" name=""/>
        <dsp:cNvSpPr/>
      </dsp:nvSpPr>
      <dsp:spPr>
        <a:xfrm>
          <a:off x="559347" y="3137380"/>
          <a:ext cx="4267200" cy="6789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1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1974</a:t>
            </a:r>
            <a:r>
              <a:rPr lang="zh-CN" altLang="en-US" sz="1400">
                <a:latin typeface="宋体" charset="-122"/>
              </a:rPr>
              <a:t>年由</a:t>
            </a:r>
            <a:r>
              <a:rPr lang="en-US" altLang="zh-CN" sz="1400">
                <a:latin typeface="宋体" charset="-122"/>
              </a:rPr>
              <a:t>Boyce</a:t>
            </a:r>
            <a:r>
              <a:rPr lang="zh-CN" altLang="en-US" sz="1400">
                <a:latin typeface="宋体" charset="-122"/>
              </a:rPr>
              <a:t>和</a:t>
            </a:r>
            <a:r>
              <a:rPr lang="en-US" altLang="zh-CN" sz="1400">
                <a:latin typeface="宋体" charset="-122"/>
              </a:rPr>
              <a:t>Chamberlin</a:t>
            </a:r>
            <a:r>
              <a:rPr lang="zh-CN" altLang="en-US" sz="1400">
                <a:latin typeface="宋体" charset="-122"/>
              </a:rPr>
              <a:t>提出，当时称为</a:t>
            </a:r>
            <a:r>
              <a:rPr lang="en-US" altLang="zh-CN" sz="1400" b="1">
                <a:solidFill>
                  <a:srgbClr val="0070C0"/>
                </a:solidFill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>
                <a:latin typeface="宋体" charset="-122"/>
              </a:rPr>
              <a:t>Structured English Query Language</a:t>
            </a:r>
            <a:r>
              <a:rPr lang="zh-CN" altLang="en-US" sz="1400">
                <a:latin typeface="宋体" charset="-122"/>
              </a:rPr>
              <a:t>）。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2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1975—1979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公司对</a:t>
            </a:r>
            <a:r>
              <a:rPr lang="en-US" altLang="zh-CN" sz="1400"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进行了修改，并在数据库管理系统原型</a:t>
            </a:r>
            <a:r>
              <a:rPr lang="en-US" altLang="zh-CN" sz="1400">
                <a:latin typeface="宋体" charset="-122"/>
              </a:rPr>
              <a:t>System R</a:t>
            </a:r>
            <a:r>
              <a:rPr lang="zh-CN" altLang="en-US" sz="1400">
                <a:latin typeface="宋体" charset="-122"/>
              </a:rPr>
              <a:t>，实现了这种语言。 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3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1981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推出了商用关系数据库</a:t>
            </a:r>
            <a:r>
              <a:rPr lang="en-US" altLang="zh-CN" sz="1400">
                <a:latin typeface="宋体" charset="-122"/>
              </a:rPr>
              <a:t>SQL/DS</a:t>
            </a:r>
            <a:r>
              <a:rPr lang="zh-CN" altLang="en-US" sz="1400">
                <a:latin typeface="宋体" charset="-122"/>
              </a:rPr>
              <a:t>，并将其改名为</a:t>
            </a:r>
            <a:r>
              <a:rPr lang="en-US" altLang="zh-CN" sz="1400">
                <a:latin typeface="宋体" charset="-122"/>
              </a:rPr>
              <a:t>SQL</a:t>
            </a:r>
            <a:r>
              <a:rPr lang="zh-CN" altLang="en-US" sz="1400">
                <a:latin typeface="宋体" charset="-122"/>
              </a:rPr>
              <a:t>，由于它功能丰富，语言简洁，因此倍受用户及计算机工业界欢迎，被众多计算机公司和软件公司所采用。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4</a:t>
            </a:r>
            <a:r>
              <a:rPr lang="zh-CN" altLang="en-US" sz="1600">
                <a:latin typeface="宋体" charset="-122"/>
              </a:rPr>
              <a:t>）目前</a:t>
            </a:r>
            <a:r>
              <a:rPr lang="en-US" altLang="zh-CN" sz="1600">
                <a:latin typeface="宋体" charset="-122"/>
              </a:rPr>
              <a:t>SQL</a:t>
            </a:r>
            <a:r>
              <a:rPr lang="zh-CN" altLang="en-US" sz="1600">
                <a:latin typeface="宋体" charset="-122"/>
              </a:rPr>
              <a:t>语言不仅用于小型数据库如</a:t>
            </a:r>
            <a:r>
              <a:rPr lang="en-US" altLang="zh-CN" sz="1600">
                <a:latin typeface="宋体" charset="-122"/>
              </a:rPr>
              <a:t>Foxpro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Access</a:t>
            </a:r>
            <a:r>
              <a:rPr lang="zh-CN" altLang="en-US" sz="1600">
                <a:latin typeface="宋体" charset="-122"/>
              </a:rPr>
              <a:t>，而且更广泛用于各种大型数据库，如</a:t>
            </a:r>
            <a:r>
              <a:rPr lang="en-US" altLang="zh-CN" sz="1600">
                <a:latin typeface="宋体" charset="-122"/>
              </a:rPr>
              <a:t>Sysbase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SQL Server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Oracle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Informix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DB2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Ingres</a:t>
            </a:r>
            <a:r>
              <a:rPr lang="zh-CN" altLang="en-US" sz="1600">
                <a:latin typeface="宋体" charset="-122"/>
              </a:rPr>
              <a:t>等。</a:t>
            </a:r>
            <a:endParaRPr lang="en-US" altLang="zh-CN" sz="16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60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600"/>
              <a:t>1999</a:t>
            </a:r>
            <a:r>
              <a:rPr lang="zh-CN" altLang="en-US" sz="1600"/>
              <a:t>年起</a:t>
            </a:r>
            <a:r>
              <a:rPr lang="en-US" altLang="zh-CN" sz="1600"/>
              <a:t>ANSI</a:t>
            </a:r>
            <a:r>
              <a:rPr lang="zh-CN" altLang="en-US" sz="1600"/>
              <a:t>陆续公布增加了面向对象功能的新标准</a:t>
            </a:r>
            <a:r>
              <a:rPr lang="en-US" altLang="zh-CN" sz="1600"/>
              <a:t>SQL-99</a:t>
            </a:r>
            <a:r>
              <a:rPr lang="zh-CN" altLang="en-US" sz="1600"/>
              <a:t>（亦称</a:t>
            </a:r>
            <a:r>
              <a:rPr lang="en-US" altLang="zh-CN" sz="1600"/>
              <a:t>SQL3</a:t>
            </a:r>
            <a:r>
              <a:rPr lang="zh-CN" altLang="en-US" sz="1600"/>
              <a:t>）的</a:t>
            </a:r>
            <a:r>
              <a:rPr lang="en-US" altLang="zh-CN" sz="1600"/>
              <a:t>12</a:t>
            </a:r>
            <a:r>
              <a:rPr lang="zh-CN" altLang="en-US" sz="1600"/>
              <a:t>个标准文本。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600"/>
              <a:t>    目前大多数数据库管理系统均支持</a:t>
            </a:r>
            <a:r>
              <a:rPr lang="en-US" altLang="zh-CN" sz="1600"/>
              <a:t>SQL-92</a:t>
            </a:r>
            <a:r>
              <a:rPr lang="zh-CN" altLang="en-US" sz="1600"/>
              <a:t>（</a:t>
            </a:r>
            <a:r>
              <a:rPr lang="en-US" altLang="zh-CN" sz="1600"/>
              <a:t>SQL2</a:t>
            </a:r>
            <a:r>
              <a:rPr lang="zh-CN" altLang="en-US" sz="1600"/>
              <a:t>），有少部分支持</a:t>
            </a:r>
            <a:r>
              <a:rPr lang="en-US" altLang="zh-CN" sz="1600"/>
              <a:t>SQL3</a:t>
            </a:r>
            <a:r>
              <a:rPr lang="zh-CN" altLang="en-US" sz="1600"/>
              <a:t>。 </a:t>
            </a:r>
            <a:endParaRPr lang="zh-CN" altLang="en-US" sz="1600" b="1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AC725-F110-4C6E-A9CA-404BE834B8D8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高度非过程化   举例：开车和打车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4B7F9-A4AE-4ECC-997E-4E22D396C701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a) </a:t>
            </a:r>
            <a:r>
              <a:rPr lang="en-US" altLang="zh-CN" dirty="0"/>
              <a:t>Primary key(</a:t>
            </a:r>
            <a:r>
              <a:rPr lang="zh-CN" altLang="en-US" dirty="0"/>
              <a:t>仓库号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(b) Primary key</a:t>
            </a:r>
          </a:p>
          <a:p>
            <a:r>
              <a:rPr lang="en-US" altLang="zh-CN" dirty="0"/>
              <a:t>(c) Check (int &gt; 0)</a:t>
            </a:r>
          </a:p>
          <a:p>
            <a:r>
              <a:rPr lang="en-US" altLang="zh-CN" dirty="0"/>
              <a:t>(d) char(4)</a:t>
            </a:r>
          </a:p>
          <a:p>
            <a:r>
              <a:rPr lang="en-US" altLang="zh-CN" dirty="0"/>
              <a:t>(e) Foreign key(</a:t>
            </a:r>
            <a:r>
              <a:rPr lang="zh-CN" altLang="en-US" dirty="0"/>
              <a:t>仓库号</a:t>
            </a:r>
            <a:r>
              <a:rPr lang="en-US" altLang="zh-CN" dirty="0"/>
              <a:t>) references 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仓库号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4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4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课上演示一下其他类型的索引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648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8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v"/>
              <a:defRPr sz="28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s"/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1028700" indent="-342900">
              <a:buClr>
                <a:srgbClr val="00B0F0"/>
              </a:buClr>
              <a:buFont typeface="Wingdings" panose="05000000000000000000" pitchFamily="2" charset="2"/>
              <a:buChar char="Ø"/>
              <a:defRPr sz="2000"/>
            </a:lvl3pPr>
            <a:lvl4pPr marL="1314450" indent="-285750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674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7283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5" y="221047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8" y="26509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48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6">
            <a:extLst>
              <a:ext uri="{FF2B5EF4-FFF2-40B4-BE49-F238E27FC236}">
                <a16:creationId xmlns:a16="http://schemas.microsoft.com/office/drawing/2014/main" id="{2972A73A-CF91-44BC-93B1-525A8BD8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DBE185-DB3D-4064-8400-BA489F40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7959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C1930-658C-4B57-A521-BCBEF338B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9" name="标题 16">
            <a:extLst>
              <a:ext uri="{FF2B5EF4-FFF2-40B4-BE49-F238E27FC236}">
                <a16:creationId xmlns:a16="http://schemas.microsoft.com/office/drawing/2014/main" id="{FEE7CB13-A7CE-40C3-BED5-F72731F3B8C6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/>
              <a:t>单击此处编辑母版标题样式</a:t>
            </a:r>
            <a:endParaRPr lang="zh-CN" altLang="en-US" sz="28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5955C1F-CA90-4B2F-93C4-30C3ADC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65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1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>
                <a:latin typeface="宋体" pitchFamily="2" charset="-122"/>
                <a:ea typeface="宋体" pitchFamily="2" charset="-122"/>
              </a:defRPr>
            </a:lvl3pPr>
            <a:lvl4pPr>
              <a:defRPr sz="1500">
                <a:latin typeface="宋体" pitchFamily="2" charset="-122"/>
                <a:ea typeface="宋体" pitchFamily="2" charset="-122"/>
              </a:defRPr>
            </a:lvl4pPr>
            <a:lvl5pPr>
              <a:defRPr sz="15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37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9989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24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BF024-149C-4255-8A15-FFCD474A4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58C750BC-EF5F-4CBF-B4B3-C6B6210E7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关系数据库标准语言</a:t>
            </a:r>
            <a:r>
              <a:rPr lang="en-US" altLang="zh-CN" sz="2800" dirty="0">
                <a:latin typeface="+mn-ea"/>
              </a:rPr>
              <a:t>SQL</a:t>
            </a:r>
            <a:endParaRPr lang="zh-CN" altLang="en-US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Student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73697"/>
              </p:ext>
            </p:extLst>
          </p:nvPr>
        </p:nvGraphicFramePr>
        <p:xfrm>
          <a:off x="2005807" y="1598459"/>
          <a:ext cx="8180387" cy="320675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84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学  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姓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性  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年  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所 在 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Course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12680"/>
              </p:ext>
            </p:extLst>
          </p:nvPr>
        </p:nvGraphicFramePr>
        <p:xfrm>
          <a:off x="2046874" y="1166434"/>
          <a:ext cx="7470753" cy="4428654"/>
        </p:xfrm>
        <a:graphic>
          <a:graphicData uri="http://schemas.openxmlformats.org/drawingml/2006/table">
            <a:tbl>
              <a:tblPr/>
              <a:tblGrid>
                <a:gridCol w="186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先修课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SC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963870"/>
              </p:ext>
            </p:extLst>
          </p:nvPr>
        </p:nvGraphicFramePr>
        <p:xfrm>
          <a:off x="2185927" y="1283725"/>
          <a:ext cx="7693025" cy="3848736"/>
        </p:xfrm>
        <a:graphic>
          <a:graphicData uri="http://schemas.openxmlformats.org/drawingml/2006/table">
            <a:tbl>
              <a:tblPr/>
              <a:tblGrid>
                <a:gridCol w="256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9597" y="1005542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第三节 数据定义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64165-316F-41D1-9B66-802798C35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2958" y="1166529"/>
            <a:ext cx="11850379" cy="4524949"/>
          </a:xfrm>
        </p:spPr>
        <p:txBody>
          <a:bodyPr/>
          <a:lstStyle/>
          <a:p>
            <a:pPr indent="14288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 </a:t>
            </a:r>
            <a:r>
              <a:rPr lang="en-US" altLang="zh-CN" dirty="0"/>
              <a:t>SQL</a:t>
            </a:r>
            <a:r>
              <a:rPr lang="zh-CN" altLang="en-US" dirty="0">
                <a:latin typeface="隶书" panose="02010509060101010101" pitchFamily="49" charset="-122"/>
              </a:rPr>
              <a:t>的数据定义功能</a:t>
            </a:r>
            <a:r>
              <a:rPr lang="en-US" altLang="zh-CN" dirty="0">
                <a:latin typeface="隶书" panose="02010509060101010101" pitchFamily="49" charset="-122"/>
              </a:rPr>
              <a:t>: </a:t>
            </a:r>
            <a:r>
              <a:rPr lang="zh-CN" altLang="en-US" dirty="0">
                <a:latin typeface="隶书" panose="02010509060101010101" pitchFamily="49" charset="-122"/>
              </a:rPr>
              <a:t>模式定义、表定义、视图和索引的定义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49881"/>
              </p:ext>
            </p:extLst>
          </p:nvPr>
        </p:nvGraphicFramePr>
        <p:xfrm>
          <a:off x="2103943" y="1900226"/>
          <a:ext cx="7387290" cy="391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文档" r:id="rId3" imgW="5634116" imgH="2595703" progId="Word.Document.8">
                  <p:embed/>
                </p:oleObj>
              </mc:Choice>
              <mc:Fallback>
                <p:oleObj name="文档" r:id="rId3" imgW="5634116" imgH="2595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943" y="1900226"/>
                        <a:ext cx="7387290" cy="3917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F6DFDF-5064-4293-9C15-DDE95E59A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9204"/>
              </p:ext>
            </p:extLst>
          </p:nvPr>
        </p:nvGraphicFramePr>
        <p:xfrm>
          <a:off x="3237689" y="12813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语法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使用数据库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删除数据库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2352675" y="1729311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CREATE DATABASE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52675" y="2211711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2374900" y="324310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use 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2675" y="3737918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use  student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2416175" y="4618529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drop  database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52675" y="5119337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drop  database  student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8688389" y="3984626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8812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华文楷体"/>
                <a:ea typeface="华文楷体"/>
                <a:cs typeface="华文楷体"/>
              </a:rPr>
              <a:t>不能删除当前数据库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模式的定义与删除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模式（</a:t>
            </a:r>
            <a:r>
              <a:rPr lang="en-US" altLang="zh-CN" dirty="0">
                <a:latin typeface="+mj-ea"/>
                <a:ea typeface="+mj-ea"/>
              </a:rPr>
              <a:t>schema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模式是一个独立于数据库用户的非重复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命名空间</a:t>
            </a:r>
            <a:r>
              <a:rPr lang="zh-CN" altLang="en-US" dirty="0">
                <a:latin typeface="+mn-ea"/>
              </a:rPr>
              <a:t>，在这个空间中可以定义该模式包含的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数据库对象</a:t>
            </a:r>
            <a:r>
              <a:rPr lang="zh-CN" altLang="en-US" dirty="0">
                <a:latin typeface="+mn-ea"/>
              </a:rPr>
              <a:t>，例如基本表、视图、索引等。您可以将模式视为数据库对象的容器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一个数据库可以有多个模式，模式</a:t>
            </a:r>
            <a:endParaRPr lang="en-US" altLang="zh-CN" dirty="0">
              <a:latin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隶属于数据库</a:t>
            </a:r>
            <a:endParaRPr lang="en-US" altLang="zh-CN" dirty="0">
              <a:latin typeface="+mn-ea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4009" y="4448294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715" y="1099835"/>
            <a:ext cx="5563092" cy="451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1973202" y="1024770"/>
            <a:ext cx="5654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具有架构的数据库整体结构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7413485" y="4227473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模式定义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844232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模式定义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  SCHEMA </a:t>
            </a:r>
            <a:r>
              <a:rPr lang="en-US" altLang="zh-CN" dirty="0"/>
              <a:t>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模式名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AUTHORIZATION</a:t>
            </a:r>
            <a:r>
              <a:rPr lang="en-US" altLang="zh-CN" dirty="0"/>
              <a:t>  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用户名</a:t>
            </a:r>
            <a:r>
              <a:rPr lang="en-US" altLang="zh-CN" dirty="0"/>
              <a:t>&gt;  </a:t>
            </a:r>
            <a:r>
              <a:rPr lang="en-US" altLang="zh-CN" b="1" dirty="0"/>
              <a:t>[&lt;</a:t>
            </a:r>
            <a:r>
              <a:rPr lang="zh-CN" altLang="en-US" b="1" dirty="0">
                <a:ea typeface="宋体" charset="-122"/>
              </a:rPr>
              <a:t>表定义</a:t>
            </a:r>
            <a:r>
              <a:rPr lang="en-US" altLang="zh-CN" b="1" dirty="0"/>
              <a:t>&gt; |&lt;</a:t>
            </a:r>
            <a:r>
              <a:rPr lang="zh-CN" altLang="en-US" b="1" dirty="0">
                <a:ea typeface="宋体" charset="-122"/>
              </a:rPr>
              <a:t>视图定义</a:t>
            </a:r>
            <a:r>
              <a:rPr lang="en-US" altLang="zh-CN" b="1" dirty="0"/>
              <a:t>&gt; </a:t>
            </a:r>
            <a:r>
              <a:rPr lang="en-US" altLang="zh-CN" dirty="0"/>
              <a:t>|</a:t>
            </a:r>
            <a:r>
              <a:rPr lang="en-US" altLang="zh-CN" b="1" dirty="0"/>
              <a:t>&lt;</a:t>
            </a:r>
            <a:r>
              <a:rPr lang="zh-CN" altLang="en-US" b="1" dirty="0">
                <a:ea typeface="宋体" charset="-122"/>
              </a:rPr>
              <a:t>授权定义</a:t>
            </a:r>
            <a:r>
              <a:rPr lang="en-US" altLang="zh-CN" b="1" dirty="0"/>
              <a:t>&gt;</a:t>
            </a:r>
            <a:r>
              <a:rPr lang="en-US" altLang="zh-CN" dirty="0"/>
              <a:t>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如果没有指定模式名，则模式名隐含为用户名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权限：使用该命令，用户必须具有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权限，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或获得了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授权</a:t>
            </a:r>
            <a:r>
              <a:rPr lang="en-US" altLang="zh-CN" dirty="0">
                <a:latin typeface="+mn-ea"/>
              </a:rPr>
              <a:t>CREATE  SCHEMA </a:t>
            </a:r>
            <a:r>
              <a:rPr lang="zh-CN" altLang="en-US" dirty="0">
                <a:latin typeface="+mn-ea"/>
              </a:rPr>
              <a:t>的权限</a:t>
            </a: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例：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4388941" y="4745067"/>
            <a:ext cx="76946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CREATE SCHEMA </a:t>
            </a:r>
            <a:r>
              <a:rPr lang="en-US" altLang="zh-CN" sz="2400" dirty="0"/>
              <a:t>Test  AUTHORIZATION  ZHANG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CREATE TABLE  </a:t>
            </a:r>
            <a:r>
              <a:rPr lang="en-US" altLang="zh-CN" sz="2400" dirty="0"/>
              <a:t>student  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char(9) PRIMARY KEY,</a:t>
            </a:r>
          </a:p>
          <a:p>
            <a:r>
              <a:rPr lang="en-US" altLang="zh-CN" sz="2400" dirty="0"/>
              <a:t>                                          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 char(20),</a:t>
            </a:r>
          </a:p>
          <a:p>
            <a:r>
              <a:rPr lang="en-US" altLang="zh-CN" sz="2400" dirty="0"/>
              <a:t>                                                 Sage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3288" y="281129"/>
            <a:ext cx="5912085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1917" y="995472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0EA28E-2520-440B-85AA-E8D95D5C1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删除模式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310322" cy="489060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定义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DROP SCHEMA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模式名</a:t>
            </a:r>
            <a:r>
              <a:rPr lang="en-US" altLang="zh-CN" dirty="0">
                <a:latin typeface="+mn-ea"/>
              </a:rPr>
              <a:t>&gt;  &lt;CASCADE | RESTRICT&gt;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CASCADE(</a:t>
            </a:r>
            <a:r>
              <a:rPr lang="zh-CN" altLang="en-US" dirty="0">
                <a:latin typeface="+mn-ea"/>
              </a:rPr>
              <a:t>级联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删除模式的同时把该模式中所有的数据库对象全部删除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RESTRICT(</a:t>
            </a:r>
            <a:r>
              <a:rPr lang="zh-CN" altLang="en-US" dirty="0">
                <a:latin typeface="+mn-ea"/>
              </a:rPr>
              <a:t>限制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如果该模式中定义了下属的数据库对象（如表、视图等），则拒绝该删除语句的执行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当该模式中没有任何下属的对象时 才能执行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基本表的定义、删除与修改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1623" y="110516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创建表时，需要搞清楚的问题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表名是什么</a:t>
            </a:r>
            <a:r>
              <a:rPr lang="en-US" altLang="zh-CN" dirty="0">
                <a:latin typeface="+mn-ea"/>
              </a:rPr>
              <a:t>?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此表包括那些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各列名是什么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列是否允许取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唯一值</a:t>
            </a:r>
            <a:r>
              <a:rPr lang="zh-CN" altLang="en-US" dirty="0">
                <a:latin typeface="+mn-ea"/>
              </a:rPr>
              <a:t>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哪些列组成表的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主键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外键</a:t>
            </a:r>
            <a:r>
              <a:rPr lang="zh-CN" altLang="en-US" dirty="0">
                <a:latin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被参照的关系</a:t>
            </a:r>
            <a:r>
              <a:rPr lang="zh-CN" altLang="en-US" dirty="0">
                <a:latin typeface="+mn-ea"/>
              </a:rPr>
              <a:t>是什么？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3032" y="3589361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数据类型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数据类型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中域的概念用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来实现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定义列时需要指明其数据类型及长度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选用哪种数据类型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取值范围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要做哪些运算 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grpSp>
        <p:nvGrpSpPr>
          <p:cNvPr id="53251" name="组合 19"/>
          <p:cNvGrpSpPr>
            <a:grpSpLocks/>
          </p:cNvGrpSpPr>
          <p:nvPr/>
        </p:nvGrpSpPr>
        <p:grpSpPr bwMode="auto">
          <a:xfrm>
            <a:off x="9345495" y="4377569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Numeric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2" name="组合 18"/>
          <p:cNvGrpSpPr>
            <a:grpSpLocks/>
          </p:cNvGrpSpPr>
          <p:nvPr/>
        </p:nvGrpSpPr>
        <p:grpSpPr bwMode="auto">
          <a:xfrm>
            <a:off x="8688270" y="5022094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itchFamily="2" charset="-122"/>
                </a:rPr>
                <a:t>Text</a:t>
              </a:r>
            </a:p>
            <a:p>
              <a:pPr>
                <a:defRPr/>
              </a:pPr>
              <a:r>
                <a:rPr lang="en-US" altLang="zh-CN" sz="1600" dirty="0" err="1">
                  <a:ea typeface="宋体" pitchFamily="2" charset="-122"/>
                </a:rPr>
                <a:t>Ntext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String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3" name="组合 20"/>
          <p:cNvGrpSpPr>
            <a:grpSpLocks/>
          </p:cNvGrpSpPr>
          <p:nvPr/>
        </p:nvGrpSpPr>
        <p:grpSpPr bwMode="auto">
          <a:xfrm>
            <a:off x="8308858" y="5549144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>
              <a:grpSpLocks/>
            </p:cNvGrpSpPr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itchFamily="2" charset="-122"/>
                  </a:rPr>
                  <a:t>Text</a:t>
                </a:r>
              </a:p>
              <a:p>
                <a:pPr>
                  <a:defRPr/>
                </a:pPr>
                <a:r>
                  <a:rPr lang="en-US" altLang="zh-CN" sz="1600" dirty="0" err="1">
                    <a:ea typeface="宋体" pitchFamily="2" charset="-122"/>
                  </a:rPr>
                  <a:t>Ntext</a:t>
                </a:r>
                <a:endParaRPr lang="zh-CN" altLang="en-US" sz="1600" dirty="0">
                  <a:ea typeface="宋体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itchFamily="2" charset="-122"/>
                </a:rPr>
                <a:t>Other</a:t>
              </a:r>
              <a:r>
                <a:rPr lang="en-US" sz="1600" b="1" dirty="0">
                  <a:ea typeface="宋体" pitchFamily="2" charset="-122"/>
                </a:rPr>
                <a:t> Data Type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基本数据类型</a:t>
            </a: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762983"/>
              </p:ext>
            </p:extLst>
          </p:nvPr>
        </p:nvGraphicFramePr>
        <p:xfrm>
          <a:off x="1913542" y="1098387"/>
          <a:ext cx="8202612" cy="4503739"/>
        </p:xfrm>
        <a:graphic>
          <a:graphicData uri="http://schemas.openxmlformats.org/drawingml/2006/table">
            <a:tbl>
              <a:tblPr/>
              <a:tblGrid>
                <a:gridCol w="209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HH:MM:SS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7750" y="1071857"/>
            <a:ext cx="1108940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定义基本表</a:t>
            </a:r>
            <a:endParaRPr lang="en-US" altLang="zh-CN" b="1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n-ea"/>
              </a:rPr>
              <a:t> CREATE TABLE  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表级完整性约束条件</a:t>
            </a:r>
            <a:r>
              <a:rPr lang="en-US" altLang="zh-CN" dirty="0">
                <a:latin typeface="+mn-ea"/>
              </a:rPr>
              <a:t>&gt; ] 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：涉及相应属性列的完整性约束条件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表级完整性约束条件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：涉及一个或多个属性列的完整性约束条件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学生表</a:t>
            </a:r>
            <a:r>
              <a:rPr lang="en-US" dirty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208655" y="1142933"/>
            <a:ext cx="9724457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>
                <a:latin typeface="隶书" panose="02010509060101010101" pitchFamily="49" charset="-122"/>
              </a:rPr>
              <a:t>建立“学生”表</a:t>
            </a:r>
            <a:r>
              <a:rPr lang="en-US" altLang="zh-CN" dirty="0">
                <a:latin typeface="隶书" panose="02010509060101010101" pitchFamily="49" charset="-122"/>
              </a:rPr>
              <a:t>Student</a:t>
            </a:r>
            <a:r>
              <a:rPr lang="zh-CN" altLang="en-US" dirty="0">
                <a:latin typeface="隶书" panose="02010509060101010101" pitchFamily="49" charset="-122"/>
              </a:rPr>
              <a:t>，学号是主码，姓名取值唯一。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316" y="2005662"/>
            <a:ext cx="8828803" cy="31679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CREATE TABLE Student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主键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cs typeface="Times New Roman" panose="02020603050405020304" pitchFamily="18" charset="0"/>
              </a:rPr>
              <a:t>列级完整性约束条件*</a:t>
            </a:r>
            <a:r>
              <a:rPr lang="en-US" altLang="zh-CN" sz="2000" b="1" dirty="0">
                <a:cs typeface="Times New Roman" panose="02020603050405020304" pitchFamily="18" charset="0"/>
              </a:rPr>
              <a:t>/        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b="1" dirty="0">
                <a:cs typeface="Times New Roman" panose="02020603050405020304" pitchFamily="18" charset="0"/>
              </a:rPr>
              <a:t>  VARCHAR(20)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UNIQUE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</a:t>
            </a:r>
            <a:r>
              <a:rPr lang="en-US" altLang="zh-CN" sz="2000" b="1" dirty="0">
                <a:cs typeface="Times New Roman" panose="02020603050405020304" pitchFamily="18" charset="0"/>
              </a:rPr>
              <a:t>/*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b="1" dirty="0">
                <a:cs typeface="Times New Roman" panose="02020603050405020304" pitchFamily="18" charset="0"/>
              </a:rPr>
              <a:t>取唯一值*</a:t>
            </a:r>
            <a:r>
              <a:rPr lang="en-US" altLang="zh-CN" sz="2000" b="1" dirty="0">
                <a:cs typeface="Times New Roman" panose="02020603050405020304" pitchFamily="18" charset="0"/>
              </a:rPr>
              <a:t>/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Ssex</a:t>
            </a:r>
            <a:r>
              <a:rPr lang="en-US" altLang="zh-CN" sz="2000" b="1" dirty="0">
                <a:cs typeface="Times New Roman" panose="02020603050405020304" pitchFamily="18" charset="0"/>
              </a:rPr>
              <a:t>    CHAR(2)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Sage 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CHAR(20)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</a:t>
            </a:r>
            <a:r>
              <a:rPr lang="zh-CN" altLang="en-US" sz="2000" b="1" dirty="0">
                <a:cs typeface="Times New Roman" panose="02020603050405020304" pitchFamily="18" charset="0"/>
              </a:rPr>
              <a:t>； 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8866" y="2477502"/>
            <a:ext cx="1849116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课程表</a:t>
            </a:r>
            <a:r>
              <a:rPr lang="en-US" dirty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2] </a:t>
            </a:r>
            <a:r>
              <a:rPr lang="zh-CN" altLang="en-US" dirty="0">
                <a:latin typeface="隶书" panose="02010509060101010101" pitchFamily="49" charset="-122"/>
              </a:rPr>
              <a:t>建立一个“课程”表</a:t>
            </a:r>
            <a:r>
              <a:rPr lang="en-US" altLang="zh-CN" dirty="0"/>
              <a:t>Course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61254" y="1750390"/>
            <a:ext cx="8351837" cy="3357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Course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CHAR(4)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Cname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CHAR(40)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CHAR(4) 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cs typeface="Times New Roman" panose="02020603050405020304" pitchFamily="18" charset="0"/>
              </a:rPr>
              <a:t>先修课</a:t>
            </a:r>
            <a:r>
              <a:rPr lang="en-US" altLang="zh-CN" sz="2000" b="1" dirty="0">
                <a:cs typeface="Times New Roman" panose="02020603050405020304" pitchFamily="18" charset="0"/>
              </a:rPr>
              <a:t>*/</a:t>
            </a:r>
            <a:r>
              <a:rPr lang="zh-CN" altLang="en-US" sz="2000" b="1" dirty="0">
                <a:cs typeface="Times New Roman" panose="02020603050405020304" pitchFamily="18" charset="0"/>
              </a:rPr>
              <a:t>          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Ccredit</a:t>
            </a:r>
            <a:r>
              <a:rPr lang="en-US" altLang="zh-CN" sz="2000" b="1" dirty="0">
                <a:cs typeface="Times New Roman" panose="02020603050405020304" pitchFamily="18" charset="0"/>
              </a:rPr>
              <a:t>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CN" sz="2000" b="1" dirty="0">
                <a:cs typeface="Times New Roman" panose="02020603050405020304" pitchFamily="18" charset="0"/>
              </a:rPr>
              <a:t>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);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7387" y="3944667"/>
            <a:ext cx="6240622" cy="47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93325" y="4758883"/>
            <a:ext cx="6149116" cy="816353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41009"/>
                <a:gd name="adj2" fmla="val 10670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336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Cpno</a:t>
              </a:r>
              <a:r>
                <a:rPr lang="zh-CN" altLang="en-US" sz="2000" b="1" dirty="0"/>
                <a:t>是外码，被参照表是</a:t>
              </a:r>
              <a:r>
                <a:rPr lang="en-US" altLang="zh-CN" sz="2000" b="1" dirty="0"/>
                <a:t>Course </a:t>
              </a:r>
              <a:r>
                <a:rPr lang="zh-CN" altLang="en-US" sz="2000" b="1" dirty="0"/>
                <a:t>，被参照列是</a:t>
              </a:r>
              <a:r>
                <a:rPr lang="en-US" altLang="zh-CN" sz="2000" b="1" dirty="0" err="1"/>
                <a:t>Cno</a:t>
              </a:r>
              <a:endParaRPr lang="zh-CN" altLang="en-US" sz="2000" b="1" dirty="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学生选课表</a:t>
            </a:r>
            <a:r>
              <a:rPr lang="en-US" dirty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08655" y="1166529"/>
            <a:ext cx="1188719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建立一个“学生选课”表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，它由学号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、课程号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，修课成绩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为主码。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99011" y="2575470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SC 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(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CHAR(9)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CHAR(4)</a:t>
            </a:r>
            <a:r>
              <a:rPr lang="zh-CN" altLang="en-US" sz="2000" b="1" dirty="0">
                <a:cs typeface="Times New Roman" panose="02020603050405020304" pitchFamily="18" charset="0"/>
              </a:rPr>
              <a:t>，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cs typeface="Times New Roman" panose="02020603050405020304" pitchFamily="18" charset="0"/>
              </a:rPr>
              <a:t>Grade  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Student(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); 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定义基本表（续）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常用完整性约束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主码约束：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 KEY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唯一性约束：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非空值约束：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参照完整性约束：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pPr lvl="1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999" y="4039015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6736" y="4709656"/>
            <a:ext cx="5019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dirty="0"/>
              <a:t>PRIMARY  KEY</a:t>
            </a:r>
            <a:r>
              <a:rPr lang="zh-CN" altLang="zh-CN" sz="2400" b="1" dirty="0"/>
              <a:t>与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4B00F-8F8D-440C-AA3B-C2423837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1" y="3657776"/>
            <a:ext cx="2264057" cy="22640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      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572" y="1166529"/>
            <a:ext cx="11629449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隶书" panose="02010509060101010101" pitchFamily="49" charset="-122"/>
              </a:rPr>
              <a:t>某工厂的仓库管理数据库的部分关系模式如下所示</a:t>
            </a:r>
            <a:r>
              <a:rPr lang="zh-CN" altLang="en-US" sz="2000" dirty="0">
                <a:latin typeface="+mn-ea"/>
              </a:rPr>
              <a:t>：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仓库（仓库号，面积，负责人，电话）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原材料（编号，名称，数量，储备量，仓库号）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>
                <a:latin typeface="+mn-ea"/>
              </a:rPr>
              <a:t>2-1</a:t>
            </a:r>
            <a:r>
              <a:rPr lang="zh-CN" altLang="en-US" sz="2000" dirty="0">
                <a:latin typeface="+mn-ea"/>
              </a:rPr>
              <a:t>和表</a:t>
            </a:r>
            <a:r>
              <a:rPr lang="en-US" altLang="zh-CN" sz="2000" dirty="0">
                <a:latin typeface="+mn-ea"/>
              </a:rPr>
              <a:t>2-2</a:t>
            </a:r>
            <a:r>
              <a:rPr lang="zh-CN" altLang="en-US" sz="2000" dirty="0">
                <a:latin typeface="+mn-ea"/>
              </a:rPr>
              <a:t>所示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06270" y="5588000"/>
            <a:ext cx="430887" cy="4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2893" y="5540376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222" y="3108017"/>
            <a:ext cx="4641588" cy="166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6160" y="3108017"/>
            <a:ext cx="6432382" cy="174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25602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掌握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CREATE DATABASE    CREATE SCHEMA  </a:t>
            </a:r>
          </a:p>
          <a:p>
            <a:pPr lvl="1" eaLnBrk="1" hangingPunct="1"/>
            <a:r>
              <a:rPr lang="en-US" altLang="zh-CN" dirty="0">
                <a:latin typeface="+mn-ea"/>
              </a:rPr>
              <a:t>CREATE TABLE     CREATE INDEX</a:t>
            </a:r>
          </a:p>
          <a:p>
            <a:pPr eaLnBrk="1" hangingPunct="1"/>
            <a:r>
              <a:rPr lang="zh-CN" altLang="en-US" dirty="0">
                <a:latin typeface="+mn-ea"/>
              </a:rPr>
              <a:t>了解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语言的历史、特点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重点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数据库、模式、表、索引的创建、删除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难点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13A53-3A26-470C-BEBB-390DB665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13B8B14-7F64-435E-B060-19BE20DA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8" y="2058336"/>
            <a:ext cx="6314883" cy="3557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FEAD8A-72A9-4701-941B-D7263C3F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2412"/>
            <a:ext cx="4842024" cy="3378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130920" y="966963"/>
            <a:ext cx="1193015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根据上述说明，用</a:t>
            </a:r>
            <a:r>
              <a:rPr lang="en-US" altLang="zh-CN" sz="2400" dirty="0"/>
              <a:t>SQL</a:t>
            </a:r>
            <a:r>
              <a:rPr lang="zh-CN" altLang="en-US" sz="2400" dirty="0"/>
              <a:t>定义“原材料”和“仓库”的关系模式如下，请在空缺处填入正确的内容。（</a:t>
            </a:r>
            <a:r>
              <a:rPr lang="en-US" altLang="zh-CN" sz="2400" dirty="0"/>
              <a:t>4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0920" y="2212412"/>
            <a:ext cx="4582229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仓库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面积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负责人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电话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_________(a)___________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主键定义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61362" y="2148278"/>
            <a:ext cx="6063760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原材料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（编号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____(b)_____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主键定义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名称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数量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  _________(c)_________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数量大于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0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储备量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_________(d)_________,</a:t>
            </a:r>
            <a:br>
              <a:rPr lang="en-US" altLang="zh-CN" sz="20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  __________(e)____________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外键定义</a:t>
            </a:r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02717" y="5891037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修改基本表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075" y="880942"/>
            <a:ext cx="10972800" cy="4524949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&lt;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表级完整性约束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&gt;[CASCADE|RESTRICT] ]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[CASCADE|RESTRICT]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要修改的基本表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增加新列和新的完整性约束条件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删除指定的完整性约束条件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用于修改列名和数据类型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1"/>
          </p:nvPr>
        </p:nvSpPr>
        <p:spPr>
          <a:xfrm>
            <a:off x="135013" y="1115375"/>
            <a:ext cx="10819376" cy="45249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4]   </a:t>
            </a:r>
            <a:r>
              <a:rPr lang="zh-CN" altLang="en-US" sz="2400" dirty="0">
                <a:latin typeface="+mn-ea"/>
              </a:rPr>
              <a:t>向</a:t>
            </a:r>
            <a:r>
              <a:rPr lang="en-US" altLang="zh-CN" sz="2400" dirty="0">
                <a:latin typeface="+mn-ea"/>
              </a:rPr>
              <a:t>Student</a:t>
            </a:r>
            <a:r>
              <a:rPr lang="zh-CN" altLang="en-US" sz="2400" dirty="0">
                <a:latin typeface="+mn-ea"/>
              </a:rPr>
              <a:t>表增加“入学时间”列，其数据类型为日期型。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ADD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S_entrance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DATE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不论基本表中原来是否已有数据，新增加的列一律为空值。</a:t>
            </a:r>
            <a:r>
              <a:rPr lang="zh-CN" altLang="en-US" dirty="0">
                <a:latin typeface="+mn-ea"/>
              </a:rPr>
              <a:t> 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5]   </a:t>
            </a:r>
            <a:r>
              <a:rPr lang="zh-CN" altLang="en-US" sz="2400" dirty="0">
                <a:latin typeface="+mn-ea"/>
              </a:rPr>
              <a:t>将年龄的数据类型由字符型（假设原来的数据类型是字符型）改为整数。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ALTER COLUMN Sage INT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6]   </a:t>
            </a:r>
            <a:r>
              <a:rPr lang="zh-CN" altLang="en-US" sz="2400" dirty="0">
                <a:latin typeface="+mn-ea"/>
              </a:rPr>
              <a:t>增加课程名称必须取唯一值的约束条件。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Course ADD UNIQUE(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Cname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); 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CA06B-2B6C-4527-8096-B8B9D4F1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60" y="4511254"/>
            <a:ext cx="3553321" cy="20576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DROP  TABLE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RESTRICT| CASCADE</a:t>
            </a:r>
            <a:r>
              <a:rPr lang="zh-CN" altLang="en-US" dirty="0">
                <a:latin typeface="+mn-ea"/>
              </a:rPr>
              <a:t>］； </a:t>
            </a:r>
          </a:p>
          <a:p>
            <a:pPr eaLnBrk="1" hangingPunct="1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RESTRICT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：删除表是有限制的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欲删除的基本表不能被其他表的约束所引用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如果存在依赖该表的对象，则此表不能被删除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CASCADE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：删除该表没有限制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在删除基本表的同时，相关的依赖对象一起删除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sz="3300" dirty="0">
                <a:latin typeface="+mn-ea"/>
              </a:rPr>
              <a:t>[</a:t>
            </a:r>
            <a:r>
              <a:rPr lang="zh-CN" altLang="en-US" sz="3300" dirty="0">
                <a:latin typeface="+mn-ea"/>
              </a:rPr>
              <a:t>例</a:t>
            </a:r>
            <a:r>
              <a:rPr lang="en-US" altLang="zh-CN" sz="3300" dirty="0">
                <a:latin typeface="+mn-ea"/>
              </a:rPr>
              <a:t>7]   </a:t>
            </a:r>
            <a:r>
              <a:rPr lang="zh-CN" altLang="en-US" sz="3300" dirty="0">
                <a:latin typeface="+mn-ea"/>
              </a:rPr>
              <a:t>如果选择</a:t>
            </a:r>
            <a:r>
              <a:rPr lang="en-US" altLang="zh-CN" sz="3300" dirty="0">
                <a:latin typeface="+mn-ea"/>
              </a:rPr>
              <a:t>CASCADE</a:t>
            </a:r>
            <a:r>
              <a:rPr lang="zh-CN" altLang="en-US" sz="3300" dirty="0">
                <a:latin typeface="+mn-ea"/>
              </a:rPr>
              <a:t>时可以删除表，视图也自动被删除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 CASCADE; 	   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 cascades to view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relation “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does not exist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索引的建立与删除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244" y="996342"/>
            <a:ext cx="10247681" cy="549127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建立索引是加快查询速度的有效手段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或表的属主（即建立表的人）根据需要建立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有些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自动建立以下列上的索引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PRIMARY  KEY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UNIQUE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维护索引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自动完成 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使用索引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自动选择是否使用索引以及使用哪些索引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6A88-3BF9-49FA-BF98-44A1D818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98" y="4772873"/>
            <a:ext cx="1714739" cy="171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40" y="1111297"/>
            <a:ext cx="11859066" cy="4524949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ON 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指定要建索引的基本表名字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索引可以建立在该表的一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或多列上，各列名之间用逗号分隔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指定索引值的排列次序，升序：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。缺省值：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表明此索引的每一个索引值只对应唯一的数据记录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表示要建立的索引是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聚簇索引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604" y="1034364"/>
            <a:ext cx="11846791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为学生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课程数据库中的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三个表建立索引。其中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表按课程号升序建唯一索引，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表按学号升序和课程号降序建唯一索引。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Student(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Course(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唯一值索引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对于已含重复值的属性列不能建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对某个列建立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索引后，插入新记录时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会自动检查新记录在该列上是否取了重复值。这相当于增加了一个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约束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97AF4-3DD5-4D02-9306-F8AA709B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75" y="4183968"/>
            <a:ext cx="2222500" cy="2552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2E279-72D9-460C-9AE2-389E7A7A6978}"/>
              </a:ext>
            </a:extLst>
          </p:cNvPr>
          <p:cNvSpPr txBox="1"/>
          <p:nvPr/>
        </p:nvSpPr>
        <p:spPr>
          <a:xfrm>
            <a:off x="100235" y="936174"/>
            <a:ext cx="119403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auto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n-ea"/>
                <a:ea typeface="+mn-ea"/>
              </a:rPr>
              <a:t>聚簇索引</a:t>
            </a:r>
          </a:p>
          <a:p>
            <a:pPr marL="800100" lvl="1" indent="-342900" algn="just" fontAlgn="ctr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建立聚簇索引后，基表中数据也需要按指定的聚簇属性值的升序或降序存放。也即聚簇索引的索引项顺序与表中记录的物理顺序一致</a:t>
            </a:r>
          </a:p>
          <a:p>
            <a:pPr lvl="1" indent="-477838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 例如：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CLUSTER INDEX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ON  Student(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表的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（姓名）列上建立一个聚簇索引，而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表中的记录将按照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值的升序存放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9150" y="324088"/>
            <a:ext cx="5829494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章 关系数据库标准语言</a:t>
            </a:r>
            <a:r>
              <a:rPr lang="en-US" altLang="zh-CN" dirty="0">
                <a:latin typeface="+mj-ea"/>
                <a:ea typeface="+mj-ea"/>
              </a:rPr>
              <a:t>SQL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9518" y="936174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第一节 </a:t>
            </a:r>
            <a:r>
              <a:rPr lang="en-US" altLang="zh-CN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SQL</a:t>
            </a: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概述</a:t>
            </a:r>
            <a:endParaRPr lang="en-US" altLang="zh-CN" sz="2600" dirty="0">
              <a:solidFill>
                <a:srgbClr val="FF9905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B677A-0C88-4C09-9170-55F92001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5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66BC65-3874-48F1-8F66-AEDE1BDB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在一个基本表上最多只能建立一个聚簇索引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聚簇索引的用途：对于某些类型的查询，可以提高查询效率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聚簇索引的适用范围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很少对基表进行增删操作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很少对其中的变长列进行修改操作 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B4BD2-E904-4F19-9FC3-EF27A1A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80" y="4025852"/>
            <a:ext cx="3136473" cy="23444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删除索引 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218379" y="1099023"/>
            <a:ext cx="882290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 INDEX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删除索引时，系统会从数据字典中删去有关该索引的描述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9]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索引。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宋体" charset="-122"/>
              </a:rPr>
              <a:t>       </a:t>
            </a:r>
            <a:r>
              <a:rPr lang="en-US" altLang="zh-CN" dirty="0">
                <a:ea typeface="宋体" charset="-122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Student.</a:t>
            </a:r>
            <a:r>
              <a:rPr lang="en-US" altLang="zh-CN" dirty="0" err="1">
                <a:ea typeface="宋体" charset="-122"/>
              </a:rPr>
              <a:t>Stusname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5CBF6-FC1F-40BA-9A7B-B6EF9B40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35" y="4120400"/>
            <a:ext cx="2896214" cy="24135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256D07-96F1-4848-8A1B-D8C0C70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74753" name="内容占位符 1"/>
          <p:cNvSpPr>
            <a:spLocks noGrp="1"/>
          </p:cNvSpPr>
          <p:nvPr>
            <p:ph idx="1"/>
          </p:nvPr>
        </p:nvSpPr>
        <p:spPr>
          <a:xfrm>
            <a:off x="239349" y="1166529"/>
            <a:ext cx="11497380" cy="452494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常见的数据库对象有哪些？</a:t>
            </a:r>
            <a:r>
              <a:rPr lang="en-US" altLang="zh-CN" dirty="0"/>
              <a:t>SCHEMA</a:t>
            </a:r>
            <a:r>
              <a:rPr lang="zh-CN" altLang="en-US" dirty="0"/>
              <a:t>和数据库对象之间关系是怎样的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一般来说，建立索引可以提高查询效率，那么，索引建得越多越好吗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那些情况不适合给表建立索引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36D0F7-CF9B-41FF-BF92-042E3DBC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8" y="3878530"/>
            <a:ext cx="3412545" cy="23430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2B3386F-B54A-4ED0-AD8F-668D1A8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是一个非过程化语言，使用者只需要说明“做什么”而不需要说明“怎么做”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是一个集定义、操作、查询和控制为一体的语言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如何使用</a:t>
            </a:r>
            <a:r>
              <a:rPr lang="en-US" altLang="zh-CN" dirty="0"/>
              <a:t>Create Schema</a:t>
            </a:r>
            <a:r>
              <a:rPr lang="zh-CN" altLang="en-US" dirty="0"/>
              <a:t>、</a:t>
            </a:r>
            <a:r>
              <a:rPr lang="en-US" altLang="zh-CN" dirty="0"/>
              <a:t>Create Table</a:t>
            </a:r>
            <a:r>
              <a:rPr lang="zh-CN" altLang="en-US" dirty="0"/>
              <a:t>语句和</a:t>
            </a:r>
            <a:r>
              <a:rPr lang="en-US" altLang="zh-CN" dirty="0"/>
              <a:t>Create Index</a:t>
            </a:r>
            <a:r>
              <a:rPr lang="zh-CN" altLang="en-US" dirty="0"/>
              <a:t>语句创建模式、基本表和索引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B8330-0EEE-446B-8201-5DFC2343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12631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作业安排</a:t>
            </a:r>
          </a:p>
        </p:txBody>
      </p:sp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理论题作业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第三章理论练习一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时间</a:t>
            </a:r>
            <a:r>
              <a:rPr lang="en-US" altLang="zh-CN" dirty="0">
                <a:latin typeface="+mn-ea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实践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实验三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E0C10-A4A2-4556-9372-50E767C5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75" y="1086421"/>
            <a:ext cx="5756424" cy="45564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657E28-63F5-4ECD-8E64-B7F1E43C2308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概述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语言原名</a:t>
            </a:r>
            <a:r>
              <a:rPr lang="en-US" altLang="zh-CN" sz="2600" dirty="0">
                <a:latin typeface="+mn-ea"/>
              </a:rPr>
              <a:t>SEQUEL</a:t>
            </a:r>
            <a:r>
              <a:rPr lang="zh-CN" altLang="en-US" sz="2600" dirty="0">
                <a:latin typeface="+mn-ea"/>
              </a:rPr>
              <a:t>（读作</a:t>
            </a:r>
            <a:r>
              <a:rPr lang="en-US" altLang="zh-CN" sz="2600" dirty="0">
                <a:latin typeface="+mn-ea"/>
              </a:rPr>
              <a:t>[</a:t>
            </a:r>
            <a:r>
              <a:rPr lang="en-US" altLang="zh-CN" sz="2600" dirty="0" err="1">
                <a:latin typeface="+mn-ea"/>
              </a:rPr>
              <a:t>si:kw</a:t>
            </a:r>
            <a:r>
              <a:rPr lang="en-US" altLang="zh-CN" sz="2600" dirty="0" err="1">
                <a:latin typeface="+mn-ea"/>
                <a:sym typeface="Symbol" pitchFamily="18" charset="2"/>
              </a:rPr>
              <a:t>l</a:t>
            </a:r>
            <a:r>
              <a:rPr lang="en-US" altLang="zh-CN" sz="2600" dirty="0">
                <a:latin typeface="+mn-ea"/>
              </a:rPr>
              <a:t>]</a:t>
            </a:r>
            <a:r>
              <a:rPr lang="zh-CN" altLang="en-US" sz="2600" dirty="0">
                <a:latin typeface="+mn-ea"/>
              </a:rPr>
              <a:t>），是一个通用的、功能极强的关系数据库语言。同时也是一种介于关系代数与关系演算之间的结构化查询语言（</a:t>
            </a:r>
            <a:r>
              <a:rPr lang="en-US" altLang="zh-CN" sz="2600" dirty="0">
                <a:latin typeface="+mn-ea"/>
              </a:rPr>
              <a:t>Structured Query Language</a:t>
            </a:r>
            <a:r>
              <a:rPr lang="zh-CN" altLang="en-US" sz="2600" dirty="0">
                <a:latin typeface="+mn-ea"/>
              </a:rPr>
              <a:t>），其功能包括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数据定义、数据查询、数据操纵和数据控制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为什么学习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已经成为关系数据库的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查询标准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也是现在和将来</a:t>
            </a:r>
            <a:r>
              <a:rPr lang="en-US" altLang="zh-CN" sz="2600" dirty="0">
                <a:latin typeface="+mn-ea"/>
              </a:rPr>
              <a:t>DBMS</a:t>
            </a:r>
            <a:r>
              <a:rPr lang="zh-CN" altLang="en-US" sz="2600" dirty="0">
                <a:latin typeface="+mn-ea"/>
              </a:rPr>
              <a:t>的标准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促进了分布式数据库和客户</a:t>
            </a:r>
            <a:r>
              <a:rPr lang="en-US" altLang="zh-CN" sz="2600" dirty="0">
                <a:latin typeface="+mn-ea"/>
              </a:rPr>
              <a:t>/</a:t>
            </a:r>
            <a:r>
              <a:rPr lang="zh-CN" altLang="en-US" sz="2600" dirty="0">
                <a:latin typeface="+mn-ea"/>
              </a:rPr>
              <a:t>服务器数据库的开发</a:t>
            </a:r>
          </a:p>
        </p:txBody>
      </p:sp>
      <p:pic>
        <p:nvPicPr>
          <p:cNvPr id="26627" name="Picture 7" descr="C:\Documents and Settings\Administrator\Local Settings\Temporary Internet Files\Content.IE5\49AJO16B\MCj043164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5353" y="454984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的产生与发展 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最早的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原型由</a:t>
            </a:r>
            <a:r>
              <a:rPr lang="en-US" altLang="zh-CN" dirty="0">
                <a:latin typeface="隶书" panose="02010509060101010101" pitchFamily="49" charset="-122"/>
              </a:rPr>
              <a:t>IBM</a:t>
            </a:r>
            <a:r>
              <a:rPr lang="zh-CN" altLang="en-US" dirty="0">
                <a:latin typeface="隶书" panose="02010509060101010101" pitchFamily="49" charset="-122"/>
              </a:rPr>
              <a:t>的研究人员在</a:t>
            </a: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70</a:t>
            </a:r>
            <a:r>
              <a:rPr lang="zh-CN" altLang="en-US" dirty="0">
                <a:latin typeface="隶书" panose="02010509060101010101" pitchFamily="49" charset="-122"/>
              </a:rPr>
              <a:t>年代开发的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80</a:t>
            </a:r>
            <a:r>
              <a:rPr lang="zh-CN" altLang="en-US" dirty="0">
                <a:latin typeface="隶书" panose="02010509060101010101" pitchFamily="49" charset="-122"/>
              </a:rPr>
              <a:t>年代早期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开始成为国际标准的数据库语言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84240"/>
              </p:ext>
            </p:extLst>
          </p:nvPr>
        </p:nvGraphicFramePr>
        <p:xfrm>
          <a:off x="2610915" y="2809171"/>
          <a:ext cx="6625139" cy="281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1986.10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SQL/89(FIPS 127-1)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SQL/92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SQL99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SQL2003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的特点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综合统一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高度非过程化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面向集合的操作方式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两种使用方式，统一的语法结构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简洁易学</a:t>
            </a:r>
          </a:p>
        </p:txBody>
      </p:sp>
      <p:pic>
        <p:nvPicPr>
          <p:cNvPr id="1027" name="Picture 3" descr="E:\数据库原理\ppt\picture\p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9939" y="4081464"/>
            <a:ext cx="2225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640764" y="2651126"/>
            <a:ext cx="1430337" cy="1338263"/>
            <a:chOff x="7116417" y="2650434"/>
            <a:chExt cx="1431235" cy="1338470"/>
          </a:xfrm>
        </p:grpSpPr>
        <p:sp>
          <p:nvSpPr>
            <p:cNvPr id="6" name="云形标注 5"/>
            <p:cNvSpPr/>
            <p:nvPr/>
          </p:nvSpPr>
          <p:spPr>
            <a:xfrm>
              <a:off x="7116417" y="2650434"/>
              <a:ext cx="1431235" cy="1338470"/>
            </a:xfrm>
            <a:prstGeom prst="cloudCallout">
              <a:avLst>
                <a:gd name="adj1" fmla="val -28150"/>
                <a:gd name="adj2" fmla="val 6990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02" name="TextBox 6"/>
            <p:cNvSpPr txBox="1">
              <a:spLocks noChangeArrowheads="1"/>
            </p:cNvSpPr>
            <p:nvPr/>
          </p:nvSpPr>
          <p:spPr bwMode="auto">
            <a:xfrm>
              <a:off x="7248940" y="2981740"/>
              <a:ext cx="1205948" cy="7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华文楷体"/>
                  <a:ea typeface="华文楷体"/>
                  <a:cs typeface="华文楷体"/>
                </a:rPr>
                <a:t>SQL</a:t>
              </a:r>
              <a:r>
                <a:rPr lang="zh-CN" altLang="en-US" sz="2000" b="1" dirty="0">
                  <a:latin typeface="华文楷体"/>
                  <a:ea typeface="华文楷体"/>
                  <a:cs typeface="华文楷体"/>
                </a:rPr>
                <a:t>硬是要得！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77765" y="1049755"/>
            <a:ext cx="6165669" cy="4656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第二节 学生</a:t>
            </a:r>
            <a:r>
              <a:rPr lang="en-US" altLang="zh-CN" sz="2600" b="1" dirty="0">
                <a:solidFill>
                  <a:srgbClr val="FF9905"/>
                </a:solidFill>
              </a:rPr>
              <a:t>-</a:t>
            </a:r>
            <a:r>
              <a:rPr lang="zh-CN" altLang="en-US" sz="2600" b="1" dirty="0">
                <a:solidFill>
                  <a:srgbClr val="FF9905"/>
                </a:solidFill>
              </a:rPr>
              <a:t>课程数据库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9DA4B0-B13C-4682-90F5-BE37A08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800" dirty="0">
                <a:latin typeface="+mj-ea"/>
              </a:rPr>
              <a:t>第</a:t>
            </a:r>
            <a:r>
              <a:rPr lang="en-US" altLang="zh-CN" sz="2800" dirty="0">
                <a:latin typeface="+mj-ea"/>
              </a:rPr>
              <a:t>3</a:t>
            </a:r>
            <a:r>
              <a:rPr lang="zh-CN" altLang="en-US" sz="2800" dirty="0">
                <a:latin typeface="+mj-ea"/>
              </a:rPr>
              <a:t>章 关系数据库标准语言</a:t>
            </a:r>
            <a:r>
              <a:rPr lang="en-US" altLang="zh-CN" sz="2800" dirty="0">
                <a:latin typeface="+mj-ea"/>
              </a:rPr>
              <a:t>SQL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52684-6AE7-4E39-9B24-DA79E8CF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02" y="3078749"/>
            <a:ext cx="2177837" cy="23302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课程数据库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学生</a:t>
            </a:r>
            <a:r>
              <a:rPr lang="en-US" altLang="zh-CN" dirty="0">
                <a:latin typeface="隶书" panose="02010509060101010101" pitchFamily="49" charset="-122"/>
              </a:rPr>
              <a:t>-</a:t>
            </a:r>
            <a:r>
              <a:rPr lang="zh-CN" altLang="en-US" dirty="0">
                <a:latin typeface="隶书" panose="02010509060101010101" pitchFamily="49" charset="-122"/>
              </a:rPr>
              <a:t>课程模式 </a:t>
            </a:r>
            <a:r>
              <a:rPr lang="en-US" altLang="zh-CN" dirty="0">
                <a:latin typeface="隶书" panose="02010509060101010101" pitchFamily="49" charset="-122"/>
              </a:rPr>
              <a:t>S-T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学生表：</a:t>
            </a:r>
            <a:r>
              <a:rPr lang="en-US" altLang="zh-CN" dirty="0">
                <a:latin typeface="+mn-ea"/>
              </a:rPr>
              <a:t>Student(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Ssex</a:t>
            </a:r>
            <a:r>
              <a:rPr lang="en-US" altLang="zh-CN" dirty="0">
                <a:latin typeface="+mn-ea"/>
              </a:rPr>
              <a:t>, Sage, </a:t>
            </a:r>
            <a:r>
              <a:rPr lang="en-US" altLang="zh-CN" dirty="0" err="1">
                <a:latin typeface="+mn-ea"/>
              </a:rPr>
              <a:t>Sdept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课程表：</a:t>
            </a:r>
            <a:r>
              <a:rPr lang="en-US" altLang="zh-CN" dirty="0">
                <a:latin typeface="+mn-ea"/>
              </a:rPr>
              <a:t>Course(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Cpno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Ccredit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学生选课表：</a:t>
            </a:r>
            <a:r>
              <a:rPr lang="en-US" altLang="zh-CN" dirty="0">
                <a:latin typeface="+mn-ea"/>
              </a:rPr>
              <a:t>SC(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Grade) </a:t>
            </a:r>
            <a:endParaRPr lang="zh-CN" altLang="en-US" dirty="0">
              <a:latin typeface="+mn-ea"/>
            </a:endParaRPr>
          </a:p>
        </p:txBody>
      </p:sp>
      <p:pic>
        <p:nvPicPr>
          <p:cNvPr id="2051" name="Picture 3" descr="C:\Documents and Settings\Administrator\Local Settings\Temporary Internet Files\Content.IE5\U9GNQH4Z\MPj043953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7826" y="4763515"/>
            <a:ext cx="1214437" cy="180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89.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8733</TotalTime>
  <Words>2657</Words>
  <Application>Microsoft Office PowerPoint</Application>
  <PresentationFormat>宽屏</PresentationFormat>
  <Paragraphs>433</Paragraphs>
  <Slides>45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2_1</vt:lpstr>
      <vt:lpstr>文档</vt:lpstr>
      <vt:lpstr>数据库系统概论 </vt:lpstr>
      <vt:lpstr>第3章 关系数据库标准语言SQL</vt:lpstr>
      <vt:lpstr>教学目标</vt:lpstr>
      <vt:lpstr>第3章 关系数据库标准语言SQL</vt:lpstr>
      <vt:lpstr>SQL概述</vt:lpstr>
      <vt:lpstr>SQL的产生与发展 </vt:lpstr>
      <vt:lpstr>SQL的特点</vt:lpstr>
      <vt:lpstr>第3章 关系数据库标准语言SQL</vt:lpstr>
      <vt:lpstr>学生-课程数据库</vt:lpstr>
      <vt:lpstr>Student表</vt:lpstr>
      <vt:lpstr>Course表</vt:lpstr>
      <vt:lpstr>SC表</vt:lpstr>
      <vt:lpstr>本章内容</vt:lpstr>
      <vt:lpstr>数据定义</vt:lpstr>
      <vt:lpstr>数据定义</vt:lpstr>
      <vt:lpstr>创建数据库</vt:lpstr>
      <vt:lpstr>模式的定义与删除</vt:lpstr>
      <vt:lpstr>PowerPoint 演示文稿</vt:lpstr>
      <vt:lpstr>模式定义</vt:lpstr>
      <vt:lpstr>删除模式</vt:lpstr>
      <vt:lpstr>基本表的定义、删除与修改</vt:lpstr>
      <vt:lpstr>数据类型</vt:lpstr>
      <vt:lpstr>基本数据类型</vt:lpstr>
      <vt:lpstr>定义基本表</vt:lpstr>
      <vt:lpstr>学生表Student</vt:lpstr>
      <vt:lpstr>课程表Course</vt:lpstr>
      <vt:lpstr>学生选课表SC</vt:lpstr>
      <vt:lpstr>定义基本表（续）</vt:lpstr>
      <vt:lpstr>      练习</vt:lpstr>
      <vt:lpstr>QUESTION</vt:lpstr>
      <vt:lpstr>修改基本表 </vt:lpstr>
      <vt:lpstr>PowerPoint 演示文稿</vt:lpstr>
      <vt:lpstr>删除基本表</vt:lpstr>
      <vt:lpstr>删除基本表</vt:lpstr>
      <vt:lpstr>索引的建立与删除</vt:lpstr>
      <vt:lpstr>建立索引 </vt:lpstr>
      <vt:lpstr>PowerPoint 演示文稿</vt:lpstr>
      <vt:lpstr>建立索引</vt:lpstr>
      <vt:lpstr>建立索引 </vt:lpstr>
      <vt:lpstr>PowerPoint 演示文稿</vt:lpstr>
      <vt:lpstr>删除索引 </vt:lpstr>
      <vt:lpstr>小结</vt:lpstr>
      <vt:lpstr>小结</vt:lpstr>
      <vt:lpstr>作业安排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亚红 王</cp:lastModifiedBy>
  <cp:revision>190</cp:revision>
  <dcterms:created xsi:type="dcterms:W3CDTF">2009-07-28T00:16:43Z</dcterms:created>
  <dcterms:modified xsi:type="dcterms:W3CDTF">2019-05-19T05:28:43Z</dcterms:modified>
</cp:coreProperties>
</file>