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8" r:id="rId1"/>
  </p:sldMasterIdLst>
  <p:notesMasterIdLst>
    <p:notesMasterId r:id="rId82"/>
  </p:notesMasterIdLst>
  <p:sldIdLst>
    <p:sldId id="262" r:id="rId2"/>
    <p:sldId id="346" r:id="rId3"/>
    <p:sldId id="270" r:id="rId4"/>
    <p:sldId id="347" r:id="rId5"/>
    <p:sldId id="348" r:id="rId6"/>
    <p:sldId id="303" r:id="rId7"/>
    <p:sldId id="306" r:id="rId8"/>
    <p:sldId id="307" r:id="rId9"/>
    <p:sldId id="30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308" r:id="rId34"/>
    <p:sldId id="295" r:id="rId35"/>
    <p:sldId id="309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10" r:id="rId44"/>
    <p:sldId id="311" r:id="rId45"/>
    <p:sldId id="313" r:id="rId46"/>
    <p:sldId id="312" r:id="rId47"/>
    <p:sldId id="314" r:id="rId48"/>
    <p:sldId id="315" r:id="rId49"/>
    <p:sldId id="316" r:id="rId50"/>
    <p:sldId id="317" r:id="rId51"/>
    <p:sldId id="318" r:id="rId52"/>
    <p:sldId id="325" r:id="rId53"/>
    <p:sldId id="326" r:id="rId54"/>
    <p:sldId id="319" r:id="rId55"/>
    <p:sldId id="320" r:id="rId56"/>
    <p:sldId id="321" r:id="rId57"/>
    <p:sldId id="322" r:id="rId58"/>
    <p:sldId id="323" r:id="rId59"/>
    <p:sldId id="324" r:id="rId60"/>
    <p:sldId id="332" r:id="rId61"/>
    <p:sldId id="328" r:id="rId62"/>
    <p:sldId id="333" r:id="rId63"/>
    <p:sldId id="334" r:id="rId64"/>
    <p:sldId id="329" r:id="rId65"/>
    <p:sldId id="330" r:id="rId66"/>
    <p:sldId id="331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266" r:id="rId79"/>
    <p:sldId id="265" r:id="rId80"/>
    <p:sldId id="353" r:id="rId81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4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2" autoAdjust="0"/>
    <p:restoredTop sz="87125" autoAdjust="0"/>
  </p:normalViewPr>
  <p:slideViewPr>
    <p:cSldViewPr snapToGrid="0">
      <p:cViewPr varScale="1">
        <p:scale>
          <a:sx n="48" d="100"/>
          <a:sy n="48" d="100"/>
        </p:scale>
        <p:origin x="72" y="6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677A-81B6-4B7F-B335-124A4CD54EB1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855F-56E9-4C8A-B4F6-C9C323C05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0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, count(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FROM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GROUP BY  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cname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求各个课程号及相应的选课人数和课程名称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5855F-56E9-4C8A-B4F6-C9C323C05DB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0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4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6" y="5044776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1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2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9" y="1073579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9"/>
            <a:ext cx="10972800" cy="452494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defRPr sz="2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0075" indent="-257175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"/>
              <a:defRPr sz="2400">
                <a:latin typeface="+mn-ea"/>
                <a:ea typeface="+mn-ea"/>
              </a:defRPr>
            </a:lvl2pPr>
            <a:lvl3pPr marL="900113" indent="-214313">
              <a:lnSpc>
                <a:spcPct val="150000"/>
              </a:lnSpc>
              <a:buClr>
                <a:srgbClr val="3399FF"/>
              </a:buClr>
              <a:buFont typeface="Wingdings" panose="05000000000000000000" pitchFamily="2" charset="2"/>
              <a:buChar char="Ø"/>
              <a:defRPr sz="2000"/>
            </a:lvl3pPr>
            <a:lvl4pPr marL="1243013" indent="-214313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  <a:defRPr sz="1800"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651" y="235419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58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ED12536F-832C-4FF2-BB00-AECBD17093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1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362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2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:a16="http://schemas.microsoft.com/office/drawing/2014/main" id="{CC91B2DC-3DBC-4F55-9F3E-B41EA24F25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4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70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2019/5/19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3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7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5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8A168194-D248-4262-AECE-B7E32DFC8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63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09CC542E-DDAE-42A9-8445-15E061CD5C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30167" y="4846639"/>
            <a:ext cx="3627967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EE7A9066-0FC1-45A5-96D9-9377FFA2D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85212"/>
            <a:ext cx="6864349" cy="61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9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21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3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487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7" r:id="rId8"/>
    <p:sldLayoutId id="214748375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5D5FCDC-E8C6-40FD-BE04-0F7DAD63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第</a:t>
            </a: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章 关系数据库标准查询语言</a:t>
            </a:r>
          </a:p>
          <a:p>
            <a:endParaRPr lang="zh-CN" altLang="en-US" sz="2800" dirty="0"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317C552-9330-4035-BF6B-314008FF8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3844555"/>
            <a:ext cx="4572000" cy="677570"/>
          </a:xfrm>
        </p:spPr>
        <p:txBody>
          <a:bodyPr/>
          <a:lstStyle/>
          <a:p>
            <a:r>
              <a:rPr lang="zh-CN" altLang="en-US" sz="3200" dirty="0"/>
              <a:t>数据库系统概论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A733B40-E151-45F9-A023-FDCADB6E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55" y="1065865"/>
            <a:ext cx="7422669" cy="42073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375B42-69CA-4F34-B5D8-292ACBB2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" y="1937086"/>
            <a:ext cx="3942442" cy="3097548"/>
          </a:xfrm>
          <a:prstGeom prst="rect">
            <a:avLst/>
          </a:prstGeom>
        </p:spPr>
      </p:pic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属性名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投影</a:t>
            </a: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614601" y="2118127"/>
            <a:ext cx="3801122" cy="326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SELECT</a:t>
            </a:r>
            <a:r>
              <a:rPr kumimoji="1" lang="en-US" altLang="zh-CN" sz="2400" b="1" dirty="0">
                <a:solidFill>
                  <a:srgbClr val="7030A0"/>
                </a:solidFill>
                <a:ea typeface="+mn-ea"/>
                <a:cs typeface="Times New Roman" panose="02020603050405020304" pitchFamily="18" charset="0"/>
              </a:rPr>
              <a:t>  &lt;</a:t>
            </a:r>
            <a:r>
              <a:rPr kumimoji="1" lang="zh-CN" altLang="en-US" sz="24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&gt; </a:t>
            </a:r>
            <a:r>
              <a:rPr kumimoji="1"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 </a:t>
            </a:r>
            <a:r>
              <a:rPr kumimoji="1"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4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目标表达式可以是：属性名、算术表达式、字符串常量、函数等。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F365677-F8FE-444C-99E4-44F96440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220" y="1166522"/>
            <a:ext cx="780666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查询全体学生的学号、姓名、所在系。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09A820-458E-4D7E-AC49-B2003A8FB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49" y="1903842"/>
            <a:ext cx="4572000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Sno,Sname,Sdept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A15FF8F5-ABD2-48F4-A67E-93C326AC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974" y="3248871"/>
            <a:ext cx="6847019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查询全体学生的详细记录。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C00144-3265-4CCE-8FAD-DFD26C96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29" y="3984845"/>
            <a:ext cx="4572000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4294967295"/>
          </p:nvPr>
        </p:nvSpPr>
        <p:spPr>
          <a:xfrm>
            <a:off x="0" y="1020763"/>
            <a:ext cx="8229600" cy="45259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dirty="0">
                <a:latin typeface="隶书" panose="02010509060101010101" pitchFamily="49" charset="-122"/>
              </a:rPr>
              <a:t>属性名表达式、常量或函数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8710" y="1700733"/>
            <a:ext cx="6384130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3]   </a:t>
            </a:r>
            <a:r>
              <a:rPr lang="zh-CN" altLang="en-US" sz="2400" dirty="0">
                <a:latin typeface="+mn-ea"/>
                <a:ea typeface="+mn-ea"/>
              </a:rPr>
              <a:t>查询全体学生的姓名、出生年份。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68380" y="2403281"/>
            <a:ext cx="4660938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SELECT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2019 – Sage  Birthday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11" name="矩形 10"/>
          <p:cNvSpPr/>
          <p:nvPr/>
        </p:nvSpPr>
        <p:spPr>
          <a:xfrm>
            <a:off x="4591824" y="2528695"/>
            <a:ext cx="1046162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797B151-3032-4D62-8B1B-3AE824DED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09" y="3676229"/>
            <a:ext cx="785098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5]   </a:t>
            </a:r>
            <a:r>
              <a:rPr lang="zh-CN" altLang="en-US" sz="2400" dirty="0">
                <a:latin typeface="+mn-ea"/>
                <a:ea typeface="+mn-ea"/>
              </a:rPr>
              <a:t>在每个学生的姓名后面显示字符串 </a:t>
            </a:r>
            <a:r>
              <a:rPr lang="en-US" altLang="zh-CN" sz="2400" dirty="0">
                <a:latin typeface="+mn-ea"/>
                <a:ea typeface="+mn-ea"/>
              </a:rPr>
              <a:t>2017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01BD75-ABEB-40D6-9BAD-A2BFCCE55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18" y="4320009"/>
            <a:ext cx="4660938" cy="96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Sname,’2017'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329CB6BE-298A-4FD8-91C7-3288F609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50" y="1700733"/>
            <a:ext cx="4932305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4]   </a:t>
            </a:r>
            <a:r>
              <a:rPr lang="zh-CN" altLang="en-US" sz="2400" dirty="0">
                <a:latin typeface="+mn-ea"/>
                <a:ea typeface="+mn-ea"/>
              </a:rPr>
              <a:t>查询全体学生的人数。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CA785B-802F-484B-B041-F813CCBE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837" y="2322647"/>
            <a:ext cx="4105226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SELECT  count(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学生人数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FROM Student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54FDBEAF-B6AA-4879-AD64-12B976A7DC32}"/>
              </a:ext>
            </a:extLst>
          </p:cNvPr>
          <p:cNvSpPr/>
          <p:nvPr/>
        </p:nvSpPr>
        <p:spPr>
          <a:xfrm>
            <a:off x="5262725" y="3087589"/>
            <a:ext cx="1446613" cy="721002"/>
          </a:xfrm>
          <a:prstGeom prst="cloudCallout">
            <a:avLst>
              <a:gd name="adj1" fmla="val -52234"/>
              <a:gd name="adj2" fmla="val -7132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列别名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E1F064-B4AF-4492-A607-44E19C2A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78" y="3688675"/>
            <a:ext cx="3762900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4" grpId="0"/>
      <p:bldP spid="15" grpId="0"/>
      <p:bldP spid="16" grpId="0"/>
      <p:bldP spid="17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取消重复行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子句中使用</a:t>
            </a:r>
            <a:r>
              <a:rPr lang="en-US" altLang="zh-CN" dirty="0"/>
              <a:t>DISTINCT</a:t>
            </a:r>
            <a:r>
              <a:rPr lang="zh-CN" altLang="en-US" dirty="0"/>
              <a:t>短语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2492" y="2429279"/>
            <a:ext cx="6480175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6]   </a:t>
            </a:r>
            <a:r>
              <a:rPr lang="zh-CN" altLang="en-US" sz="2400" dirty="0">
                <a:latin typeface="+mn-ea"/>
                <a:ea typeface="+mn-ea"/>
              </a:rPr>
              <a:t>查询选修了课程的学生的学号。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9853" y="3379643"/>
            <a:ext cx="217963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FROM   SC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026" name="Picture 2" descr="E:\数据库原理\其它\picture\s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4960" y="1421839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34204" y="3379643"/>
            <a:ext cx="3459163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SELECT </a:t>
            </a:r>
            <a:r>
              <a:rPr lang="en-US" altLang="zh-CN" sz="2400" dirty="0">
                <a:solidFill>
                  <a:srgbClr val="7030A0"/>
                </a:solidFill>
                <a:cs typeface="Times New Roman" panose="02020603050405020304" pitchFamily="18" charset="0"/>
              </a:rPr>
              <a:t>DISTINCT</a:t>
            </a:r>
            <a:r>
              <a:rPr lang="en-US" altLang="zh-CN" sz="2400" dirty="0"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FROM   SC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1027" name="Picture 3" descr="E:\数据库原理\其它\picture\s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7380" y="4030404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latin typeface="隶书" panose="02010509060101010101" pitchFamily="49" charset="-122"/>
              </a:rPr>
              <a:t>注意 </a:t>
            </a:r>
            <a:r>
              <a:rPr lang="en-US" altLang="zh-CN" b="1" dirty="0">
                <a:latin typeface="隶书" panose="02010509060101010101" pitchFamily="49" charset="-122"/>
              </a:rPr>
              <a:t>DISTINCT</a:t>
            </a:r>
            <a:r>
              <a:rPr lang="zh-CN" altLang="en-US" b="1" dirty="0">
                <a:latin typeface="隶书" panose="02010509060101010101" pitchFamily="49" charset="-122"/>
              </a:rPr>
              <a:t>短语的作用范围是所有目标列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b="1" dirty="0"/>
              <a:t>例：查询选修课程的各种成绩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dirty="0"/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400" dirty="0"/>
              <a:t>            FROM SC;</a:t>
            </a:r>
            <a:r>
              <a:rPr lang="en-US" altLang="zh-CN" sz="2400" b="1" dirty="0"/>
              <a:t> 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B57684-D0D9-47DD-AEE0-A086834E5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40" y="4004583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查询满足条件的元组（</a:t>
            </a:r>
            <a:r>
              <a:rPr lang="en-US" altLang="zh-CN" dirty="0">
                <a:latin typeface="隶书" panose="02010509060101010101" pitchFamily="49" charset="-122"/>
              </a:rPr>
              <a:t>where</a:t>
            </a:r>
            <a:r>
              <a:rPr lang="zh-CN" altLang="en-US" dirty="0">
                <a:latin typeface="隶书" panose="02010509060101010101" pitchFamily="49" charset="-122"/>
              </a:rPr>
              <a:t>子句）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644268" y="1988457"/>
            <a:ext cx="4393443" cy="349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WHERE</a:t>
            </a:r>
            <a:r>
              <a:rPr kumimoji="1" lang="zh-CN" altLang="en-US" sz="2400" b="1" dirty="0"/>
              <a:t>子句常用的查询条件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64387"/>
              </p:ext>
            </p:extLst>
          </p:nvPr>
        </p:nvGraphicFramePr>
        <p:xfrm>
          <a:off x="-821282" y="2337675"/>
          <a:ext cx="11430001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文档" r:id="rId3" imgW="5632920" imgH="1713600" progId="">
                  <p:embed/>
                </p:oleObj>
              </mc:Choice>
              <mc:Fallback>
                <p:oleObj name="文档" r:id="rId3" imgW="5632920" imgH="1713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1282" y="2337675"/>
                        <a:ext cx="11430001" cy="3935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1207681" y="5084303"/>
            <a:ext cx="27654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多重条件（逻辑运算）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5721427" y="5104419"/>
            <a:ext cx="1103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 dirty="0"/>
              <a:t>，</a:t>
            </a:r>
            <a:r>
              <a:rPr lang="en-US" altLang="zh-CN" b="1" dirty="0"/>
              <a:t>NOT</a:t>
            </a:r>
            <a:endParaRPr lang="zh-CN" altLang="en-US" b="1" dirty="0"/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3696591" y="2446311"/>
            <a:ext cx="742659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3.4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在</a:t>
            </a:r>
            <a:r>
              <a:rPr lang="en-US" altLang="zh-CN" dirty="0"/>
              <a:t>WHERE</a:t>
            </a:r>
            <a:r>
              <a:rPr lang="zh-CN" altLang="en-US" dirty="0">
                <a:latin typeface="隶书" panose="02010509060101010101" pitchFamily="49" charset="-122"/>
              </a:rPr>
              <a:t>子句的</a:t>
            </a:r>
            <a:r>
              <a:rPr lang="en-US" altLang="zh-CN" dirty="0">
                <a:latin typeface="隶书" panose="02010509060101010101" pitchFamily="49" charset="-122"/>
              </a:rPr>
              <a:t>&lt;</a:t>
            </a:r>
            <a:r>
              <a:rPr lang="zh-CN" altLang="en-US" dirty="0">
                <a:latin typeface="隶书" panose="02010509060101010101" pitchFamily="49" charset="-122"/>
              </a:rPr>
              <a:t>比较条件</a:t>
            </a:r>
            <a:r>
              <a:rPr lang="en-US" altLang="zh-CN" dirty="0">
                <a:latin typeface="隶书" panose="02010509060101010101" pitchFamily="49" charset="-122"/>
              </a:rPr>
              <a:t>&gt;</a:t>
            </a:r>
            <a:r>
              <a:rPr lang="zh-CN" altLang="en-US" dirty="0">
                <a:latin typeface="隶书" panose="02010509060101010101" pitchFamily="49" charset="-122"/>
              </a:rPr>
              <a:t>中使用比较运算符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 </a:t>
            </a:r>
            <a:r>
              <a:rPr lang="zh-CN" altLang="en-US" dirty="0"/>
              <a:t>或 </a:t>
            </a:r>
            <a:r>
              <a:rPr lang="en-US" altLang="zh-CN" dirty="0"/>
              <a:t>&lt;&gt;</a:t>
            </a:r>
            <a:r>
              <a:rPr lang="zh-CN" altLang="en-US" dirty="0"/>
              <a:t>，</a:t>
            </a:r>
            <a:r>
              <a:rPr lang="en-US" altLang="zh-CN" dirty="0"/>
              <a:t>!&gt;</a:t>
            </a:r>
            <a:r>
              <a:rPr lang="zh-CN" altLang="en-US" dirty="0"/>
              <a:t>，</a:t>
            </a:r>
            <a:r>
              <a:rPr lang="en-US" altLang="zh-CN" dirty="0"/>
              <a:t>!&lt;</a:t>
            </a:r>
            <a:r>
              <a:rPr lang="zh-CN" altLang="en-US" dirty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逻辑运算符</a:t>
            </a:r>
            <a:r>
              <a:rPr lang="en-US" altLang="zh-CN" dirty="0"/>
              <a:t>NOT+</a:t>
            </a:r>
            <a:r>
              <a:rPr lang="zh-CN" altLang="en-US" dirty="0"/>
              <a:t>比较运算符</a:t>
            </a:r>
          </a:p>
          <a:p>
            <a:pPr lvl="2" eaLnBrk="1" hangingPunct="1"/>
            <a:endParaRPr lang="zh-CN" altLang="en-US" sz="1800" dirty="0">
              <a:ea typeface="宋体" charset="-122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比较大小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042" y="3210478"/>
            <a:ext cx="993895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7]   </a:t>
            </a:r>
            <a:r>
              <a:rPr lang="zh-CN" altLang="en-US" sz="2800" dirty="0">
                <a:latin typeface="+mn-ea"/>
                <a:ea typeface="+mn-ea"/>
              </a:rPr>
              <a:t>查询所有年龄在</a:t>
            </a:r>
            <a:r>
              <a:rPr lang="en-US" altLang="zh-CN" sz="2800" dirty="0">
                <a:latin typeface="+mn-ea"/>
                <a:ea typeface="+mn-ea"/>
              </a:rPr>
              <a:t>20</a:t>
            </a:r>
            <a:r>
              <a:rPr lang="zh-CN" altLang="en-US" sz="2800" dirty="0">
                <a:latin typeface="+mn-ea"/>
                <a:ea typeface="+mn-ea"/>
              </a:rPr>
              <a:t>岁以下的学生姓名及其年龄。</a:t>
            </a: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610687" y="3871456"/>
            <a:ext cx="3336549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  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Sage &lt;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5374649" y="3871456"/>
            <a:ext cx="410186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 </a:t>
            </a:r>
          </a:p>
          <a:p>
            <a:pPr marL="0" lvl="2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NOT Sage &gt;= 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练习一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查询性别为女的学生的学号、姓名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查询学分为</a:t>
            </a:r>
            <a:r>
              <a:rPr lang="en-US" altLang="zh-CN" dirty="0"/>
              <a:t>4</a:t>
            </a:r>
            <a:r>
              <a:rPr lang="zh-CN" altLang="en-US" dirty="0"/>
              <a:t>学分的课程的名字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查询成绩在</a:t>
            </a:r>
            <a:r>
              <a:rPr lang="en-US" altLang="zh-CN" dirty="0"/>
              <a:t>85</a:t>
            </a:r>
            <a:r>
              <a:rPr lang="zh-CN" altLang="en-US" dirty="0"/>
              <a:t>分以上的学生的学号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AA6A55-E38F-428B-AC8B-F0678957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使用谓词  </a:t>
            </a:r>
            <a:r>
              <a:rPr lang="en-US" altLang="zh-CN" dirty="0"/>
              <a:t>BETWEEN …  AND  …     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NOT BETWEEN  …  AND 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确定范围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112" y="2621529"/>
            <a:ext cx="1115605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8]   </a:t>
            </a:r>
            <a:r>
              <a:rPr lang="zh-CN" altLang="en-US" sz="2400" dirty="0">
                <a:latin typeface="+mn-ea"/>
                <a:ea typeface="+mn-ea"/>
              </a:rPr>
              <a:t>查询年龄在</a:t>
            </a:r>
            <a:r>
              <a:rPr lang="en-US" altLang="zh-CN" sz="2400" dirty="0">
                <a:latin typeface="+mn-ea"/>
                <a:ea typeface="+mn-ea"/>
              </a:rPr>
              <a:t>20~23</a:t>
            </a:r>
            <a:r>
              <a:rPr lang="zh-CN" altLang="en-US" sz="2400" dirty="0">
                <a:latin typeface="+mn-ea"/>
                <a:ea typeface="+mn-ea"/>
              </a:rPr>
              <a:t>岁（包括</a:t>
            </a:r>
            <a:r>
              <a:rPr lang="en-US" altLang="zh-CN" sz="2400" dirty="0">
                <a:latin typeface="+mn-ea"/>
                <a:ea typeface="+mn-ea"/>
              </a:rPr>
              <a:t>20</a:t>
            </a:r>
            <a:r>
              <a:rPr lang="zh-CN" altLang="en-US" sz="2400" dirty="0">
                <a:latin typeface="+mn-ea"/>
                <a:ea typeface="+mn-ea"/>
              </a:rPr>
              <a:t>岁和</a:t>
            </a:r>
            <a:r>
              <a:rPr lang="en-US" altLang="zh-CN" sz="2400" dirty="0">
                <a:latin typeface="+mn-ea"/>
                <a:ea typeface="+mn-ea"/>
              </a:rPr>
              <a:t>23</a:t>
            </a:r>
            <a:r>
              <a:rPr lang="zh-CN" altLang="en-US" sz="2400" dirty="0">
                <a:latin typeface="+mn-ea"/>
                <a:ea typeface="+mn-ea"/>
              </a:rPr>
              <a:t>岁）之间的学生的姓名、系别和年龄。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62273" y="3429000"/>
            <a:ext cx="7330756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Sname,Sdept,Sage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Sage BETWEEN 20 AND 23;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使用谓词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&gt;,NOT IN &lt;</a:t>
            </a:r>
            <a:r>
              <a:rPr lang="zh-CN" altLang="en-US" dirty="0"/>
              <a:t>值表</a:t>
            </a:r>
            <a:r>
              <a:rPr lang="en-US" altLang="zh-CN" dirty="0"/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&lt;</a:t>
            </a:r>
            <a:r>
              <a:rPr lang="zh-CN" altLang="en-US" dirty="0">
                <a:ea typeface="宋体" charset="-122"/>
              </a:rPr>
              <a:t>值表</a:t>
            </a:r>
            <a:r>
              <a:rPr lang="en-US" altLang="zh-CN" dirty="0">
                <a:ea typeface="宋体" charset="-122"/>
              </a:rPr>
              <a:t>&gt;</a:t>
            </a:r>
            <a:r>
              <a:rPr lang="zh-CN" altLang="en-US" dirty="0">
                <a:ea typeface="宋体" charset="-122"/>
              </a:rPr>
              <a:t>：用逗号分隔的一组取值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确定集合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870" y="2646315"/>
            <a:ext cx="1134133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9]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查询信息系（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）、数学系（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MA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）和计算机科学系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(CS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）学生的姓名和性别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9501" y="3298975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 IN ( 'IS'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'MA'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'CS' );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127461" y="969425"/>
            <a:ext cx="11937077" cy="4524949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隶书" panose="02010509060101010101" pitchFamily="49" charset="-122"/>
              </a:rPr>
              <a:t> </a:t>
            </a:r>
            <a:r>
              <a:rPr lang="en-US" altLang="zh-CN" dirty="0">
                <a:latin typeface="+mn-ea"/>
              </a:rPr>
              <a:t>[NOT] LIKE ‘&lt;</a:t>
            </a:r>
            <a:r>
              <a:rPr lang="zh-CN" altLang="en-US" dirty="0">
                <a:latin typeface="+mn-ea"/>
              </a:rPr>
              <a:t>匹配串</a:t>
            </a:r>
            <a:r>
              <a:rPr lang="en-US" altLang="zh-CN" dirty="0">
                <a:latin typeface="+mn-ea"/>
              </a:rPr>
              <a:t>&gt;’ [ESCAPE ‘ &lt;</a:t>
            </a:r>
            <a:r>
              <a:rPr lang="zh-CN" altLang="en-US" dirty="0">
                <a:latin typeface="+mn-ea"/>
              </a:rPr>
              <a:t>换码字符</a:t>
            </a:r>
            <a:r>
              <a:rPr lang="en-US" altLang="zh-CN" dirty="0">
                <a:latin typeface="+mn-ea"/>
              </a:rPr>
              <a:t>&gt;’]</a:t>
            </a:r>
            <a:endParaRPr lang="en-US" altLang="zh-CN" sz="3600" dirty="0">
              <a:latin typeface="+mn-ea"/>
            </a:endParaRPr>
          </a:p>
          <a:p>
            <a:pPr lvl="1" eaLnBrk="1" hangingPunct="1"/>
            <a:r>
              <a:rPr lang="en-US" altLang="zh-CN" dirty="0"/>
              <a:t>&lt;</a:t>
            </a:r>
            <a:r>
              <a:rPr lang="zh-CN" altLang="en-US" dirty="0"/>
              <a:t>匹配串</a:t>
            </a:r>
            <a:r>
              <a:rPr lang="en-US" altLang="zh-CN" dirty="0"/>
              <a:t>&gt;</a:t>
            </a:r>
            <a:r>
              <a:rPr lang="zh-CN" altLang="en-US" dirty="0"/>
              <a:t>：指定匹配模板，可以是固定字符串或含</a:t>
            </a:r>
            <a:r>
              <a:rPr lang="zh-CN" altLang="en-US" b="1" dirty="0">
                <a:solidFill>
                  <a:srgbClr val="7030A0"/>
                </a:solidFill>
              </a:rPr>
              <a:t>通配符</a:t>
            </a:r>
            <a:r>
              <a:rPr lang="zh-CN" altLang="en-US" dirty="0"/>
              <a:t>的字符串</a:t>
            </a:r>
          </a:p>
          <a:p>
            <a:pPr lvl="1" eaLnBrk="1" hangingPunct="1"/>
            <a:r>
              <a:rPr lang="zh-CN" altLang="en-US" dirty="0"/>
              <a:t>当匹配模板为固定字符串时，可以用 </a:t>
            </a:r>
            <a:r>
              <a:rPr lang="en-US" altLang="zh-CN" dirty="0"/>
              <a:t>= </a:t>
            </a:r>
            <a:r>
              <a:rPr lang="zh-CN" altLang="en-US" dirty="0"/>
              <a:t>运算符取代 </a:t>
            </a:r>
            <a:r>
              <a:rPr lang="en-US" altLang="zh-CN" dirty="0"/>
              <a:t>LIKE </a:t>
            </a:r>
            <a:r>
              <a:rPr lang="zh-CN" altLang="en-US" dirty="0"/>
              <a:t>谓词，用 </a:t>
            </a:r>
            <a:r>
              <a:rPr lang="en-US" altLang="zh-CN" dirty="0"/>
              <a:t>!= </a:t>
            </a:r>
            <a:r>
              <a:rPr lang="zh-CN" altLang="en-US" dirty="0"/>
              <a:t>或 </a:t>
            </a:r>
            <a:r>
              <a:rPr lang="en-US" altLang="zh-CN" dirty="0"/>
              <a:t>&lt; &gt;</a:t>
            </a:r>
            <a:r>
              <a:rPr lang="zh-CN" altLang="en-US" dirty="0"/>
              <a:t>运算符取代 </a:t>
            </a:r>
            <a:r>
              <a:rPr lang="en-US" altLang="zh-CN" dirty="0"/>
              <a:t>NOT LIKE </a:t>
            </a:r>
            <a:r>
              <a:rPr lang="zh-CN" altLang="en-US" dirty="0"/>
              <a:t>谓词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通配符</a:t>
            </a:r>
            <a:endParaRPr lang="en-US" altLang="zh-CN" dirty="0"/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+mn-ea"/>
              </a:rPr>
              <a:t>% (</a:t>
            </a:r>
            <a:r>
              <a:rPr lang="zh-CN" altLang="en-US" dirty="0">
                <a:ea typeface="+mn-ea"/>
              </a:rPr>
              <a:t>百分号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代表任意长度（长度可以为</a:t>
            </a:r>
            <a:r>
              <a:rPr lang="en-US" altLang="zh-CN" dirty="0">
                <a:ea typeface="+mn-ea"/>
              </a:rPr>
              <a:t>0</a:t>
            </a:r>
            <a:r>
              <a:rPr lang="zh-CN" altLang="en-US" dirty="0">
                <a:ea typeface="+mn-ea"/>
              </a:rPr>
              <a:t>）的字符串  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dirty="0">
                <a:ea typeface="+mn-ea"/>
              </a:rPr>
              <a:t>_ (</a:t>
            </a:r>
            <a:r>
              <a:rPr lang="zh-CN" altLang="en-US" dirty="0">
                <a:ea typeface="+mn-ea"/>
              </a:rPr>
              <a:t>下横线</a:t>
            </a:r>
            <a:r>
              <a:rPr lang="en-US" altLang="zh-CN" dirty="0">
                <a:ea typeface="+mn-ea"/>
              </a:rPr>
              <a:t>)  </a:t>
            </a:r>
            <a:r>
              <a:rPr lang="zh-CN" altLang="en-US" dirty="0">
                <a:ea typeface="+mn-ea"/>
              </a:rPr>
              <a:t>代表任意单个字符 </a:t>
            </a:r>
            <a:endParaRPr lang="en-US" altLang="zh-CN" dirty="0">
              <a:ea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当用户要查询的字符串本身就含有 </a:t>
            </a:r>
            <a:r>
              <a:rPr lang="en-US" altLang="zh-CN" dirty="0"/>
              <a:t>% </a:t>
            </a:r>
            <a:r>
              <a:rPr lang="zh-CN" altLang="en-US" dirty="0"/>
              <a:t>或 </a:t>
            </a:r>
            <a:r>
              <a:rPr lang="en-US" altLang="zh-CN" dirty="0"/>
              <a:t>_ </a:t>
            </a:r>
            <a:r>
              <a:rPr lang="zh-CN" altLang="en-US" dirty="0"/>
              <a:t>时，要使用</a:t>
            </a:r>
            <a:r>
              <a:rPr lang="en-US" altLang="zh-CN" dirty="0"/>
              <a:t>ESCAPE '&lt;</a:t>
            </a:r>
            <a:r>
              <a:rPr lang="zh-CN" altLang="en-US" dirty="0"/>
              <a:t>换码字符</a:t>
            </a:r>
            <a:r>
              <a:rPr lang="en-US" altLang="zh-CN" dirty="0"/>
              <a:t>&gt;' </a:t>
            </a:r>
            <a:r>
              <a:rPr lang="zh-CN" altLang="en-US" dirty="0"/>
              <a:t>短语对通配符进行转义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字符串匹配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3</a:t>
            </a:r>
            <a:r>
              <a:rPr lang="zh-CN" altLang="en-US" dirty="0">
                <a:latin typeface="+mj-ea"/>
              </a:rPr>
              <a:t>章 关系数据库标准语言</a:t>
            </a:r>
            <a:r>
              <a:rPr lang="en-US" altLang="zh-CN" dirty="0">
                <a:latin typeface="+mj-ea"/>
              </a:rPr>
              <a:t>SQL</a:t>
            </a:r>
            <a:endParaRPr lang="zh-CN" altLang="en-US" dirty="0">
              <a:latin typeface="+mj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32120" y="972940"/>
            <a:ext cx="6165669" cy="511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第四节 数据查询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E6BFE1-33CE-41D9-A2AA-3EC27E9C1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3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961" y="1155730"/>
            <a:ext cx="7885112" cy="493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10]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查询所有姓刘学生的姓名、学号和性别。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8663" y="1648878"/>
            <a:ext cx="5494338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Ssex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‘</a:t>
            </a:r>
            <a:r>
              <a:rPr lang="zh-CN" altLang="en-US" sz="2400" dirty="0">
                <a:cs typeface="Times New Roman" panose="02020603050405020304" pitchFamily="18" charset="0"/>
              </a:rPr>
              <a:t>刘</a:t>
            </a:r>
            <a:r>
              <a:rPr lang="en-US" altLang="zh-CN" sz="2400" dirty="0">
                <a:cs typeface="Times New Roman" panose="02020603050405020304" pitchFamily="18" charset="0"/>
              </a:rPr>
              <a:t>%’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298" y="3573492"/>
            <a:ext cx="887745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11]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查询姓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欧阳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且全名为三个汉字的学生的姓名。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22142" y="4016971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cs typeface="Times New Roman" panose="02020603050405020304" pitchFamily="18" charset="0"/>
              </a:rPr>
              <a:t> LIKE '</a:t>
            </a:r>
            <a:r>
              <a:rPr lang="zh-CN" altLang="en-US" sz="2400">
                <a:cs typeface="Times New Roman" panose="02020603050405020304" pitchFamily="18" charset="0"/>
              </a:rPr>
              <a:t>欧阳</a:t>
            </a:r>
            <a:r>
              <a:rPr lang="en-US" altLang="zh-CN" sz="2400">
                <a:cs typeface="Times New Roman" panose="02020603050405020304" pitchFamily="18" charset="0"/>
              </a:rPr>
              <a:t>_'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57A72-AEE4-47AF-BBDC-7382DF80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87" y="4307010"/>
            <a:ext cx="3343742" cy="229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297" y="3569474"/>
            <a:ext cx="10235998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13]   </a:t>
            </a:r>
            <a:r>
              <a:rPr lang="zh-CN" altLang="en-US" sz="2400" dirty="0">
                <a:latin typeface="+mn-ea"/>
                <a:ea typeface="+mn-ea"/>
              </a:rPr>
              <a:t>查询以</a:t>
            </a:r>
            <a:r>
              <a:rPr lang="en-US" altLang="zh-CN" sz="2400" dirty="0">
                <a:latin typeface="+mn-ea"/>
                <a:ea typeface="+mn-ea"/>
              </a:rPr>
              <a:t>“DB_”</a:t>
            </a:r>
            <a:r>
              <a:rPr lang="zh-CN" altLang="en-US" sz="2400" dirty="0">
                <a:latin typeface="+mn-ea"/>
                <a:ea typeface="+mn-ea"/>
              </a:rPr>
              <a:t>开头，且倒数第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个字符为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的课程的详细情况。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62703" y="3996089"/>
            <a:ext cx="71247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Course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cs typeface="Times New Roman" panose="02020603050405020304" pitchFamily="18" charset="0"/>
              </a:rPr>
              <a:t> LIKE  'DB\_%</a:t>
            </a:r>
            <a:r>
              <a:rPr lang="en-US" altLang="zh-CN" sz="2400" dirty="0" err="1"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_ _'  ESCAPE '\'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297" y="1177667"/>
            <a:ext cx="10235998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12]   </a:t>
            </a:r>
            <a:r>
              <a:rPr lang="zh-CN" altLang="en-US" sz="2400" dirty="0">
                <a:latin typeface="+mn-ea"/>
                <a:ea typeface="+mn-ea"/>
              </a:rPr>
              <a:t>查询</a:t>
            </a:r>
            <a:r>
              <a:rPr lang="en-US" altLang="zh-CN" sz="2400" dirty="0" err="1">
                <a:latin typeface="+mn-ea"/>
                <a:ea typeface="+mn-ea"/>
                <a:cs typeface="Times New Roman" panose="02020603050405020304" pitchFamily="18" charset="0"/>
              </a:rPr>
              <a:t>DB_Design</a:t>
            </a:r>
            <a:r>
              <a:rPr lang="zh-CN" altLang="en-US" sz="2400" dirty="0">
                <a:latin typeface="+mn-ea"/>
                <a:ea typeface="+mn-ea"/>
              </a:rPr>
              <a:t>课程的课程号和学分。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15281" y="1747972"/>
            <a:ext cx="677916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Ccredit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Course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LIKE 'DB\_Design'    ESCAPE '\'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 使用谓词 </a:t>
            </a:r>
            <a:r>
              <a:rPr lang="en-US" altLang="zh-CN" dirty="0"/>
              <a:t>IS NULL </a:t>
            </a:r>
            <a:r>
              <a:rPr lang="zh-CN" altLang="en-US" dirty="0"/>
              <a:t>或 </a:t>
            </a:r>
            <a:r>
              <a:rPr lang="en-US" altLang="zh-CN" dirty="0"/>
              <a:t>IS NOT NULL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ea typeface="宋体" charset="-122"/>
              </a:rPr>
              <a:t>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IS NULL</a:t>
            </a:r>
            <a:r>
              <a:rPr lang="en-US" altLang="zh-CN" dirty="0">
                <a:ea typeface="宋体" charset="-122"/>
              </a:rPr>
              <a:t>” </a:t>
            </a:r>
            <a:r>
              <a:rPr lang="zh-CN" altLang="en-US" dirty="0">
                <a:ea typeface="宋体" charset="-122"/>
              </a:rPr>
              <a:t>不能用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= NULL</a:t>
            </a:r>
            <a:r>
              <a:rPr lang="en-US" altLang="zh-CN" dirty="0">
                <a:ea typeface="宋体" charset="-122"/>
              </a:rPr>
              <a:t>” </a:t>
            </a:r>
            <a:r>
              <a:rPr lang="zh-CN" altLang="en-US" dirty="0">
                <a:ea typeface="宋体" charset="-122"/>
              </a:rPr>
              <a:t>代替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涉及空值的查询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311" y="2500863"/>
            <a:ext cx="1146706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14]    </a:t>
            </a:r>
            <a:r>
              <a:rPr lang="zh-CN" altLang="en-US" sz="2400" dirty="0">
                <a:latin typeface="+mn-ea"/>
                <a:ea typeface="+mn-ea"/>
              </a:rPr>
              <a:t>某些学生选修课程后没有参加考试，所以有选课记录，但没有考试成绩。查询缺少成绩的学生的学号和相应的课程号。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04815" y="3678877"/>
            <a:ext cx="549275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  Grade  IS  NULL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928376-34F4-4BD5-95BE-8EBF6BE8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30" y="4334277"/>
            <a:ext cx="3553321" cy="2057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用逻辑运算符</a:t>
            </a:r>
            <a:r>
              <a:rPr lang="en-US" altLang="zh-CN" dirty="0"/>
              <a:t>AND</a:t>
            </a:r>
            <a:r>
              <a:rPr lang="zh-CN" altLang="en-US" dirty="0"/>
              <a:t>和</a:t>
            </a:r>
            <a:r>
              <a:rPr lang="en-US" altLang="zh-CN" dirty="0"/>
              <a:t>OR</a:t>
            </a:r>
            <a:r>
              <a:rPr lang="zh-CN" altLang="en-US" dirty="0">
                <a:latin typeface="隶书" panose="02010509060101010101" pitchFamily="49" charset="-122"/>
              </a:rPr>
              <a:t>来联结多个查询条件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AND</a:t>
            </a:r>
            <a:r>
              <a:rPr lang="zh-CN" altLang="en-US" dirty="0"/>
              <a:t>的优先级高于</a:t>
            </a:r>
            <a:r>
              <a:rPr lang="en-US" altLang="zh-CN" dirty="0"/>
              <a:t>OR</a:t>
            </a:r>
            <a:r>
              <a:rPr lang="zh-CN" altLang="en-US" dirty="0"/>
              <a:t>，但可以用括号改变优先级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可用来实现多种其他谓词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 IN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ea typeface="+mn-ea"/>
              </a:rPr>
              <a:t>[NOT] BETWEEN …   AND  …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多重条件查询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782" y="4185192"/>
            <a:ext cx="5460218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15]   </a:t>
            </a:r>
            <a:r>
              <a:rPr lang="zh-CN" altLang="en-US" sz="2400" dirty="0">
                <a:latin typeface="+mn-ea"/>
                <a:ea typeface="+mn-ea"/>
              </a:rPr>
              <a:t>查询计算机系年龄在</a:t>
            </a:r>
            <a:r>
              <a:rPr lang="en-US" altLang="zh-CN" sz="2400" dirty="0">
                <a:latin typeface="+mn-ea"/>
                <a:ea typeface="+mn-ea"/>
              </a:rPr>
              <a:t>20</a:t>
            </a:r>
            <a:r>
              <a:rPr lang="zh-CN" altLang="en-US" sz="2400" dirty="0">
                <a:latin typeface="+mn-ea"/>
                <a:ea typeface="+mn-ea"/>
              </a:rPr>
              <a:t>岁以下的学生姓名。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8693" y="4007227"/>
            <a:ext cx="5568631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 ‘CS’ AND Sage&lt;20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练习二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查询课程名以“数”开头的所有课程的课程名、学分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查询计算机系所有小于</a:t>
            </a:r>
            <a:r>
              <a:rPr lang="en-US" altLang="zh-CN" dirty="0"/>
              <a:t>20</a:t>
            </a:r>
            <a:r>
              <a:rPr lang="zh-CN" altLang="en-US" dirty="0"/>
              <a:t>岁的女生的学号、姓名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查询先修课为</a:t>
            </a:r>
            <a:r>
              <a:rPr lang="en-US" altLang="zh-CN" dirty="0"/>
              <a:t>5</a:t>
            </a:r>
            <a:r>
              <a:rPr lang="zh-CN" altLang="en-US" dirty="0"/>
              <a:t>或</a:t>
            </a:r>
            <a:r>
              <a:rPr lang="en-US" altLang="zh-CN" dirty="0"/>
              <a:t>7</a:t>
            </a:r>
            <a:r>
              <a:rPr lang="zh-CN" altLang="en-US" dirty="0"/>
              <a:t>的课程信息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课堂练习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16B58-2A83-407C-90E9-A0F45C302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93" y="3890583"/>
            <a:ext cx="2421548" cy="24215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69025" y="933772"/>
            <a:ext cx="11853949" cy="5079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使用</a:t>
            </a:r>
            <a:r>
              <a:rPr lang="en-US" altLang="zh-CN" sz="3300" dirty="0"/>
              <a:t>ORDER BY</a:t>
            </a:r>
            <a:r>
              <a:rPr lang="zh-CN" altLang="en-US" sz="3300" dirty="0"/>
              <a:t>子句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dirty="0"/>
              <a:t>可以按一个或多个属性列排序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600" dirty="0"/>
              <a:t>升序：</a:t>
            </a:r>
            <a:r>
              <a:rPr lang="en-US" altLang="zh-CN" sz="2600" dirty="0"/>
              <a:t>ASC</a:t>
            </a:r>
            <a:r>
              <a:rPr lang="zh-CN" altLang="en-US" sz="2600" dirty="0"/>
              <a:t>；降序：</a:t>
            </a:r>
            <a:r>
              <a:rPr lang="en-US" altLang="zh-CN" sz="2600" dirty="0"/>
              <a:t>DESC</a:t>
            </a:r>
            <a:r>
              <a:rPr lang="zh-CN" altLang="en-US" sz="2600" dirty="0"/>
              <a:t>；缺省值为升序</a:t>
            </a:r>
            <a:endParaRPr lang="en-US" altLang="zh-CN" sz="26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当排序列含空值时 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ASC</a:t>
            </a:r>
            <a:r>
              <a:rPr lang="zh-CN" altLang="en-US" dirty="0"/>
              <a:t>：排序列为空值的元组最后显示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DESC</a:t>
            </a:r>
            <a:r>
              <a:rPr lang="zh-CN" altLang="en-US" dirty="0"/>
              <a:t>：排序列为空值的元组最先显示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sz="3300" dirty="0"/>
              <a:t>当按多个属性排序时</a:t>
            </a:r>
            <a:endParaRPr lang="en-US" altLang="zh-CN" sz="33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首先根据第一个属性排序，如果在该属性上有多个相同的值时，则按第二个属性排序，以此类推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ORDER BY</a:t>
            </a:r>
            <a:r>
              <a:rPr lang="zh-CN" altLang="en-US" dirty="0">
                <a:latin typeface="+mj-ea"/>
              </a:rPr>
              <a:t>子句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185" y="3394092"/>
            <a:ext cx="10841788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17]   </a:t>
            </a:r>
            <a:r>
              <a:rPr lang="zh-CN" altLang="en-US" sz="2400" dirty="0">
                <a:latin typeface="+mn-ea"/>
                <a:ea typeface="+mn-ea"/>
              </a:rPr>
              <a:t>查询全体学生情况，查询结果按所在系的系号升序排列，同一系中的学生按年龄降序排列。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82054" y="3985058"/>
            <a:ext cx="6129337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SELECT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FROM  Student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200" dirty="0">
                <a:cs typeface="Times New Roman" panose="02020603050405020304" pitchFamily="18" charset="0"/>
              </a:rPr>
              <a:t>ORDER BY </a:t>
            </a:r>
            <a:r>
              <a:rPr lang="en-US" altLang="zh-CN" sz="2200" dirty="0" err="1">
                <a:cs typeface="Times New Roman" panose="02020603050405020304" pitchFamily="18" charset="0"/>
              </a:rPr>
              <a:t>Sdept</a:t>
            </a:r>
            <a:r>
              <a:rPr lang="zh-CN" altLang="en-US" sz="2200" dirty="0">
                <a:cs typeface="Times New Roman" panose="02020603050405020304" pitchFamily="18" charset="0"/>
              </a:rPr>
              <a:t>，</a:t>
            </a:r>
            <a:r>
              <a:rPr lang="en-US" altLang="zh-CN" sz="2200" dirty="0">
                <a:cs typeface="Times New Roman" panose="02020603050405020304" pitchFamily="18" charset="0"/>
              </a:rPr>
              <a:t>Sage DESC</a:t>
            </a:r>
            <a:r>
              <a:rPr lang="zh-CN" altLang="en-US" sz="2200" dirty="0"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185" y="1016203"/>
            <a:ext cx="1142385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16]   </a:t>
            </a:r>
            <a:r>
              <a:rPr lang="zh-CN" altLang="en-US" sz="2400" dirty="0">
                <a:latin typeface="+mn-ea"/>
                <a:ea typeface="+mn-ea"/>
              </a:rPr>
              <a:t>查询选修了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号课程的学生的学号及其成绩，查询结果按分数降序排列。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83641" y="1534140"/>
            <a:ext cx="6127750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= ' 3 '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ORDER BY Grade  DESC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83684" y="911606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主要聚集函数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DISTINCT</a:t>
            </a:r>
            <a:r>
              <a:rPr lang="zh-CN" altLang="en-US" dirty="0"/>
              <a:t>短语：在计算时要取消指定列中的重复值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ALL</a:t>
            </a:r>
            <a:r>
              <a:rPr lang="zh-CN" altLang="en-US" dirty="0"/>
              <a:t>短语：缺省值，不取消重复值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使用聚集函数 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3048000" y="2590800"/>
            <a:ext cx="5715000" cy="2641600"/>
            <a:chOff x="960" y="1632"/>
            <a:chExt cx="3600" cy="1664"/>
          </a:xfrm>
        </p:grpSpPr>
        <p:sp>
          <p:nvSpPr>
            <p:cNvPr id="49194" name="Line 3"/>
            <p:cNvSpPr>
              <a:spLocks noChangeShapeType="1"/>
            </p:cNvSpPr>
            <p:nvPr/>
          </p:nvSpPr>
          <p:spPr bwMode="auto">
            <a:xfrm>
              <a:off x="4560" y="1632"/>
              <a:ext cx="0" cy="1664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92889"/>
              </p:ext>
            </p:extLst>
          </p:nvPr>
        </p:nvGraphicFramePr>
        <p:xfrm>
          <a:off x="729557" y="1604011"/>
          <a:ext cx="7275446" cy="28304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参数类型（列名）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COUNT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 或 </a:t>
                      </a:r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SUM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计算总和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AVG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计算平均值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MAX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MIN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同参数类型一样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求最小值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CE7A35C-C1E3-4C86-920B-8591F9AB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30" y="4305634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5FC375A-57B6-41F5-B266-39A938E1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886691"/>
            <a:ext cx="6289964" cy="5971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58986B-A150-4291-98CA-F54975AC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" y="1090316"/>
            <a:ext cx="5513987" cy="3642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166" y="1235557"/>
            <a:ext cx="5093103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18]   </a:t>
            </a:r>
            <a:r>
              <a:rPr lang="zh-CN" altLang="en-US" sz="2400" dirty="0">
                <a:latin typeface="+mn-ea"/>
                <a:ea typeface="+mn-ea"/>
              </a:rPr>
              <a:t>查询选修了课程的学生人数。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28163" y="1733514"/>
            <a:ext cx="3847896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SELECT COUNT(</a:t>
            </a:r>
            <a:r>
              <a:rPr lang="en-US" altLang="zh-CN" sz="2000" dirty="0">
                <a:solidFill>
                  <a:srgbClr val="7030A0"/>
                </a:solidFill>
              </a:rPr>
              <a:t>DISTINCT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FROM SC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16" y="2714119"/>
            <a:ext cx="522529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19]   </a:t>
            </a:r>
            <a:r>
              <a:rPr lang="zh-CN" altLang="en-US" sz="2400" dirty="0">
                <a:latin typeface="+mn-ea"/>
                <a:ea typeface="+mn-ea"/>
              </a:rPr>
              <a:t>计算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号课程的学生平均成绩。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28162" y="3166944"/>
            <a:ext cx="3698268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SELECT AVG(Grade)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FROM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= ' 1 '</a:t>
            </a:r>
            <a:r>
              <a:rPr lang="zh-CN" altLang="en-US" sz="2000" dirty="0"/>
              <a:t>；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7056" y="1095211"/>
            <a:ext cx="3796404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注意：下列用法错误：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405269" y="1587084"/>
            <a:ext cx="3379788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MIN(grade)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521951" y="5038634"/>
            <a:ext cx="337978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  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COUNT(*) &gt;</a:t>
            </a:r>
            <a:r>
              <a:rPr lang="zh-CN" altLang="en-US" sz="2400" dirty="0">
                <a:cs typeface="Times New Roman" panose="02020603050405020304" pitchFamily="18" charset="0"/>
              </a:rPr>
              <a:t>２</a:t>
            </a:r>
          </a:p>
        </p:txBody>
      </p:sp>
      <p:pic>
        <p:nvPicPr>
          <p:cNvPr id="11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5269" y="3275047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762CE6-0EFD-4923-BEA6-78FD4BF08FC3}"/>
              </a:ext>
            </a:extLst>
          </p:cNvPr>
          <p:cNvSpPr txBox="1"/>
          <p:nvPr/>
        </p:nvSpPr>
        <p:spPr>
          <a:xfrm>
            <a:off x="9312676" y="4110361"/>
            <a:ext cx="266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where</a:t>
            </a:r>
            <a:r>
              <a:rPr lang="zh-CN" altLang="en-US" dirty="0"/>
              <a:t>中永远不可能出现聚集函数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78141" y="961482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使用</a:t>
            </a:r>
            <a:r>
              <a:rPr lang="en-US" altLang="zh-CN" dirty="0"/>
              <a:t>GROUP BY</a:t>
            </a:r>
            <a:r>
              <a:rPr lang="zh-CN" altLang="en-US" dirty="0">
                <a:latin typeface="隶书" panose="02010509060101010101" pitchFamily="49" charset="-122"/>
              </a:rPr>
              <a:t>子句分组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细化聚集函数的作用对象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未对查询结果分组，聚集函数将作用于整个查询结果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对查询结果分组后，聚集函数将分别作用于每个组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972" y="3577535"/>
            <a:ext cx="7997825" cy="493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20]   </a:t>
            </a:r>
            <a:r>
              <a:rPr lang="zh-CN" altLang="en-US" sz="2400" dirty="0">
                <a:latin typeface="+mn-ea"/>
                <a:ea typeface="+mn-ea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95437" y="4069100"/>
            <a:ext cx="5470525" cy="141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SELECT  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cs typeface="Times New Roman" panose="02020603050405020304" pitchFamily="18" charset="0"/>
              </a:rPr>
              <a:t>课程号，</a:t>
            </a:r>
            <a:r>
              <a:rPr lang="en-US" altLang="zh-CN" sz="2000" dirty="0">
                <a:cs typeface="Times New Roman" panose="02020603050405020304" pitchFamily="18" charset="0"/>
              </a:rPr>
              <a:t>COUNT(</a:t>
            </a:r>
            <a:r>
              <a:rPr lang="en-US" altLang="zh-CN" sz="2000" dirty="0" err="1"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cs typeface="Times New Roman" panose="02020603050405020304" pitchFamily="18" charset="0"/>
              </a:rPr>
              <a:t>)  </a:t>
            </a:r>
            <a:r>
              <a:rPr lang="zh-CN" altLang="en-US" sz="2000" dirty="0">
                <a:cs typeface="Times New Roman" panose="02020603050405020304" pitchFamily="18" charset="0"/>
              </a:rPr>
              <a:t>人数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FROM 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000" dirty="0">
                <a:cs typeface="Times New Roman" panose="02020603050405020304" pitchFamily="18" charset="0"/>
              </a:rPr>
              <a:t>GROUP BY </a:t>
            </a:r>
            <a:r>
              <a:rPr lang="en-US" altLang="zh-CN" sz="2000" dirty="0" err="1">
                <a:cs typeface="Times New Roman" panose="02020603050405020304" pitchFamily="18" charset="0"/>
              </a:rPr>
              <a:t>Cno</a:t>
            </a:r>
            <a:r>
              <a:rPr lang="zh-CN" altLang="en-US" sz="20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0712" y="3742849"/>
            <a:ext cx="2657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使用</a:t>
            </a:r>
            <a:r>
              <a:rPr lang="en-US" altLang="zh-CN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select</a:t>
            </a:r>
            <a:r>
              <a:rPr lang="zh-CN" altLang="en-US" sz="3000" dirty="0">
                <a:latin typeface="Times New Roman" panose="02020603050405020304" pitchFamily="18" charset="0"/>
                <a:ea typeface="隶书" panose="02010509060101010101" pitchFamily="49" charset="-122"/>
              </a:rPr>
              <a:t>语句</a:t>
            </a:r>
            <a:endParaRPr lang="en-US" altLang="zh-CN" sz="3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查询满足一定条件的元组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查询某些属性的值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使用表别名和列别名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DISTINCT</a:t>
            </a:r>
            <a:r>
              <a:rPr lang="zh-CN" altLang="en-US" sz="2400" dirty="0">
                <a:latin typeface="Times New Roman" panose="02020603050405020304" pitchFamily="18" charset="0"/>
              </a:rPr>
              <a:t>去掉查询结果中的重复行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通过在</a:t>
            </a:r>
            <a:r>
              <a:rPr lang="en-US" altLang="zh-CN" sz="2400" dirty="0">
                <a:latin typeface="Times New Roman" panose="02020603050405020304" pitchFamily="18" charset="0"/>
              </a:rPr>
              <a:t>WHERE</a:t>
            </a:r>
            <a:r>
              <a:rPr lang="zh-CN" altLang="en-US" sz="2400" dirty="0">
                <a:latin typeface="Times New Roman" panose="02020603050405020304" pitchFamily="18" charset="0"/>
              </a:rPr>
              <a:t>子句中放入连接条件，进行多表连接查询 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GROUP BY</a:t>
            </a:r>
            <a:r>
              <a:rPr lang="zh-CN" altLang="en-US" sz="2400" dirty="0">
                <a:latin typeface="Times New Roman" panose="02020603050405020304" pitchFamily="18" charset="0"/>
              </a:rPr>
              <a:t>进行分组统计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Times New Roman" panose="02020603050405020304" pitchFamily="18" charset="0"/>
              </a:rPr>
              <a:t>ORDER</a:t>
            </a:r>
            <a:r>
              <a:rPr lang="zh-CN" altLang="en-US" sz="2400" dirty="0">
                <a:latin typeface="Times New Roman" panose="02020603050405020304" pitchFamily="18" charset="0"/>
              </a:rPr>
              <a:t>对查询结果按要求排序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教学目标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01AE5-734D-4484-A626-D382F90E7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0" y="4357991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子句的作用对象是查询的中间结果表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分组方法：按指定的一列或多列值分组，值相等的为一组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子句后，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子句的列名列表中只能出现分组属性和集函数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短语筛选最终输出结果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C0C8073-04A0-472E-BC15-6646D441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对查询结果分组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F0DD48-A0F8-4C00-BBC5-2A586E2D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104" y="4730420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D6C7BC3-60D8-478C-855D-1D3647177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07" y="1167749"/>
            <a:ext cx="6538135" cy="36295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6D3749-94C4-4769-A391-D9E402E2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749"/>
            <a:ext cx="5879869" cy="3629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58" y="1393359"/>
            <a:ext cx="595370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21]   </a:t>
            </a:r>
            <a:r>
              <a:rPr lang="zh-CN" altLang="en-US" sz="2400" dirty="0">
                <a:latin typeface="+mn-ea"/>
                <a:ea typeface="+mn-ea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44944" y="1951962"/>
            <a:ext cx="435656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SELECT  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, count(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)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FROM 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GROUP BY  </a:t>
            </a:r>
            <a:r>
              <a:rPr lang="en-US" altLang="zh-CN" sz="2400" dirty="0" err="1"/>
              <a:t>cno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55445" y="1393359"/>
            <a:ext cx="6086877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22]   </a:t>
            </a:r>
            <a:r>
              <a:rPr lang="zh-CN" altLang="en-US" sz="2400" dirty="0">
                <a:latin typeface="+mn-ea"/>
                <a:ea typeface="+mn-ea"/>
              </a:rPr>
              <a:t>查询选修了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门以上课程的学生学号。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03698" y="1891316"/>
            <a:ext cx="39701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FROM 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Sno</a:t>
            </a:r>
            <a:endParaRPr lang="en-US" altLang="zh-CN" sz="2400" dirty="0"/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HAVING  COUNT(*) &gt;3;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466A70-10B9-4C54-963F-E6C35B5B4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70" y="4982095"/>
            <a:ext cx="2260603" cy="167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作用对象不同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WHERE</a:t>
            </a:r>
            <a:r>
              <a:rPr lang="zh-CN" altLang="en-US" dirty="0"/>
              <a:t>子句作用于基表或视图，从中选择满足条件的元组。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HAVING</a:t>
            </a:r>
            <a:r>
              <a:rPr lang="zh-CN" altLang="en-US" dirty="0"/>
              <a:t>短语作用于组，从中选择满足条件的组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WHERE</a:t>
            </a:r>
            <a:r>
              <a:rPr lang="zh-CN" altLang="en-US" dirty="0">
                <a:latin typeface="+mj-ea"/>
              </a:rPr>
              <a:t>和</a:t>
            </a:r>
            <a:r>
              <a:rPr lang="en-US" altLang="zh-CN" dirty="0">
                <a:latin typeface="+mj-ea"/>
              </a:rPr>
              <a:t>HAVING</a:t>
            </a:r>
            <a:r>
              <a:rPr lang="zh-CN" altLang="en-US" dirty="0">
                <a:latin typeface="+mj-ea"/>
              </a:rPr>
              <a:t>子句区别</a:t>
            </a:r>
          </a:p>
        </p:txBody>
      </p:sp>
      <p:pic>
        <p:nvPicPr>
          <p:cNvPr id="54275" name="Picture 2" descr="E:\数据库原理\ppt\picture\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9180" y="3228920"/>
            <a:ext cx="2057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22723" y="976691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+mn-ea"/>
              </a:rPr>
              <a:t>查询语句概述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单表查询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连接查询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等值与非等值连接查询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自身连接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外连接复合条件连接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嵌套查询</a:t>
            </a:r>
            <a:endParaRPr lang="en-US" altLang="zh-CN" sz="2200" dirty="0">
              <a:latin typeface="+mn-ea"/>
            </a:endParaRPr>
          </a:p>
          <a:p>
            <a:pPr eaLnBrk="1" hangingPunct="1"/>
            <a:r>
              <a:rPr lang="zh-CN" altLang="en-US" sz="2200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12A0BB-09FD-4931-84A6-5C185F8F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927" y="1016900"/>
            <a:ext cx="10928466" cy="4790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3000" dirty="0">
                <a:latin typeface="隶书" panose="02010509060101010101" pitchFamily="49" charset="-122"/>
              </a:rPr>
              <a:t>连接查询</a:t>
            </a:r>
            <a:endParaRPr lang="en-US" altLang="zh-CN" sz="3000" dirty="0">
              <a:latin typeface="隶书" panose="02010509060101010101" pitchFamily="49" charset="-122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同时涉及多个表的查询称为连接查询</a:t>
            </a:r>
            <a:endParaRPr lang="en-US" altLang="zh-CN" sz="2600" dirty="0">
              <a:latin typeface="+mn-ea"/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latin typeface="+mn-ea"/>
                <a:ea typeface="+mn-ea"/>
              </a:rPr>
              <a:t>用来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连接两个表</a:t>
            </a:r>
            <a:r>
              <a:rPr lang="zh-CN" altLang="en-US" sz="2600" dirty="0">
                <a:latin typeface="+mn-ea"/>
                <a:ea typeface="+mn-ea"/>
              </a:rPr>
              <a:t>的条件称为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连接条件</a:t>
            </a:r>
            <a:r>
              <a:rPr lang="zh-CN" altLang="en-US" sz="2600" dirty="0">
                <a:latin typeface="+mn-ea"/>
                <a:ea typeface="+mn-ea"/>
              </a:rPr>
              <a:t>或连接谓词，其一般格式为</a:t>
            </a:r>
            <a:r>
              <a:rPr lang="zh-CN" altLang="en-US" sz="2600" dirty="0"/>
              <a:t>： </a:t>
            </a:r>
          </a:p>
          <a:p>
            <a:pPr marL="457200" lvl="1" indent="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endParaRPr lang="en-US" altLang="zh-CN" dirty="0">
              <a:ea typeface="+mn-ea"/>
            </a:endParaRP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600" dirty="0">
                <a:ea typeface="+mn-ea"/>
              </a:rPr>
              <a:t>连接字段</a:t>
            </a:r>
          </a:p>
          <a:p>
            <a:pPr lvl="2" algn="just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200" dirty="0"/>
              <a:t>连接谓词中的列名称为连接字段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r>
              <a:rPr lang="zh-CN" altLang="en-US" sz="2200" dirty="0"/>
              <a:t>连接条件中的各连接字段类型必须是可比的，但不必是相同的</a:t>
            </a:r>
          </a:p>
          <a:p>
            <a:pPr lvl="2" eaLnBrk="1" fontAlgn="auto" hangingPunct="1">
              <a:lnSpc>
                <a:spcPct val="160000"/>
              </a:lnSpc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连接查询</a:t>
            </a:r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3142210" y="3082293"/>
            <a:ext cx="6618994" cy="87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[&lt;</a:t>
            </a:r>
            <a:r>
              <a:rPr lang="zh-CN" altLang="en-US" dirty="0"/>
              <a:t>表名</a:t>
            </a:r>
            <a:r>
              <a:rPr lang="en-US" altLang="zh-CN" dirty="0"/>
              <a:t>1&gt;.]&lt;</a:t>
            </a:r>
            <a:r>
              <a:rPr lang="zh-CN" altLang="en-US" dirty="0"/>
              <a:t>列名</a:t>
            </a:r>
            <a:r>
              <a:rPr lang="en-US" altLang="zh-CN" dirty="0"/>
              <a:t>1&gt;  &lt;</a:t>
            </a:r>
            <a:r>
              <a:rPr lang="zh-CN" altLang="en-US" b="1" dirty="0">
                <a:solidFill>
                  <a:srgbClr val="FF0000"/>
                </a:solidFill>
              </a:rPr>
              <a:t>比较运算符</a:t>
            </a:r>
            <a:r>
              <a:rPr lang="en-US" altLang="zh-CN" dirty="0"/>
              <a:t>&gt;  [&lt;</a:t>
            </a:r>
            <a:r>
              <a:rPr lang="zh-CN" altLang="en-US" dirty="0"/>
              <a:t>表名</a:t>
            </a:r>
            <a:r>
              <a:rPr lang="en-US" altLang="zh-CN" dirty="0"/>
              <a:t>2&gt;.]&lt;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比较运算符</a:t>
            </a:r>
            <a:r>
              <a:rPr lang="zh-CN" altLang="en-US" dirty="0"/>
              <a:t>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B5D181-2C3C-4B73-8B79-88E315498DCC}"/>
              </a:ext>
            </a:extLst>
          </p:cNvPr>
          <p:cNvSpPr txBox="1"/>
          <p:nvPr/>
        </p:nvSpPr>
        <p:spPr>
          <a:xfrm>
            <a:off x="7445433" y="352124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这里的比较运算符一般是</a:t>
            </a:r>
            <a:r>
              <a:rPr lang="en-US" altLang="zh-CN" dirty="0"/>
              <a:t>=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239349" y="1166529"/>
            <a:ext cx="11786396" cy="452494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+mn-ea"/>
              </a:rPr>
              <a:t>一种可能执行步骤</a:t>
            </a:r>
            <a:endParaRPr lang="en-US" altLang="zh-CN" dirty="0">
              <a:latin typeface="+mn-ea"/>
            </a:endParaRP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首先在表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中找到第一个元组，然后从头开始扫描表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，逐一查找满足连接条件的元组，找到后就将表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中的第一个元组与该元组拼接起来，形成结果表中一个元组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全部查找完后，再找表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中第二个元组，然后再从头开始扫描表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，逐一查找满足连接条件的元组，找到后就将表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中的第二个元组与该元组拼接起来，形成结果表中一个元组</a:t>
            </a:r>
          </a:p>
          <a:p>
            <a:pPr lvl="1" algn="just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重复上述操作，直到表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中的全部元组都处理完毕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连接操作执行过程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若连接运算符为 </a:t>
            </a:r>
            <a:r>
              <a:rPr lang="en-US" altLang="zh-CN" dirty="0">
                <a:latin typeface="+mn-ea"/>
              </a:rPr>
              <a:t>= </a:t>
            </a:r>
            <a:r>
              <a:rPr lang="zh-CN" altLang="en-US" dirty="0">
                <a:latin typeface="+mn-ea"/>
              </a:rPr>
              <a:t>时，称为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使用其他运算符时，称为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非等值连接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在等值连接中，去掉目标列中的重复属性则为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自然连接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ea"/>
              </a:rPr>
              <a:t>等值与非等值连接查询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349" y="3292187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23]   </a:t>
            </a:r>
            <a:r>
              <a:rPr lang="zh-CN" altLang="en-US" sz="2400" dirty="0">
                <a:latin typeface="+mn-ea"/>
                <a:ea typeface="+mn-ea"/>
              </a:rPr>
              <a:t>查询每个学生及其选修课程的情况。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52464" y="3924995"/>
            <a:ext cx="612933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 Student.*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SC.*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    Student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8914" name="Picture 2" descr="E:\数据库原理\其它\picture\s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9797" y="3924995"/>
            <a:ext cx="4582008" cy="1644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572" y="1081579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24]   </a:t>
            </a:r>
            <a:r>
              <a:rPr lang="zh-CN" altLang="en-US" sz="2400" dirty="0">
                <a:latin typeface="+mn-ea"/>
                <a:ea typeface="+mn-ea"/>
              </a:rPr>
              <a:t>对</a:t>
            </a:r>
            <a:r>
              <a:rPr lang="en-US" altLang="zh-CN" sz="2400" dirty="0">
                <a:latin typeface="+mn-ea"/>
                <a:ea typeface="+mn-ea"/>
              </a:rPr>
              <a:t>[</a:t>
            </a:r>
            <a:r>
              <a:rPr lang="zh-CN" altLang="en-US" sz="2400" dirty="0">
                <a:latin typeface="+mn-ea"/>
                <a:ea typeface="+mn-ea"/>
              </a:rPr>
              <a:t>例</a:t>
            </a:r>
            <a:r>
              <a:rPr lang="en-US" altLang="zh-CN" sz="2400" dirty="0">
                <a:latin typeface="+mn-ea"/>
                <a:ea typeface="+mn-ea"/>
              </a:rPr>
              <a:t>33]</a:t>
            </a:r>
            <a:r>
              <a:rPr lang="zh-CN" altLang="en-US" sz="2400" dirty="0">
                <a:latin typeface="+mn-ea"/>
                <a:ea typeface="+mn-ea"/>
              </a:rPr>
              <a:t>用自然连接完成。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89088" y="1619309"/>
            <a:ext cx="7477125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Ssex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Sage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, 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FROM     Student , SC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WHERE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SC.Sno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9938" name="Picture 2" descr="E:\数据库原理\其它\picture\s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9413" y="3164637"/>
            <a:ext cx="4880078" cy="2429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A559169-CC1B-44F4-87CA-0E8231E0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+mn-ea"/>
              </a:rPr>
              <a:t>一个表与其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自己</a:t>
            </a:r>
            <a:r>
              <a:rPr lang="zh-CN" altLang="en-US" dirty="0">
                <a:latin typeface="+mn-ea"/>
              </a:rPr>
              <a:t>进行连接，称为表的自身连接</a:t>
            </a:r>
            <a:endParaRPr lang="zh-CN" altLang="en-US" sz="4000" dirty="0">
              <a:latin typeface="+mn-ea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需要给表起别名以示区别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由于所有属性名都是同名属性，因此必须使用别名前缀</a:t>
            </a: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自身连接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760" y="2900105"/>
            <a:ext cx="1139622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25]   </a:t>
            </a:r>
            <a:r>
              <a:rPr lang="zh-CN" altLang="en-US" sz="2400" dirty="0">
                <a:latin typeface="+mn-ea"/>
                <a:ea typeface="+mn-ea"/>
              </a:rPr>
              <a:t>查询每一门课的间接先修课（即先修课的先修课）。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8150" y="3613035"/>
            <a:ext cx="703421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FIRST.Cno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cs typeface="Times New Roman" panose="02020603050405020304" pitchFamily="18" charset="0"/>
              </a:rPr>
              <a:t>SECOND.Cpno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FROM  Course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FIRST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Course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SECOND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FIRST.Cpno</a:t>
            </a:r>
            <a:r>
              <a:rPr lang="en-US" altLang="zh-CN" sz="2400" dirty="0">
                <a:cs typeface="Times New Roman" panose="02020603050405020304" pitchFamily="18" charset="0"/>
              </a:rPr>
              <a:t>  =  </a:t>
            </a:r>
            <a:r>
              <a:rPr lang="en-US" altLang="zh-CN" sz="2400" dirty="0" err="1">
                <a:cs typeface="Times New Roman" panose="02020603050405020304" pitchFamily="18" charset="0"/>
              </a:rPr>
              <a:t>SECOND.Cno</a:t>
            </a:r>
            <a:r>
              <a:rPr lang="zh-CN" altLang="en-US" sz="2400" dirty="0">
                <a:cs typeface="Times New Roman" panose="02020603050405020304" pitchFamily="18" charset="0"/>
              </a:rPr>
              <a:t>； 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239349" y="1033521"/>
            <a:ext cx="10972800" cy="452494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外连接与普通连接的</a:t>
            </a:r>
            <a:r>
              <a:rPr lang="zh-CN" altLang="en-US" dirty="0">
                <a:solidFill>
                  <a:srgbClr val="E02920"/>
                </a:solidFill>
                <a:latin typeface="+mn-ea"/>
              </a:rPr>
              <a:t>区别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普通连接操作只输出满足连接条件的元组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外连接操作以指定表为连接主体，将主体表中不满足连接条件的元组一并输出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外连接（</a:t>
            </a:r>
            <a:r>
              <a:rPr lang="en-US" altLang="zh-CN" dirty="0">
                <a:latin typeface="+mj-ea"/>
              </a:rPr>
              <a:t>Outer Join</a:t>
            </a:r>
            <a:r>
              <a:rPr lang="zh-CN" altLang="en-US" dirty="0">
                <a:latin typeface="+mj-ea"/>
              </a:rPr>
              <a:t>）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946" y="3475362"/>
            <a:ext cx="1175696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26]   </a:t>
            </a:r>
            <a:r>
              <a:rPr lang="zh-CN" altLang="en-US" sz="2400" dirty="0">
                <a:latin typeface="+mn-ea"/>
                <a:ea typeface="+mn-ea"/>
              </a:rPr>
              <a:t>查询每个学生及其选修课程的情况包括没有选修课程的学生</a:t>
            </a:r>
            <a:r>
              <a:rPr lang="en-US" altLang="zh-CN" sz="2400" dirty="0">
                <a:latin typeface="+mn-ea"/>
                <a:ea typeface="+mn-ea"/>
              </a:rPr>
              <a:t>----</a:t>
            </a:r>
            <a:r>
              <a:rPr lang="zh-CN" altLang="en-US" sz="2400" dirty="0">
                <a:latin typeface="+mn-ea"/>
                <a:ea typeface="+mn-ea"/>
              </a:rPr>
              <a:t>用外连接操作。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72352" y="4003508"/>
            <a:ext cx="8058150" cy="16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SELECT 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Student.Sno,Sname,Ssex,Sage,Sdept,Cno,Grade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FROM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Student  LEFT OUTER JOIN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ON 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Student.Sno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SC.Sno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endParaRPr lang="zh-CN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本章内容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2785" y="958673"/>
            <a:ext cx="5727924" cy="517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166E"/>
              </a:buClr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3E2"/>
              </a:buClr>
              <a:buSzPct val="7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CC00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第一节 </a:t>
            </a:r>
            <a:r>
              <a:rPr lang="en-US" altLang="zh-CN" sz="2600" dirty="0"/>
              <a:t>SQL</a:t>
            </a:r>
            <a:r>
              <a:rPr lang="zh-CN" altLang="en-US" sz="2600" dirty="0"/>
              <a:t>概述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第二节 学生</a:t>
            </a:r>
            <a:r>
              <a:rPr lang="en-US" altLang="zh-CN" sz="2600" dirty="0"/>
              <a:t>-</a:t>
            </a:r>
            <a:r>
              <a:rPr lang="zh-CN" altLang="en-US" sz="2600" dirty="0"/>
              <a:t>课程数据库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第三节 数据定义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dirty="0">
                <a:solidFill>
                  <a:srgbClr val="FF9905"/>
                </a:solidFill>
              </a:rPr>
              <a:t>第四节 数据查询</a:t>
            </a:r>
            <a:endParaRPr lang="en-US" altLang="zh-CN" sz="2600" b="1" dirty="0">
              <a:solidFill>
                <a:srgbClr val="FF9905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第五节 数据更新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第六节 空值的处理</a:t>
            </a:r>
            <a:endParaRPr lang="en-US" altLang="zh-CN" sz="2600" dirty="0"/>
          </a:p>
          <a:p>
            <a:pPr fontAlgn="auto">
              <a:lnSpc>
                <a:spcPct val="15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zh-CN" altLang="en-US" sz="2600" dirty="0"/>
              <a:t>第七节 视图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8CF0AF-CDAF-4FB2-AB81-1B098B3D7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204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17" y="1038717"/>
            <a:ext cx="7997825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27]  </a:t>
            </a: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用外连接、左连接、右连接完成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656746" y="1354774"/>
            <a:ext cx="8105775" cy="15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外连接：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FULL OUTER JOIN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6745" y="2860933"/>
            <a:ext cx="8196262" cy="14140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 左连接：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LEFT OUTER JOIN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6745" y="4114598"/>
            <a:ext cx="8324850" cy="15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+mn-ea"/>
                <a:cs typeface="Times New Roman" panose="02020603050405020304" pitchFamily="18" charset="0"/>
              </a:rPr>
              <a:t>右连接：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SECOND.Cpno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 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FIRST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a typeface="+mn-ea"/>
                <a:cs typeface="Times New Roman" panose="02020603050405020304" pitchFamily="18" charset="0"/>
              </a:rPr>
              <a:t>RIGHT OUTER JOIN 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Course  </a:t>
            </a:r>
            <a:r>
              <a:rPr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SECOND</a:t>
            </a:r>
          </a:p>
          <a:p>
            <a:pPr marL="1171575">
              <a:lnSpc>
                <a:spcPct val="140000"/>
              </a:lnSpc>
              <a:defRPr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ON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FIRST.Cpno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  = 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SECOND.Cno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0"/>
          <p:cNvGrpSpPr>
            <a:grpSpLocks/>
          </p:cNvGrpSpPr>
          <p:nvPr/>
        </p:nvGrpSpPr>
        <p:grpSpPr bwMode="auto">
          <a:xfrm>
            <a:off x="301304" y="1020735"/>
            <a:ext cx="1981200" cy="3719513"/>
            <a:chOff x="666750" y="1357313"/>
            <a:chExt cx="1981200" cy="3937000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6750" y="1878213"/>
              <a:ext cx="1981200" cy="3416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028700" y="1357313"/>
              <a:ext cx="1112805" cy="4886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外连接</a:t>
              </a:r>
            </a:p>
          </p:txBody>
        </p:sp>
      </p:grpSp>
      <p:grpSp>
        <p:nvGrpSpPr>
          <p:cNvPr id="63490" name="组合 11"/>
          <p:cNvGrpSpPr>
            <a:grpSpLocks/>
          </p:cNvGrpSpPr>
          <p:nvPr/>
        </p:nvGrpSpPr>
        <p:grpSpPr bwMode="auto">
          <a:xfrm>
            <a:off x="2666275" y="1020735"/>
            <a:ext cx="1943100" cy="3735388"/>
            <a:chOff x="3386138" y="1338263"/>
            <a:chExt cx="1943100" cy="395446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6138" y="1850848"/>
              <a:ext cx="1943100" cy="34418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738563" y="1338263"/>
              <a:ext cx="1112805" cy="488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左连接</a:t>
              </a:r>
            </a:p>
          </p:txBody>
        </p:sp>
      </p:grpSp>
      <p:grpSp>
        <p:nvGrpSpPr>
          <p:cNvPr id="63491" name="组合 12"/>
          <p:cNvGrpSpPr>
            <a:grpSpLocks/>
          </p:cNvGrpSpPr>
          <p:nvPr/>
        </p:nvGrpSpPr>
        <p:grpSpPr bwMode="auto">
          <a:xfrm>
            <a:off x="4874116" y="996923"/>
            <a:ext cx="1955800" cy="3743325"/>
            <a:chOff x="6122988" y="1281113"/>
            <a:chExt cx="1955800" cy="3962400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22988" y="1813803"/>
              <a:ext cx="1955800" cy="34297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410325" y="1281113"/>
              <a:ext cx="1112805" cy="4886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右连接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7031784" y="1149217"/>
            <a:ext cx="4779904" cy="491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在表名后面加外连接操作符指定主体表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非主体表有一“</a:t>
            </a:r>
            <a:r>
              <a:rPr lang="zh-CN" altLang="en-US" sz="2400" b="1" dirty="0">
                <a:ea typeface="+mn-ea"/>
                <a:cs typeface="Times New Roman" pitchFamily="18" charset="0"/>
              </a:rPr>
              <a:t>万能</a:t>
            </a:r>
            <a:r>
              <a:rPr lang="zh-CN" altLang="en-US" sz="2400" dirty="0">
                <a:ea typeface="+mn-ea"/>
                <a:cs typeface="Times New Roman" pitchFamily="18" charset="0"/>
              </a:rPr>
              <a:t>”的虚行，该行全部由</a:t>
            </a:r>
            <a:r>
              <a:rPr lang="zh-CN" altLang="en-US" sz="2400" b="1" dirty="0">
                <a:ea typeface="+mn-ea"/>
                <a:cs typeface="Times New Roman" pitchFamily="18" charset="0"/>
              </a:rPr>
              <a:t>空值</a:t>
            </a:r>
            <a:r>
              <a:rPr lang="zh-CN" altLang="en-US" sz="2400" dirty="0">
                <a:ea typeface="+mn-ea"/>
                <a:cs typeface="Times New Roman" pitchFamily="18" charset="0"/>
              </a:rPr>
              <a:t>组成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虚行可以和主体表中所有不满足连接条件的元组进行连接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400" dirty="0">
                <a:ea typeface="+mn-ea"/>
                <a:cs typeface="Times New Roman" pitchFamily="18" charset="0"/>
              </a:rPr>
              <a:t>由于虚行各列全部是空值，因此与虚行连接的结果中，来自非主体表的属性值全部是空值 </a:t>
            </a:r>
            <a:endParaRPr lang="en-US" altLang="zh-CN" sz="2400" dirty="0">
              <a:ea typeface="+mn-ea"/>
              <a:cs typeface="Times New Roman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4FBA9A-66E1-4B97-A1E6-05EF24D9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239349" y="1166530"/>
            <a:ext cx="5341262" cy="4053864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左外连接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左外连接符为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列出左边关系中所有的元组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右外连接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右外连接符为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列出右边关系中所有的元组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外连接小结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DE7EC9-4D37-45BE-81E2-11F6A42954D0}"/>
              </a:ext>
            </a:extLst>
          </p:cNvPr>
          <p:cNvSpPr/>
          <p:nvPr/>
        </p:nvSpPr>
        <p:spPr>
          <a:xfrm>
            <a:off x="5711693" y="1166530"/>
            <a:ext cx="6096000" cy="18213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ea typeface="+mn-ea"/>
                <a:cs typeface="Times New Roman" panose="02020603050405020304" pitchFamily="18" charset="0"/>
              </a:rPr>
              <a:t>外连接</a:t>
            </a:r>
            <a:endParaRPr lang="en-US" altLang="zh-CN" sz="2800" dirty="0">
              <a:ea typeface="+mn-ea"/>
              <a:cs typeface="Times New Roman" panose="02020603050405020304" pitchFamily="18" charset="0"/>
            </a:endParaRPr>
          </a:p>
          <a:p>
            <a:pPr marL="600075" lvl="1" indent="-257175" algn="just">
              <a:lnSpc>
                <a:spcPct val="140000"/>
              </a:lnSpc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外连接符为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full outer  join</a:t>
            </a:r>
          </a:p>
          <a:p>
            <a:pPr marL="600075" lvl="1" indent="-257175" algn="just">
              <a:lnSpc>
                <a:spcPct val="140000"/>
              </a:lnSpc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"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列出左右两边关系中所有的元组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95366" y="1053930"/>
            <a:ext cx="10716479" cy="452494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隶书" panose="02010509060101010101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 WHERE</a:t>
            </a:r>
            <a:r>
              <a:rPr lang="zh-CN" altLang="en-US" dirty="0">
                <a:latin typeface="隶书" panose="02010509060101010101" pitchFamily="49" charset="-122"/>
              </a:rPr>
              <a:t>子句中含多个连接条件时，称为复合条件连接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复合条件连接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005" y="1851698"/>
            <a:ext cx="11335831" cy="56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28]    </a:t>
            </a:r>
            <a:r>
              <a:rPr lang="zh-CN" altLang="en-US" sz="2800" dirty="0">
                <a:latin typeface="+mn-ea"/>
                <a:ea typeface="+mn-ea"/>
              </a:rPr>
              <a:t>查询选修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号课程且成绩在</a:t>
            </a:r>
            <a:r>
              <a:rPr lang="en-US" altLang="zh-CN" sz="2800" dirty="0">
                <a:latin typeface="+mn-ea"/>
                <a:ea typeface="+mn-ea"/>
              </a:rPr>
              <a:t>90</a:t>
            </a:r>
            <a:r>
              <a:rPr lang="zh-CN" altLang="en-US" sz="2800" dirty="0">
                <a:latin typeface="+mn-ea"/>
                <a:ea typeface="+mn-ea"/>
              </a:rPr>
              <a:t>分以上的所有学生的学号、姓名。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0140" y="2475730"/>
            <a:ext cx="8306937" cy="279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student.Sname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  Student,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AND   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连接谓词*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SC.Cno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 ' 2 ' AND                 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SC.Grade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&gt; 90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                  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/*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其他限定条件 *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/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857" y="1235397"/>
            <a:ext cx="1074495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29]    </a:t>
            </a:r>
            <a:r>
              <a:rPr lang="zh-CN" altLang="en-US" sz="2400" dirty="0">
                <a:latin typeface="+mn-ea"/>
                <a:ea typeface="+mn-ea"/>
              </a:rPr>
              <a:t>查询每个学生的学号、姓名、选修的课程名及成绩。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5712" y="1931382"/>
            <a:ext cx="737393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zh-CN" altLang="en-US" sz="20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 err="1"/>
              <a:t>Student.Sno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Cname</a:t>
            </a:r>
            <a:r>
              <a:rPr lang="zh-CN" altLang="en-US" sz="2400" dirty="0"/>
              <a:t>，</a:t>
            </a:r>
            <a:r>
              <a:rPr lang="en-US" altLang="zh-CN" sz="2400" dirty="0"/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FROM    Student</a:t>
            </a:r>
            <a:r>
              <a:rPr lang="zh-CN" altLang="en-US" sz="2400" dirty="0"/>
              <a:t>，</a:t>
            </a:r>
            <a:r>
              <a:rPr lang="en-US" altLang="zh-CN" sz="2400" dirty="0"/>
              <a:t>SC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   </a:t>
            </a:r>
            <a:r>
              <a:rPr lang="en-US" altLang="zh-CN" sz="2000" b="1" dirty="0">
                <a:solidFill>
                  <a:srgbClr val="FF0000"/>
                </a:solidFill>
              </a:rPr>
              <a:t>/*</a:t>
            </a:r>
            <a:r>
              <a:rPr lang="zh-CN" altLang="en-US" sz="2000" b="1" dirty="0">
                <a:solidFill>
                  <a:srgbClr val="FF0000"/>
                </a:solidFill>
              </a:rPr>
              <a:t>多表连接*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WHERE </a:t>
            </a:r>
            <a:r>
              <a:rPr lang="en-US" altLang="zh-CN" sz="2400" dirty="0" err="1"/>
              <a:t>Student.Sno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SC.Sno</a:t>
            </a:r>
            <a:r>
              <a:rPr lang="en-US" altLang="zh-CN" sz="2400" dirty="0"/>
              <a:t>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 dirty="0"/>
              <a:t>                   and </a:t>
            </a:r>
            <a:r>
              <a:rPr lang="en-US" altLang="zh-CN" sz="2400" dirty="0" err="1"/>
              <a:t>SC.Cno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Course.Cno</a:t>
            </a:r>
            <a:r>
              <a:rPr lang="zh-CN" altLang="en-US" sz="2000" dirty="0"/>
              <a:t>；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7E48E-E92C-42AB-A1E4-892BA618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202" y="4058733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732" y="925428"/>
            <a:ext cx="4249524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查询语句概述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单表查询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连接查询</a:t>
            </a:r>
            <a:endParaRPr lang="en-US" altLang="zh-CN" sz="22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嵌套查询</a:t>
            </a:r>
            <a:endParaRPr lang="en-US" altLang="zh-CN" sz="2200" dirty="0">
              <a:solidFill>
                <a:srgbClr val="FF0000"/>
              </a:solidFill>
              <a:latin typeface="+mn-ea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嵌套查询概述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嵌套查询分类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嵌套查询求解方法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引出子查询的谓词 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0B4ED0-E90B-4ED9-A087-CE41A9786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239349" y="1066776"/>
            <a:ext cx="4665160" cy="4524949"/>
          </a:xfrm>
        </p:spPr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zh-CN" altLang="en-US" dirty="0">
                <a:latin typeface="+mn-ea"/>
              </a:rPr>
              <a:t>嵌套查询</a:t>
            </a:r>
            <a:endParaRPr lang="en-US" altLang="zh-CN" dirty="0">
              <a:latin typeface="+mn-ea"/>
            </a:endParaRP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SELECT-FROM-WHERE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语句称为一个</a:t>
            </a:r>
            <a:r>
              <a:rPr lang="zh-CN" altLang="en-US" b="1" dirty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查询块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将一个查询块嵌套在另一个查询块的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短语的条件中的查询称为</a:t>
            </a:r>
            <a:r>
              <a:rPr lang="zh-CN" altLang="en-US" b="1" dirty="0">
                <a:solidFill>
                  <a:srgbClr val="E029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嵌套查询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sp>
        <p:nvSpPr>
          <p:cNvPr id="68611" name="矩形 3"/>
          <p:cNvSpPr>
            <a:spLocks noChangeArrowheads="1"/>
          </p:cNvSpPr>
          <p:nvPr/>
        </p:nvSpPr>
        <p:spPr bwMode="auto">
          <a:xfrm>
            <a:off x="5261281" y="1898089"/>
            <a:ext cx="69968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SELECT  </a:t>
            </a:r>
            <a:r>
              <a:rPr lang="en-US" altLang="zh-CN" sz="2000" b="1" dirty="0" err="1"/>
              <a:t>Sname</a:t>
            </a:r>
            <a:r>
              <a:rPr lang="en-US" altLang="zh-CN" sz="2000" b="1" dirty="0">
                <a:solidFill>
                  <a:srgbClr val="0099FF"/>
                </a:solidFill>
              </a:rPr>
              <a:t>	          </a:t>
            </a:r>
            <a:r>
              <a:rPr lang="zh-CN" altLang="en-US" sz="2000" b="1" dirty="0">
                <a:solidFill>
                  <a:srgbClr val="E02920"/>
                </a:solidFill>
              </a:rPr>
              <a:t>外层查询</a:t>
            </a:r>
            <a:r>
              <a:rPr lang="en-US" altLang="zh-CN" sz="2000" b="1" dirty="0">
                <a:solidFill>
                  <a:srgbClr val="E02920"/>
                </a:solidFill>
              </a:rPr>
              <a:t>/</a:t>
            </a:r>
            <a:r>
              <a:rPr lang="zh-CN" altLang="en-US" sz="2000" b="1" dirty="0">
                <a:solidFill>
                  <a:srgbClr val="E02920"/>
                </a:solidFill>
              </a:rPr>
              <a:t>父查询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  Student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WHERE 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</a:rPr>
              <a:t>SELECT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Sno</a:t>
            </a:r>
            <a:r>
              <a:rPr lang="en-US" altLang="zh-CN" sz="2000" b="1" dirty="0">
                <a:solidFill>
                  <a:schemeClr val="accent2"/>
                </a:solidFill>
              </a:rPr>
              <a:t> 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内层查询</a:t>
            </a:r>
            <a:r>
              <a:rPr lang="en-US" altLang="zh-CN" sz="2000" b="1" dirty="0">
                <a:solidFill>
                  <a:schemeClr val="accent2"/>
                </a:solidFill>
              </a:rPr>
              <a:t>/</a:t>
            </a:r>
            <a:r>
              <a:rPr lang="zh-CN" altLang="en-US" sz="2000" b="1" dirty="0">
                <a:solidFill>
                  <a:schemeClr val="accent2"/>
                </a:solidFill>
              </a:rPr>
              <a:t>子查询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2"/>
                </a:solidFill>
              </a:rPr>
              <a:t>                  </a:t>
            </a:r>
            <a:r>
              <a:rPr lang="en-US" altLang="zh-CN" sz="2000" b="1" dirty="0">
                <a:solidFill>
                  <a:schemeClr val="accent2"/>
                </a:solidFill>
              </a:rPr>
              <a:t>FROM SC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</a:rPr>
              <a:t>                  WHERE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Cno</a:t>
            </a:r>
            <a:r>
              <a:rPr lang="en-US" altLang="zh-CN" sz="2000" b="1" dirty="0">
                <a:solidFill>
                  <a:schemeClr val="accent2"/>
                </a:solidFill>
              </a:rPr>
              <a:t>= ' 2 '</a:t>
            </a:r>
            <a:r>
              <a:rPr lang="zh-CN" altLang="en-US" sz="2000" b="1" dirty="0">
                <a:solidFill>
                  <a:schemeClr val="accent2"/>
                </a:solidFill>
              </a:rPr>
              <a:t>）；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5261281" y="1286424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例：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子查询的限制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层层嵌套方式反映了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语言的结构化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有些嵌套查询可以用连接运算替代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BD0187-68B8-4C9A-A361-2DA391AC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30" y="3049494"/>
            <a:ext cx="3436482" cy="286373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不相关子查询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</a:rPr>
              <a:t>子查询的查询条件不依赖于父查询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+mn-ea"/>
              </a:rPr>
              <a:t>子查询的查询条件依赖于父查询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29FD2-127A-408A-8895-9661D46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49" y="2770454"/>
            <a:ext cx="376290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dirty="0"/>
              <a:t>不相关子查询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2600" dirty="0"/>
              <a:t>是由里向外逐层处理。即每个子查询在上一级查询处理之前求解，子查询的结果用于建立其父查询的查找条件。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000" dirty="0"/>
              <a:t>相关子查询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首先取外层查询中表的第一个元组，根据它与内层查询相关的属性值处理内层查询，若</a:t>
            </a:r>
            <a:r>
              <a:rPr lang="en-US" altLang="zh-CN" sz="2600" dirty="0"/>
              <a:t>WHERE</a:t>
            </a:r>
            <a:r>
              <a:rPr lang="zh-CN" altLang="en-US" sz="2600" dirty="0"/>
              <a:t>子句返回值为真，则取此元组放入结果表；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然后再取外层表的下一个元组；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/>
              <a:t>重复这一过程，直至外层表全部检查完为止。</a:t>
            </a:r>
            <a:endParaRPr lang="zh-CN" altLang="en-US" sz="2200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嵌套查询求解方法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609600" y="1166525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查询语句概述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基本语法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子句功能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select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语句的含义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单表查询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连接查询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嵌套查询</a:t>
            </a:r>
            <a:endParaRPr lang="en-US" altLang="zh-CN" sz="2000" b="1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000" b="1" dirty="0">
                <a:latin typeface="+mj-ea"/>
                <a:ea typeface="+mj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B287C-81AD-474C-8DA1-43BFD5CA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3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72071"/>
            <a:ext cx="10972800" cy="4524949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IN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带有比较运算符的子查询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ANY</a:t>
            </a:r>
            <a:r>
              <a:rPr lang="zh-CN" altLang="en-US" dirty="0">
                <a:latin typeface="隶书" panose="02010509060101010101" pitchFamily="49" charset="-122"/>
              </a:rPr>
              <a:t>或</a:t>
            </a:r>
            <a:r>
              <a:rPr lang="en-US" altLang="zh-CN" dirty="0"/>
              <a:t>ALL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  <a:endParaRPr lang="en-US" altLang="zh-CN" dirty="0">
              <a:latin typeface="隶书" panose="02010509060101010101" pitchFamily="49" charset="-122"/>
            </a:endParaRP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隶书" panose="02010509060101010101" pitchFamily="49" charset="-122"/>
              </a:rPr>
              <a:t>带有</a:t>
            </a: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谓词的子查询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引出子查询的谓词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4A325-F0E2-40DF-845D-28AAE19F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76" y="3151142"/>
            <a:ext cx="3343742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谓词的子查询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340" y="1060018"/>
            <a:ext cx="8488362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30]   </a:t>
            </a:r>
            <a:r>
              <a:rPr lang="zh-CN" altLang="en-US" sz="2400" dirty="0">
                <a:latin typeface="+mn-ea"/>
                <a:ea typeface="+mn-ea"/>
              </a:rPr>
              <a:t>查询与“刘晨”在同一个系学习的学生。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13540" y="1619915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/>
              <a:t>查询要求可以分步来完成</a:t>
            </a:r>
            <a:endParaRPr lang="zh-CN" altLang="en-US" sz="2400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1415" y="2096655"/>
            <a:ext cx="5634556" cy="18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第一步： 确定“刘晨”所在系名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  <a:ea typeface="+mn-ea"/>
              </a:rPr>
              <a:t>SELECT  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FROM     Student                            </a:t>
            </a: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latin typeface="+mn-ea"/>
                <a:ea typeface="+mn-ea"/>
              </a:rPr>
              <a:t>     WHERE  </a:t>
            </a:r>
            <a:r>
              <a:rPr lang="en-US" altLang="zh-CN" sz="2000" dirty="0" err="1">
                <a:latin typeface="+mn-ea"/>
                <a:ea typeface="+mn-ea"/>
              </a:rPr>
              <a:t>Sname</a:t>
            </a:r>
            <a:r>
              <a:rPr lang="en-US" altLang="zh-CN" sz="2000" dirty="0">
                <a:latin typeface="+mn-ea"/>
                <a:ea typeface="+mn-ea"/>
              </a:rPr>
              <a:t>= ' </a:t>
            </a:r>
            <a:r>
              <a:rPr lang="zh-CN" altLang="en-US" sz="2000" dirty="0">
                <a:latin typeface="+mn-ea"/>
                <a:ea typeface="+mn-ea"/>
              </a:rPr>
              <a:t>刘晨 </a:t>
            </a:r>
            <a:r>
              <a:rPr lang="en-US" altLang="zh-CN" sz="2000" dirty="0">
                <a:latin typeface="+mn-ea"/>
                <a:ea typeface="+mn-ea"/>
              </a:rPr>
              <a:t>'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921415" y="3846168"/>
            <a:ext cx="7039282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</a:rPr>
              <a:t>第二步：查找所有在</a:t>
            </a:r>
            <a:r>
              <a:rPr lang="en-US" altLang="zh-CN" sz="2000" dirty="0">
                <a:latin typeface="+mn-ea"/>
                <a:ea typeface="+mn-ea"/>
              </a:rPr>
              <a:t>CS</a:t>
            </a:r>
            <a:r>
              <a:rPr lang="zh-CN" altLang="en-US" sz="2000" dirty="0">
                <a:latin typeface="+mn-ea"/>
                <a:ea typeface="+mn-ea"/>
              </a:rPr>
              <a:t>系学习的学生。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zh-CN" altLang="en-US" sz="2000" dirty="0">
                <a:latin typeface="+mn-ea"/>
                <a:ea typeface="+mn-ea"/>
              </a:rPr>
              <a:t>    </a:t>
            </a:r>
            <a:r>
              <a:rPr lang="en-US" altLang="zh-CN" sz="2000" dirty="0">
                <a:latin typeface="+mn-ea"/>
                <a:ea typeface="+mn-ea"/>
              </a:rPr>
              <a:t>SELECT   </a:t>
            </a:r>
            <a:r>
              <a:rPr lang="en-US" altLang="zh-CN" sz="2000" dirty="0" err="1">
                <a:latin typeface="+mn-ea"/>
                <a:ea typeface="+mn-ea"/>
              </a:rPr>
              <a:t>Sno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Sname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 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en-US" altLang="zh-CN" sz="2000" dirty="0">
                <a:latin typeface="+mn-ea"/>
                <a:ea typeface="+mn-ea"/>
              </a:rPr>
              <a:t>     FROM      Student                 </a:t>
            </a:r>
          </a:p>
          <a:p>
            <a:pPr marL="808038" indent="173038">
              <a:lnSpc>
                <a:spcPct val="150000"/>
              </a:lnSpc>
              <a:defRPr/>
            </a:pPr>
            <a:r>
              <a:rPr lang="en-US" altLang="zh-CN" sz="2000" dirty="0">
                <a:latin typeface="+mn-ea"/>
                <a:ea typeface="+mn-ea"/>
              </a:rPr>
              <a:t>     WHERE  </a:t>
            </a:r>
            <a:r>
              <a:rPr lang="en-US" altLang="zh-CN" sz="2000" dirty="0" err="1">
                <a:latin typeface="+mn-ea"/>
                <a:ea typeface="+mn-ea"/>
              </a:rPr>
              <a:t>Sdept</a:t>
            </a:r>
            <a:r>
              <a:rPr lang="en-US" altLang="zh-CN" sz="2000" dirty="0">
                <a:latin typeface="+mn-ea"/>
                <a:ea typeface="+mn-ea"/>
              </a:rPr>
              <a:t>= ' CS '</a:t>
            </a:r>
            <a:r>
              <a:rPr lang="zh-CN" altLang="en-US" sz="2000" dirty="0">
                <a:latin typeface="+mn-ea"/>
                <a:ea typeface="+mn-ea"/>
              </a:rPr>
              <a:t>；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9942" y="2457017"/>
            <a:ext cx="1651000" cy="100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6605" y="4108017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3"/>
          <p:cNvSpPr>
            <a:spLocks noGrp="1"/>
          </p:cNvSpPr>
          <p:nvPr>
            <p:ph idx="1"/>
          </p:nvPr>
        </p:nvSpPr>
        <p:spPr>
          <a:xfrm>
            <a:off x="239349" y="1166529"/>
            <a:ext cx="6603963" cy="45249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构造嵌套查询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将第一步查询嵌入到第二步查询的条件中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此查询为不相关子查询。</a:t>
            </a:r>
            <a:r>
              <a:rPr lang="en-US" altLang="zh-CN" dirty="0"/>
              <a:t>DBMS</a:t>
            </a:r>
            <a:r>
              <a:rPr lang="zh-CN" altLang="en-US" dirty="0"/>
              <a:t>求解该查询时也是分步去做的。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BA2380-644B-40C2-8EA2-17D4737E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6843312" y="1339917"/>
            <a:ext cx="58039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SELECT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Sno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 sz="24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FROM 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  WHERE  </a:t>
            </a:r>
            <a:r>
              <a:rPr lang="en-US" altLang="zh-CN" sz="2400" dirty="0" err="1">
                <a:ea typeface="隶书" pitchFamily="49" charset="-122"/>
                <a:cs typeface="Times New Roman" pitchFamily="18" charset="0"/>
              </a:rPr>
              <a:t>Sdept</a:t>
            </a:r>
            <a:r>
              <a:rPr lang="en-US" altLang="zh-CN" sz="2400" dirty="0">
                <a:ea typeface="隶书" pitchFamily="49" charset="-122"/>
                <a:cs typeface="Times New Roman" pitchFamily="18" charset="0"/>
              </a:rPr>
              <a:t>  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(SELECT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Sdept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FROM Student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            WHERE </a:t>
            </a:r>
            <a:r>
              <a:rPr lang="en-US" altLang="zh-CN" sz="2400" dirty="0" err="1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Sname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= ‘ 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刘晨 ’</a:t>
            </a:r>
            <a:r>
              <a:rPr lang="en-US" altLang="zh-CN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sz="2400" dirty="0">
              <a:solidFill>
                <a:srgbClr val="FF0000"/>
              </a:solidFill>
              <a:ea typeface="隶书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2B166E"/>
              </a:buClr>
            </a:pPr>
            <a:endParaRPr lang="zh-CN" altLang="en-US" sz="2400" dirty="0">
              <a:solidFill>
                <a:srgbClr val="7030A0"/>
              </a:solidFill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1964" y="3897390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817" y="1030867"/>
            <a:ext cx="11548514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31]   </a:t>
            </a:r>
            <a:r>
              <a:rPr lang="zh-CN" altLang="en-US" sz="2400" dirty="0">
                <a:latin typeface="+mn-ea"/>
                <a:ea typeface="+mn-ea"/>
              </a:rPr>
              <a:t>查询选修了课程名为“信息系统”的学生学号和姓名。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04455" y="1433138"/>
            <a:ext cx="7373938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Sname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FROM   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WHERE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(SELECT </a:t>
            </a:r>
            <a:r>
              <a:rPr lang="en-US" altLang="zh-CN" sz="2000" dirty="0" err="1"/>
              <a:t>Sno</a:t>
            </a:r>
            <a:endParaRPr lang="en-US" altLang="zh-CN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FROM  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WHERE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(SELECT 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FROM Course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   WHERE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= ‘</a:t>
            </a:r>
            <a:r>
              <a:rPr lang="zh-CN" altLang="en-US" sz="2000" dirty="0"/>
              <a:t>信息系统’</a:t>
            </a:r>
            <a:r>
              <a:rPr lang="en-US" altLang="zh-CN" sz="2000" dirty="0"/>
              <a:t>));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76393" y="4246188"/>
            <a:ext cx="4032250" cy="792163"/>
          </a:xfrm>
          <a:prstGeom prst="wedgeRoundRectCallout">
            <a:avLst>
              <a:gd name="adj1" fmla="val -43741"/>
              <a:gd name="adj2" fmla="val 77255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① </a:t>
            </a:r>
            <a:r>
              <a:rPr lang="zh-CN" altLang="en-US">
                <a:solidFill>
                  <a:srgbClr val="FF3399"/>
                </a:solidFill>
              </a:rPr>
              <a:t>首先在</a:t>
            </a:r>
            <a:r>
              <a:rPr lang="en-US" altLang="zh-CN">
                <a:solidFill>
                  <a:srgbClr val="FF3399"/>
                </a:solidFill>
              </a:rPr>
              <a:t>Course</a:t>
            </a:r>
            <a:r>
              <a:rPr lang="zh-CN" altLang="en-US">
                <a:solidFill>
                  <a:srgbClr val="FF3399"/>
                </a:solidFill>
              </a:rPr>
              <a:t>关系中找出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FF3399"/>
                </a:solidFill>
              </a:rPr>
              <a:t>信息系统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rgbClr val="FF3399"/>
                </a:solidFill>
              </a:rPr>
              <a:t>的课程号，结果为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87369" y="2836487"/>
            <a:ext cx="3887787" cy="719138"/>
          </a:xfrm>
          <a:prstGeom prst="wedgeRoundRectCallout">
            <a:avLst>
              <a:gd name="adj1" fmla="val -60079"/>
              <a:gd name="adj2" fmla="val 106579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② </a:t>
            </a:r>
            <a:r>
              <a:rPr lang="zh-CN" altLang="en-US">
                <a:solidFill>
                  <a:srgbClr val="FF3399"/>
                </a:solidFill>
              </a:rPr>
              <a:t>然后在</a:t>
            </a:r>
            <a:r>
              <a:rPr lang="en-US" altLang="zh-CN">
                <a:solidFill>
                  <a:srgbClr val="FF3399"/>
                </a:solidFill>
              </a:rPr>
              <a:t>SC</a:t>
            </a:r>
            <a:r>
              <a:rPr lang="zh-CN" altLang="en-US">
                <a:solidFill>
                  <a:srgbClr val="FF3399"/>
                </a:solidFill>
              </a:rPr>
              <a:t>关系中找出选修了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号课程的学生学号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07969" y="1496638"/>
            <a:ext cx="3817937" cy="792163"/>
          </a:xfrm>
          <a:prstGeom prst="wedgeRoundRectCallout">
            <a:avLst>
              <a:gd name="adj1" fmla="val -66727"/>
              <a:gd name="adj2" fmla="val 93394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③ </a:t>
            </a:r>
            <a:r>
              <a:rPr lang="zh-CN" altLang="en-US">
                <a:solidFill>
                  <a:srgbClr val="FF3399"/>
                </a:solidFill>
              </a:rPr>
              <a:t>最后在</a:t>
            </a:r>
            <a:r>
              <a:rPr lang="en-US" altLang="zh-CN">
                <a:solidFill>
                  <a:srgbClr val="FF3399"/>
                </a:solidFill>
              </a:rPr>
              <a:t>Student</a:t>
            </a:r>
            <a:r>
              <a:rPr lang="zh-CN" altLang="en-US">
                <a:solidFill>
                  <a:srgbClr val="FF3399"/>
                </a:solidFill>
              </a:rPr>
              <a:t>关系中取出</a:t>
            </a:r>
            <a:r>
              <a:rPr lang="en-US" altLang="zh-CN">
                <a:solidFill>
                  <a:srgbClr val="FF3399"/>
                </a:solidFill>
              </a:rPr>
              <a:t>Sno</a:t>
            </a:r>
            <a:r>
              <a:rPr lang="zh-CN" altLang="en-US">
                <a:solidFill>
                  <a:srgbClr val="FF3399"/>
                </a:solidFill>
              </a:rPr>
              <a:t>和</a:t>
            </a:r>
            <a:r>
              <a:rPr lang="en-US" altLang="zh-CN">
                <a:solidFill>
                  <a:srgbClr val="FF3399"/>
                </a:solidFill>
              </a:rPr>
              <a:t>Sname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27C079-E6F9-4ABE-AB5D-5F9B10A3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当能确切知道内层查询返回单值时，可用比较运算符（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，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&gt;=</a:t>
            </a:r>
            <a:r>
              <a:rPr lang="zh-CN" altLang="en-US" dirty="0"/>
              <a:t>，</a:t>
            </a:r>
            <a:r>
              <a:rPr lang="en-US" altLang="zh-CN" dirty="0"/>
              <a:t>&lt;=</a:t>
            </a:r>
            <a:r>
              <a:rPr lang="zh-CN" altLang="en-US" dirty="0"/>
              <a:t>，</a:t>
            </a:r>
            <a:r>
              <a:rPr lang="en-US" altLang="zh-CN" dirty="0"/>
              <a:t>!=</a:t>
            </a:r>
            <a:r>
              <a:rPr lang="zh-CN" altLang="en-US" dirty="0"/>
              <a:t>或</a:t>
            </a:r>
            <a:r>
              <a:rPr lang="en-US" altLang="zh-CN" dirty="0"/>
              <a:t>&lt; &gt;</a:t>
            </a:r>
            <a:r>
              <a:rPr lang="zh-CN" altLang="en-US" dirty="0"/>
              <a:t>）。</a:t>
            </a:r>
          </a:p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ANY</a:t>
            </a:r>
            <a:r>
              <a:rPr lang="zh-CN" altLang="en-US" dirty="0"/>
              <a:t>或</a:t>
            </a:r>
            <a:r>
              <a:rPr lang="en-US" altLang="zh-CN" dirty="0"/>
              <a:t>ALL</a:t>
            </a:r>
            <a:r>
              <a:rPr lang="zh-CN" altLang="en-US" dirty="0"/>
              <a:t>谓词配合使用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带有比较运算符的子查询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208" y="3525026"/>
            <a:ext cx="4646093" cy="94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32]   </a:t>
            </a:r>
            <a:r>
              <a:rPr lang="zh-CN" altLang="en-US" sz="2400" dirty="0">
                <a:latin typeface="+mn-ea"/>
                <a:ea typeface="+mn-ea"/>
              </a:rPr>
              <a:t>找出每个学生超过他选修课程平均成绩的课程号。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155294" y="2091159"/>
            <a:ext cx="4480645" cy="334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FROM  SC  x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WHERE Grade &gt;=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(SELECT AVG(Grade)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FROM  SC y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y.Sno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x.Sno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3"/>
          <p:cNvSpPr>
            <a:spLocks noGrp="1"/>
          </p:cNvSpPr>
          <p:nvPr>
            <p:ph idx="1"/>
          </p:nvPr>
        </p:nvSpPr>
        <p:spPr>
          <a:xfrm>
            <a:off x="239349" y="1166529"/>
            <a:ext cx="5471976" cy="452494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b="1" dirty="0"/>
              <a:t>可能的执行过程：</a:t>
            </a:r>
            <a:r>
              <a:rPr lang="zh-CN" altLang="en-US" sz="2400" b="1" dirty="0"/>
              <a:t> 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从外层查询中取出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2400" dirty="0"/>
              <a:t>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201215121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）传送给内层查询。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None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7A12EF-27CF-4BB5-A79E-223F4359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89783" y="3581053"/>
            <a:ext cx="3707389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AVG(Grade)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SC 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y.Sno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='201215121';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480676" y="3581053"/>
            <a:ext cx="3707389" cy="168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Cno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 SC x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Grade &gt;=88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；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4221D2-F137-4A00-8125-FB698247F2AA}"/>
              </a:ext>
            </a:extLst>
          </p:cNvPr>
          <p:cNvSpPr/>
          <p:nvPr/>
        </p:nvSpPr>
        <p:spPr>
          <a:xfrm>
            <a:off x="5580611" y="1892193"/>
            <a:ext cx="6096000" cy="16888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s"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S2: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执行内层查询，得到值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88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（近似值），用该值代替内层查询，得到外层查询：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dirty="0"/>
              <a:t>S3</a:t>
            </a:r>
            <a:r>
              <a:rPr lang="zh-CN" altLang="en-US" dirty="0"/>
              <a:t>：执行这个查询，得到</a:t>
            </a:r>
            <a:endParaRPr lang="en-US" altLang="zh-CN" dirty="0"/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342900" lvl="1" indent="0" eaLnBrk="1" hangingPunct="1">
              <a:buNone/>
            </a:pPr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/>
              <a:t>S4</a:t>
            </a:r>
            <a:r>
              <a:rPr lang="zh-CN" altLang="en-US" dirty="0"/>
              <a:t>：外层查询取出下一个元组重复做上述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3</a:t>
            </a:r>
            <a:r>
              <a:rPr lang="zh-CN" altLang="en-US" dirty="0"/>
              <a:t>步骤，直到外层的</a:t>
            </a:r>
            <a:r>
              <a:rPr lang="en-US" altLang="zh-CN" dirty="0"/>
              <a:t>SC</a:t>
            </a:r>
            <a:r>
              <a:rPr lang="zh-CN" altLang="en-US" dirty="0"/>
              <a:t>元组全部处理完毕。结果为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04B6B7-9430-44D7-8893-30D45C85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8851" name="矩形 4"/>
          <p:cNvSpPr>
            <a:spLocks noChangeArrowheads="1"/>
          </p:cNvSpPr>
          <p:nvPr/>
        </p:nvSpPr>
        <p:spPr bwMode="auto">
          <a:xfrm>
            <a:off x="1443506" y="1912467"/>
            <a:ext cx="3519487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8852" name="矩形 5"/>
          <p:cNvSpPr>
            <a:spLocks noChangeArrowheads="1"/>
          </p:cNvSpPr>
          <p:nvPr/>
        </p:nvSpPr>
        <p:spPr bwMode="auto">
          <a:xfrm>
            <a:off x="1346923" y="4007227"/>
            <a:ext cx="45720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 （</a:t>
            </a:r>
            <a:r>
              <a:rPr lang="en-US" altLang="zh-CN" sz="2400" b="1" dirty="0">
                <a:solidFill>
                  <a:srgbClr val="FF0000"/>
                </a:solidFill>
              </a:rPr>
              <a:t>201215122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556" y="1027983"/>
            <a:ext cx="4171939" cy="428107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谓词语义</a:t>
            </a:r>
          </a:p>
          <a:p>
            <a:pPr lvl="1" eaLnBrk="1" hangingPunct="1">
              <a:defRPr/>
            </a:pPr>
            <a:r>
              <a:rPr lang="en-US" altLang="zh-CN" dirty="0"/>
              <a:t>ANY</a:t>
            </a:r>
            <a:r>
              <a:rPr lang="zh-CN" altLang="en-US" dirty="0"/>
              <a:t>：任意一个值</a:t>
            </a:r>
          </a:p>
          <a:p>
            <a:pPr lvl="1" eaLnBrk="1" hangingPunct="1">
              <a:defRPr/>
            </a:pPr>
            <a:r>
              <a:rPr lang="en-US" altLang="zh-CN" dirty="0"/>
              <a:t>ALL</a:t>
            </a:r>
            <a:r>
              <a:rPr lang="zh-CN" altLang="en-US" dirty="0"/>
              <a:t>：所有值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需要配合使用的运算符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ANY</a:t>
            </a:r>
            <a:r>
              <a:rPr lang="zh-CN" altLang="en-US" dirty="0">
                <a:latin typeface="+mj-ea"/>
              </a:rPr>
              <a:t>或</a:t>
            </a:r>
            <a:r>
              <a:rPr lang="en-US" altLang="zh-CN" dirty="0">
                <a:latin typeface="+mj-ea"/>
              </a:rPr>
              <a:t>ALL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3063A1-FD55-436D-8F19-F9962587EAC4}"/>
              </a:ext>
            </a:extLst>
          </p:cNvPr>
          <p:cNvSpPr/>
          <p:nvPr/>
        </p:nvSpPr>
        <p:spPr>
          <a:xfrm>
            <a:off x="3297382" y="1154078"/>
            <a:ext cx="89167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大于子查询结果中的某个值  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小于子查询结果中的某个值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大于等于子查询结果中的某个值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&gt;= ALL       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大于等于子查询结果中的所有值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小于等于子查询结果中的某个值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&lt;= 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小于等于子查询结果中的所有值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= 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等于子查询结果中的某个值      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=ALL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等于子查询结果中的所有值（通常没有实际意义）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!=(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&lt;&gt;)ANY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不等于子查询结果中的某个值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 marL="1244600" lvl="2" indent="-342900" eaLnBrk="1" fontAlgn="auto" hangingPunct="1"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s"/>
              <a:defRPr/>
            </a:pP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!=(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&lt;&gt;)ALL	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不等于子查询结果中的任何一个值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1918" y="1238249"/>
            <a:ext cx="1155166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33]   </a:t>
            </a:r>
            <a:r>
              <a:rPr lang="zh-CN" altLang="en-US" sz="2400" dirty="0">
                <a:latin typeface="+mn-ea"/>
                <a:ea typeface="+mn-ea"/>
              </a:rPr>
              <a:t>查询其他系中比信息系任意一个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zh-CN" altLang="en-US" sz="2400" dirty="0">
                <a:latin typeface="+mn-ea"/>
                <a:ea typeface="+mn-ea"/>
              </a:rPr>
              <a:t>其中某一个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325910" y="1736206"/>
            <a:ext cx="9558221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WHERE Sage &lt;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ANY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cs typeface="Times New Roman" panose="02020603050405020304" pitchFamily="18" charset="0"/>
              </a:rPr>
              <a:t>= ' IS ')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AND 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&lt;&gt; ' IS ' </a:t>
            </a:r>
            <a:r>
              <a:rPr lang="en-US" altLang="zh-CN" sz="2400" dirty="0">
                <a:cs typeface="Times New Roman" panose="02020603050405020304" pitchFamily="18" charset="0"/>
              </a:rPr>
              <a:t>; /* </a:t>
            </a:r>
            <a:r>
              <a:rPr lang="zh-CN" altLang="en-US" sz="2400" dirty="0">
                <a:cs typeface="Times New Roman" panose="02020603050405020304" pitchFamily="18" charset="0"/>
              </a:rPr>
              <a:t>注</a:t>
            </a:r>
            <a:r>
              <a:rPr lang="zh-CN" altLang="en-US" sz="2400" b="1" dirty="0">
                <a:cs typeface="Times New Roman" panose="02020603050405020304" pitchFamily="18" charset="0"/>
              </a:rPr>
              <a:t>意这是父查询块中的条件 *</a:t>
            </a:r>
            <a:r>
              <a:rPr lang="en-US" altLang="zh-CN" sz="2400" b="1" dirty="0">
                <a:cs typeface="Times New Roman" panose="02020603050405020304" pitchFamily="18" charset="0"/>
              </a:rPr>
              <a:t>/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1772" y="2290244"/>
            <a:ext cx="2641061" cy="140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C3F897-D65E-458D-9DCB-C3FD660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879" y="1168209"/>
            <a:ext cx="1149624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34]   </a:t>
            </a:r>
            <a:r>
              <a:rPr lang="zh-CN" altLang="en-US" sz="2400" dirty="0">
                <a:latin typeface="+mn-ea"/>
                <a:ea typeface="+mn-ea"/>
              </a:rPr>
              <a:t>查询其他系中比计算机科学系所有学生年龄小的学生姓名和年龄。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33356" y="1666166"/>
            <a:ext cx="7526337" cy="390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SELECT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WHERE Sage &lt;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ALL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(SELECT  Sage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 FROM    Student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 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 ' CS ')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AND </a:t>
            </a:r>
            <a:r>
              <a:rPr lang="en-US" altLang="zh-CN" sz="2400" b="1" dirty="0" err="1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&lt;&gt; ' CS '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; </a:t>
            </a:r>
            <a:endParaRPr lang="en-US" altLang="zh-CN" sz="2400" b="1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5229" y="2378398"/>
            <a:ext cx="2232025" cy="1392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DAACC5-EA18-4E5B-AC9D-3EB2B92F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基本语法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51" y="235419"/>
            <a:ext cx="6864085" cy="61208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基本语法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602832" y="1988230"/>
            <a:ext cx="80873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SELECT  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[ALL|DISTINCT]〈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〉[,〈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 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702917" y="2490877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2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602832" y="2550235"/>
            <a:ext cx="669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FROM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〉] 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702916" y="3899276"/>
            <a:ext cx="800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60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602833" y="3112210"/>
            <a:ext cx="414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[WHERE</a:t>
            </a:r>
            <a:r>
              <a:rPr kumimoji="1" lang="en-US" altLang="zh-CN" sz="20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条件表达式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602833" y="3674185"/>
            <a:ext cx="541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[GROUP BY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〉]…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02833" y="4236160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[HAVING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内部函数表达式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&gt;] ] </a:t>
            </a:r>
            <a:endParaRPr lang="en-US" altLang="zh-CN" sz="1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602833" y="4798135"/>
            <a:ext cx="822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algn="just" eaLnBrk="0" hangingPunct="0"/>
            <a:r>
              <a:rPr kumimoji="1" lang="en-US" altLang="zh-CN" sz="20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[ORDER BY 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 [ASC│DESC] [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〈</a:t>
            </a:r>
            <a:r>
              <a:rPr kumimoji="1" lang="zh-CN" altLang="en-US" sz="2000" dirty="0">
                <a:ea typeface="+mn-ea"/>
                <a:cs typeface="Times New Roman" panose="02020603050405020304" pitchFamily="18" charset="0"/>
              </a:rPr>
              <a:t>列名</a:t>
            </a:r>
            <a:r>
              <a:rPr kumimoji="1" lang="en-US" altLang="zh-CN" sz="2000" dirty="0">
                <a:ea typeface="+mn-ea"/>
                <a:cs typeface="Times New Roman" panose="02020603050405020304" pitchFamily="18" charset="0"/>
              </a:rPr>
              <a:t>〉[ASC│DESC]]…]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NOT 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不同形式的查询间的替换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相关子查询的效率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实现全称量词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实现逻辑蕴函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 </a:t>
            </a:r>
            <a:r>
              <a:rPr lang="zh-CN" altLang="en-US" dirty="0">
                <a:latin typeface="+mj-ea"/>
              </a:rPr>
              <a:t>带有</a:t>
            </a:r>
            <a:r>
              <a:rPr lang="en-US" altLang="zh-CN" dirty="0">
                <a:latin typeface="+mj-ea"/>
              </a:rPr>
              <a:t>EXISTS</a:t>
            </a:r>
            <a:r>
              <a:rPr lang="zh-CN" altLang="en-US" dirty="0">
                <a:latin typeface="+mj-ea"/>
              </a:rPr>
              <a:t>谓词的子查询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5432E2-F3A6-4BF4-84B2-1DEE90EC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EXISTS</a:t>
            </a:r>
            <a:r>
              <a:rPr lang="zh-CN" altLang="en-US" dirty="0">
                <a:latin typeface="隶书" panose="02010509060101010101" pitchFamily="49" charset="-122"/>
              </a:rPr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存在量词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谓词的子查询不返回任何数据，只产生逻辑真值“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或逻辑假值“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若内层查询结果非空，则外层的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子句返回真值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若内层查询结果为空，则外层的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子句返回假值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引出的子查询，其目标列表达式通常都用* ，因为带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的子查询只返回真值或假值，给出列名无实际意义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3C2FDA-C0E2-41B5-AE54-0E265265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792" y="1258873"/>
            <a:ext cx="8488362" cy="497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35]   </a:t>
            </a:r>
            <a:r>
              <a:rPr lang="zh-CN" altLang="en-US" sz="2400" dirty="0">
                <a:latin typeface="+mn-ea"/>
                <a:ea typeface="+mn-ea"/>
              </a:rPr>
              <a:t>查询所有选修了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号课程的学生姓名。</a:t>
            </a:r>
          </a:p>
        </p:txBody>
      </p:sp>
      <p:sp>
        <p:nvSpPr>
          <p:cNvPr id="6" name="矩形 5"/>
          <p:cNvSpPr/>
          <p:nvPr/>
        </p:nvSpPr>
        <p:spPr>
          <a:xfrm>
            <a:off x="328123" y="2066622"/>
            <a:ext cx="5330073" cy="2963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宋体" charset="-122"/>
              <a:buNone/>
              <a:defRPr/>
            </a:pPr>
            <a:r>
              <a:rPr lang="zh-CN" altLang="en-US" sz="2400" b="1" dirty="0">
                <a:latin typeface="宋体" charset="-122"/>
                <a:ea typeface="宋体" pitchFamily="2" charset="-122"/>
              </a:rPr>
              <a:t>思路分析：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本查询涉及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在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中依次取每个元组的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值，用此值去检查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 若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中存在这样的元组，其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值等于此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Student.Sno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值，并且其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Cno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= '1'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，则取此</a:t>
            </a:r>
            <a:r>
              <a:rPr lang="en-US" altLang="zh-CN" sz="2000" dirty="0" err="1">
                <a:latin typeface="+mn-ea"/>
                <a:ea typeface="+mn-ea"/>
                <a:cs typeface="Times New Roman" pitchFamily="18" charset="0"/>
              </a:rPr>
              <a:t>Student.Sname</a:t>
            </a: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送入结果关系。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33151" y="2066622"/>
            <a:ext cx="627545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FROM 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(SELECT 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FROM SC                   /*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相关子查询*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AND  </a:t>
            </a:r>
            <a:r>
              <a:rPr lang="en-US" altLang="zh-CN" sz="24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ea typeface="隶书" panose="02010509060101010101" pitchFamily="49" charset="-122"/>
                <a:cs typeface="Times New Roman" panose="02020603050405020304" pitchFamily="18" charset="0"/>
              </a:rPr>
              <a:t>= '1')</a:t>
            </a:r>
            <a:r>
              <a:rPr lang="zh-CN" altLang="en-US" sz="2400" dirty="0">
                <a:ea typeface="隶书" panose="020105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7AF030-2C60-46F6-8E2B-DBC53E3A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3"/>
          <p:cNvSpPr>
            <a:spLocks noGrp="1"/>
          </p:cNvSpPr>
          <p:nvPr>
            <p:ph idx="1"/>
          </p:nvPr>
        </p:nvSpPr>
        <p:spPr>
          <a:xfrm>
            <a:off x="122970" y="979412"/>
            <a:ext cx="8081962" cy="452494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NOT EXISTS</a:t>
            </a:r>
            <a:r>
              <a:rPr lang="zh-CN" altLang="en-US" dirty="0">
                <a:latin typeface="+mn-ea"/>
              </a:rPr>
              <a:t>谓词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若内层查询结果非空，则外层的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子句返回假值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若内层查询结果为空，则外层的</a:t>
            </a:r>
            <a:r>
              <a:rPr lang="en-US" altLang="zh-CN" dirty="0"/>
              <a:t>WHERE</a:t>
            </a:r>
            <a:r>
              <a:rPr lang="zh-CN" altLang="en-US" dirty="0"/>
              <a:t>子句返回真值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297FD1-F1C7-4CD4-BEE5-7380619A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1899" y="3180021"/>
            <a:ext cx="6761999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36]   </a:t>
            </a:r>
            <a:r>
              <a:rPr lang="zh-CN" altLang="en-US" sz="2400" dirty="0">
                <a:latin typeface="+mn-ea"/>
                <a:ea typeface="+mn-ea"/>
              </a:rPr>
              <a:t>查询没有选修了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号课程的学生姓名。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406603" y="2829504"/>
            <a:ext cx="4486207" cy="39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SELECT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Sname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WHERE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(SELECT *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FROM SC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cs typeface="Times New Roman" panose="02020603050405020304" pitchFamily="18" charset="0"/>
              </a:rPr>
              <a:t>Student.Sno</a:t>
            </a:r>
            <a:r>
              <a:rPr lang="en-US" altLang="zh-CN" sz="2400" dirty="0"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  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2400" dirty="0" err="1"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='1')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/>
          </p:cNvSpPr>
          <p:nvPr>
            <p:ph idx="1"/>
          </p:nvPr>
        </p:nvSpPr>
        <p:spPr>
          <a:xfrm>
            <a:off x="134055" y="931385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</a:rPr>
              <a:t>不同形式的查询间的替换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一些带</a:t>
            </a:r>
            <a:r>
              <a:rPr lang="en-US" altLang="zh-CN" dirty="0"/>
              <a:t>EXISTS</a:t>
            </a:r>
            <a:r>
              <a:rPr lang="zh-CN" altLang="en-US" dirty="0"/>
              <a:t>或</a:t>
            </a:r>
            <a:r>
              <a:rPr lang="en-US" altLang="zh-CN" dirty="0"/>
              <a:t>NOT EXISTS</a:t>
            </a:r>
            <a:r>
              <a:rPr lang="zh-CN" altLang="en-US" dirty="0"/>
              <a:t>谓词的子查询不能被其他形式的子查询等价替换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所有带</a:t>
            </a:r>
            <a:r>
              <a:rPr lang="en-US" altLang="zh-CN" dirty="0"/>
              <a:t>IN</a:t>
            </a:r>
            <a:r>
              <a:rPr lang="zh-CN" altLang="en-US" dirty="0"/>
              <a:t>谓词、比较运算符、</a:t>
            </a:r>
            <a:r>
              <a:rPr lang="en-US" altLang="zh-CN" dirty="0"/>
              <a:t>ANY</a:t>
            </a:r>
            <a:r>
              <a:rPr lang="zh-CN" altLang="en-US" dirty="0"/>
              <a:t>和</a:t>
            </a:r>
            <a:r>
              <a:rPr lang="en-US" altLang="zh-CN" dirty="0"/>
              <a:t>ALL</a:t>
            </a:r>
            <a:r>
              <a:rPr lang="zh-CN" altLang="en-US" dirty="0"/>
              <a:t>谓词的子查询都能用带</a:t>
            </a:r>
            <a:r>
              <a:rPr lang="en-US" altLang="zh-CN" dirty="0"/>
              <a:t>EXISTS</a:t>
            </a:r>
            <a:r>
              <a:rPr lang="zh-CN" altLang="en-US" dirty="0"/>
              <a:t>谓词的子查询等价替换。</a:t>
            </a:r>
          </a:p>
          <a:p>
            <a:pPr marL="342900" lvl="1" indent="0" eaLnBrk="1" hangingPunct="1">
              <a:buNone/>
            </a:pPr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963" y="3247438"/>
            <a:ext cx="8189912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37]   </a:t>
            </a:r>
            <a:r>
              <a:rPr lang="zh-CN" altLang="en-US" sz="2400" dirty="0">
                <a:latin typeface="+mn-ea"/>
                <a:ea typeface="+mn-ea"/>
              </a:rPr>
              <a:t>查询与“刘晨”在同一个系学习的学生。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12010" y="3652447"/>
            <a:ext cx="360333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SELECT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ea typeface="隶书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FROM  Student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WHERE  </a:t>
            </a:r>
            <a:r>
              <a:rPr lang="en-US" altLang="zh-CN" dirty="0" err="1">
                <a:ea typeface="隶书" pitchFamily="49" charset="-122"/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IN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ea typeface="隶书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(SELECT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Sdept</a:t>
            </a:r>
            <a:endParaRPr lang="en-US" altLang="zh-CN" dirty="0">
              <a:solidFill>
                <a:srgbClr val="FF0000"/>
              </a:solidFill>
              <a:ea typeface="隶书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            FROM Student</a:t>
            </a:r>
          </a:p>
          <a:p>
            <a:pPr marL="342900" indent="-342900">
              <a:spcBef>
                <a:spcPct val="20000"/>
              </a:spcBef>
              <a:buClr>
                <a:srgbClr val="2B166E"/>
              </a:buClr>
            </a:pP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            WHERE </a:t>
            </a:r>
            <a:r>
              <a:rPr lang="en-US" altLang="zh-CN" dirty="0" err="1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Sname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= ‘ 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’)</a:t>
            </a:r>
            <a:r>
              <a:rPr lang="zh-CN" altLang="en-US" dirty="0">
                <a:solidFill>
                  <a:srgbClr val="FF0000"/>
                </a:solidFill>
                <a:ea typeface="隶书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438823" y="3575354"/>
            <a:ext cx="4026940" cy="295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SELECT 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Sdept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FROM Student S1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EXISTS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    （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FROM Student S2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WHERE S2.Sdept = S1.Sdept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ea typeface="+mn-ea"/>
                <a:cs typeface="Times New Roman" panose="02020603050405020304" pitchFamily="18" charset="0"/>
              </a:rPr>
              <a:t>            S2.Sname = '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刘晨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'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用</a:t>
            </a:r>
            <a:r>
              <a:rPr lang="en-US" altLang="zh-CN" dirty="0"/>
              <a:t>EXISTS/NOT EXISTS</a:t>
            </a:r>
            <a:r>
              <a:rPr lang="zh-CN" altLang="en-US" dirty="0">
                <a:latin typeface="隶书" panose="02010509060101010101" pitchFamily="49" charset="-122"/>
              </a:rPr>
              <a:t>实现全称量词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</a:rPr>
              <a:t>难点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>
                <a:latin typeface="宋体" charset="-122"/>
                <a:ea typeface="宋体" charset="-122"/>
              </a:rPr>
              <a:t>SQL</a:t>
            </a:r>
            <a:r>
              <a:rPr lang="zh-CN" altLang="en-US" b="1" dirty="0">
                <a:latin typeface="宋体" charset="-122"/>
                <a:ea typeface="宋体" charset="-122"/>
              </a:rPr>
              <a:t>语言中没有全称量词</a:t>
            </a:r>
            <a:r>
              <a:rPr lang="zh-CN" altLang="en-US" b="1" dirty="0">
                <a:ea typeface="宋体" charset="-122"/>
                <a:sym typeface="Symbol" pitchFamily="18" charset="2"/>
              </a:rPr>
              <a:t></a:t>
            </a:r>
            <a:r>
              <a:rPr lang="zh-CN" altLang="en-US" b="1" dirty="0">
                <a:latin typeface="宋体" charset="-122"/>
                <a:ea typeface="宋体" charset="-122"/>
              </a:rPr>
              <a:t> （</a:t>
            </a:r>
            <a:r>
              <a:rPr lang="en-US" altLang="zh-CN" b="1" dirty="0">
                <a:latin typeface="宋体" charset="-122"/>
                <a:ea typeface="宋体" charset="-122"/>
              </a:rPr>
              <a:t>For all</a:t>
            </a:r>
            <a:r>
              <a:rPr lang="zh-CN" altLang="en-US" b="1" dirty="0">
                <a:latin typeface="宋体" charset="-122"/>
                <a:ea typeface="宋体" charset="-122"/>
              </a:rPr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宋体" charset="-122"/>
                <a:ea typeface="宋体" charset="-122"/>
              </a:rPr>
              <a:t>可以把带有全称量词的谓词转换为等价的带有存在量词的谓词：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宋体" charset="-122"/>
              </a:rPr>
              <a:t>        </a:t>
            </a:r>
            <a:r>
              <a:rPr lang="en-US" altLang="zh-CN" sz="2400" b="1" dirty="0">
                <a:latin typeface="宋体" charset="-12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</a:t>
            </a:r>
            <a:r>
              <a:rPr lang="en-US" altLang="zh-CN" sz="2400" b="1" dirty="0">
                <a:latin typeface="宋体" charset="-122"/>
              </a:rPr>
              <a:t>x)P </a:t>
            </a:r>
            <a:r>
              <a:rPr lang="en-US" altLang="zh-CN" sz="2400" b="1" dirty="0"/>
              <a:t>≡</a:t>
            </a:r>
            <a:r>
              <a:rPr lang="en-US" altLang="zh-CN" sz="2400" b="1" dirty="0">
                <a:latin typeface="宋体" charset="-122"/>
              </a:rPr>
              <a:t> 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(</a:t>
            </a:r>
            <a:r>
              <a:rPr lang="en-US" altLang="zh-CN" sz="2400" b="1" dirty="0">
                <a:sym typeface="Symbol" pitchFamily="18" charset="2"/>
              </a:rPr>
              <a:t></a:t>
            </a:r>
            <a:r>
              <a:rPr lang="en-US" altLang="zh-CN" sz="2400" b="1" dirty="0">
                <a:latin typeface="宋体" charset="-122"/>
              </a:rPr>
              <a:t> x(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>
                <a:latin typeface="宋体" charset="-122"/>
              </a:rPr>
              <a:t> P)) 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493CAD-B04C-44BC-8BCE-F1F6D715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93E37-0D9D-4724-9DCE-A9DBE495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3" y="3765319"/>
            <a:ext cx="22225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259" y="1048480"/>
            <a:ext cx="577199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5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38]   </a:t>
            </a:r>
            <a:r>
              <a:rPr lang="zh-CN" altLang="en-US" sz="2400" dirty="0">
                <a:latin typeface="+mn-ea"/>
                <a:ea typeface="+mn-ea"/>
              </a:rPr>
              <a:t>查询选修了全部课程的学生姓名。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9560" y="1629537"/>
            <a:ext cx="5633719" cy="46505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SELECT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Sname</a:t>
            </a:r>
            <a:endParaRPr lang="en-US" altLang="zh-CN" sz="2000" dirty="0"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WHERE 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FROM Course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WHERE 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FROM SC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WHERE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Student.Sno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AND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000" dirty="0">
                <a:ea typeface="隶书" panose="020105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ea typeface="隶书" panose="02010509060101010101" pitchFamily="49" charset="-122"/>
                <a:cs typeface="Times New Roman" panose="02020603050405020304" pitchFamily="18" charset="0"/>
              </a:rPr>
              <a:t>Course.Cno</a:t>
            </a:r>
            <a:r>
              <a:rPr lang="zh-CN" altLang="en-US" sz="2000" dirty="0">
                <a:ea typeface="隶书" panose="02010509060101010101" pitchFamily="49" charset="-122"/>
                <a:cs typeface="Times New Roman" panose="02020603050405020304" pitchFamily="18" charset="0"/>
              </a:rPr>
              <a:t>）；</a:t>
            </a:r>
            <a:endParaRPr lang="en-US" altLang="zh-CN" sz="2000" dirty="0"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03C4FB-EC63-471D-90D2-206DEF677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39" y="3954821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内容占位符 4"/>
          <p:cNvSpPr>
            <a:spLocks noGrp="1"/>
          </p:cNvSpPr>
          <p:nvPr>
            <p:ph idx="1"/>
          </p:nvPr>
        </p:nvSpPr>
        <p:spPr>
          <a:xfrm>
            <a:off x="239349" y="1166529"/>
            <a:ext cx="4925626" cy="4524949"/>
          </a:xfrm>
        </p:spPr>
        <p:txBody>
          <a:bodyPr/>
          <a:lstStyle/>
          <a:p>
            <a:pPr eaLnBrk="1" hangingPunct="1"/>
            <a:r>
              <a:rPr lang="zh-CN" altLang="en-US" dirty="0"/>
              <a:t>用</a:t>
            </a:r>
            <a:r>
              <a:rPr lang="en-US" altLang="zh-CN" dirty="0"/>
              <a:t>EXISTS/NOT EXISTS</a:t>
            </a:r>
            <a:r>
              <a:rPr lang="zh-CN" altLang="en-US" dirty="0"/>
              <a:t>实现逻辑蕴函</a:t>
            </a:r>
            <a:r>
              <a:rPr lang="en-US" altLang="zh-CN" dirty="0"/>
              <a:t>(</a:t>
            </a:r>
            <a:r>
              <a:rPr lang="zh-CN" altLang="en-US" dirty="0"/>
              <a:t>难点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SQL</a:t>
            </a:r>
            <a:r>
              <a:rPr lang="zh-CN" altLang="en-US" dirty="0">
                <a:ea typeface="宋体" charset="-122"/>
              </a:rPr>
              <a:t>语言中没有蕴函</a:t>
            </a:r>
            <a:r>
              <a:rPr lang="en-US" altLang="zh-CN" dirty="0">
                <a:ea typeface="宋体" charset="-122"/>
              </a:rPr>
              <a:t>(Implication)</a:t>
            </a:r>
            <a:r>
              <a:rPr lang="zh-CN" altLang="en-US" dirty="0">
                <a:ea typeface="宋体" charset="-122"/>
              </a:rPr>
              <a:t>逻辑运算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可以利用谓词演算将逻辑蕴函谓词等价转换为：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                   </a:t>
            </a:r>
            <a:r>
              <a:rPr lang="en-US" altLang="zh-CN" dirty="0"/>
              <a:t>p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 q ≡ 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dirty="0" err="1"/>
              <a:t>p∨q</a:t>
            </a:r>
            <a:r>
              <a:rPr lang="en-US" altLang="zh-CN" dirty="0"/>
              <a:t> </a:t>
            </a:r>
          </a:p>
        </p:txBody>
      </p:sp>
      <p:sp>
        <p:nvSpPr>
          <p:cNvPr id="90114" name="矩形 5"/>
          <p:cNvSpPr>
            <a:spLocks noChangeArrowheads="1"/>
          </p:cNvSpPr>
          <p:nvPr/>
        </p:nvSpPr>
        <p:spPr bwMode="auto">
          <a:xfrm>
            <a:off x="5327651" y="1168808"/>
            <a:ext cx="6740604" cy="130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39]   </a:t>
            </a:r>
            <a:r>
              <a:rPr lang="zh-CN" altLang="en-US" sz="2800" dirty="0">
                <a:latin typeface="+mn-ea"/>
                <a:ea typeface="+mn-ea"/>
              </a:rPr>
              <a:t>查询至少选修了学生</a:t>
            </a:r>
            <a:r>
              <a:rPr lang="en-US" altLang="zh-CN" sz="2800" dirty="0">
                <a:latin typeface="+mn-ea"/>
                <a:ea typeface="+mn-ea"/>
              </a:rPr>
              <a:t>201215122</a:t>
            </a:r>
            <a:r>
              <a:rPr lang="zh-CN" altLang="en-US" sz="2800" dirty="0">
                <a:latin typeface="+mn-ea"/>
                <a:ea typeface="+mn-ea"/>
              </a:rPr>
              <a:t>选修的全部课程的学生号码。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5847402" y="2477692"/>
            <a:ext cx="6300974" cy="37233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E02920"/>
                </a:solidFill>
                <a:latin typeface="+mn-ea"/>
                <a:ea typeface="+mn-ea"/>
              </a:rPr>
              <a:t>解题思路：</a:t>
            </a:r>
          </a:p>
          <a:p>
            <a:pPr marL="185738" indent="-185738"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用逻辑蕴函表达：查询学号为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的学生，对所有的课程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，只要</a:t>
            </a:r>
            <a:r>
              <a:rPr lang="en-US" altLang="zh-CN" sz="2000" dirty="0">
                <a:latin typeface="+mn-ea"/>
                <a:ea typeface="+mn-ea"/>
              </a:rPr>
              <a:t>201215122</a:t>
            </a:r>
            <a:r>
              <a:rPr lang="zh-CN" altLang="en-US" sz="2000" dirty="0">
                <a:latin typeface="+mn-ea"/>
                <a:ea typeface="+mn-ea"/>
              </a:rPr>
              <a:t>学生选修了课程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，则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也选修了</a:t>
            </a:r>
            <a:r>
              <a:rPr lang="en-US" altLang="zh-CN" sz="2000" dirty="0">
                <a:latin typeface="+mn-ea"/>
                <a:ea typeface="+mn-ea"/>
              </a:rPr>
              <a:t>y</a:t>
            </a:r>
            <a:r>
              <a:rPr lang="zh-CN" altLang="en-US" sz="20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latin typeface="+mn-ea"/>
                <a:ea typeface="+mn-ea"/>
              </a:rPr>
              <a:t>形式化表示：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latin typeface="+mn-ea"/>
                <a:ea typeface="+mn-ea"/>
              </a:rPr>
              <a:t>	用</a:t>
            </a:r>
            <a:r>
              <a:rPr lang="en-US" altLang="zh-CN" sz="2000" dirty="0">
                <a:latin typeface="+mn-ea"/>
                <a:ea typeface="+mn-ea"/>
              </a:rPr>
              <a:t>P</a:t>
            </a:r>
            <a:r>
              <a:rPr lang="zh-CN" altLang="en-US" sz="2000" dirty="0">
                <a:latin typeface="+mn-ea"/>
                <a:ea typeface="+mn-ea"/>
              </a:rPr>
              <a:t>表示谓词 “学生</a:t>
            </a:r>
            <a:r>
              <a:rPr lang="en-US" altLang="zh-CN" sz="2000" dirty="0">
                <a:latin typeface="+mn-ea"/>
                <a:ea typeface="+mn-ea"/>
              </a:rPr>
              <a:t>201215122</a:t>
            </a:r>
            <a:r>
              <a:rPr lang="zh-CN" altLang="en-US" sz="2000" dirty="0">
                <a:latin typeface="+mn-ea"/>
                <a:ea typeface="+mn-ea"/>
              </a:rPr>
              <a:t>选修了课程</a:t>
            </a:r>
            <a:r>
              <a:rPr lang="en-US" altLang="zh-CN" sz="2000" dirty="0">
                <a:latin typeface="+mn-ea"/>
                <a:ea typeface="+mn-ea"/>
              </a:rPr>
              <a:t>y”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用</a:t>
            </a:r>
            <a:r>
              <a:rPr lang="en-US" altLang="zh-CN" sz="2000" dirty="0">
                <a:latin typeface="+mn-ea"/>
                <a:ea typeface="+mn-ea"/>
              </a:rPr>
              <a:t>q</a:t>
            </a:r>
            <a:r>
              <a:rPr lang="zh-CN" altLang="en-US" sz="2000" dirty="0">
                <a:latin typeface="+mn-ea"/>
                <a:ea typeface="+mn-ea"/>
              </a:rPr>
              <a:t>表示谓词 “学生</a:t>
            </a:r>
            <a:r>
              <a:rPr lang="en-US" altLang="zh-CN" sz="2000" dirty="0">
                <a:latin typeface="+mn-ea"/>
                <a:ea typeface="+mn-ea"/>
              </a:rPr>
              <a:t>x</a:t>
            </a:r>
            <a:r>
              <a:rPr lang="zh-CN" altLang="en-US" sz="2000" dirty="0">
                <a:latin typeface="+mn-ea"/>
                <a:ea typeface="+mn-ea"/>
              </a:rPr>
              <a:t>选修了课程</a:t>
            </a:r>
            <a:r>
              <a:rPr lang="en-US" altLang="zh-CN" sz="2000" dirty="0">
                <a:latin typeface="+mn-ea"/>
                <a:ea typeface="+mn-ea"/>
              </a:rPr>
              <a:t>y”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zh-CN" altLang="en-US" sz="2000" dirty="0">
                <a:latin typeface="+mn-ea"/>
                <a:ea typeface="+mn-ea"/>
              </a:rPr>
              <a:t>则上述查询为</a:t>
            </a:r>
            <a:r>
              <a:rPr lang="en-US" altLang="zh-CN" sz="2000" dirty="0">
                <a:latin typeface="+mn-ea"/>
                <a:ea typeface="+mn-ea"/>
              </a:rPr>
              <a:t>: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</a:t>
            </a:r>
            <a:r>
              <a:rPr lang="en-US" altLang="zh-CN" sz="2000" b="1" dirty="0">
                <a:latin typeface="+mn-ea"/>
                <a:ea typeface="+mn-ea"/>
              </a:rPr>
              <a:t>y) p </a:t>
            </a:r>
            <a:r>
              <a:rPr lang="en-US" altLang="zh-CN" sz="2000" b="1" dirty="0">
                <a:latin typeface="+mn-ea"/>
                <a:ea typeface="+mn-ea"/>
                <a:sym typeface="Symbol" pitchFamily="18" charset="2"/>
              </a:rPr>
              <a:t></a:t>
            </a:r>
            <a:r>
              <a:rPr lang="en-US" altLang="zh-CN" sz="2000" b="1" dirty="0">
                <a:latin typeface="+mn-ea"/>
                <a:ea typeface="+mn-ea"/>
              </a:rPr>
              <a:t> q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等价变换：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变换后语义：不存在这样的课程</a:t>
            </a:r>
            <a:r>
              <a:rPr lang="en-US" altLang="zh-CN" dirty="0"/>
              <a:t>y</a:t>
            </a:r>
            <a:r>
              <a:rPr lang="zh-CN" altLang="en-US" dirty="0"/>
              <a:t>，学生</a:t>
            </a:r>
            <a:r>
              <a:rPr lang="en-US" altLang="zh-CN" dirty="0"/>
              <a:t>201215122</a:t>
            </a:r>
            <a:r>
              <a:rPr lang="zh-CN" altLang="en-US" dirty="0"/>
              <a:t>选修了</a:t>
            </a:r>
            <a:r>
              <a:rPr lang="en-US" altLang="zh-CN" dirty="0"/>
              <a:t>y</a:t>
            </a:r>
            <a:r>
              <a:rPr lang="zh-CN" altLang="en-US" dirty="0"/>
              <a:t>，而学生</a:t>
            </a:r>
            <a:r>
              <a:rPr lang="en-US" altLang="zh-CN" dirty="0"/>
              <a:t>x</a:t>
            </a:r>
            <a:r>
              <a:rPr lang="zh-CN" altLang="en-US" dirty="0"/>
              <a:t>没有选。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NOT EXISTS</a:t>
            </a:r>
            <a:r>
              <a:rPr lang="zh-CN" altLang="en-US" dirty="0"/>
              <a:t>谓词表示：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6387B3-4248-485D-AA05-64E5237D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1139" name="矩形 3"/>
          <p:cNvSpPr>
            <a:spLocks noChangeArrowheads="1"/>
          </p:cNvSpPr>
          <p:nvPr/>
        </p:nvSpPr>
        <p:spPr bwMode="auto">
          <a:xfrm>
            <a:off x="3121025" y="1939094"/>
            <a:ext cx="4572000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</a:t>
            </a:r>
            <a:r>
              <a:rPr lang="en-US" altLang="zh-CN" sz="2400" b="1"/>
              <a:t>y)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0000FF"/>
                </a:solidFill>
              </a:rPr>
              <a:t>p </a:t>
            </a:r>
            <a:r>
              <a:rPr lang="en-US" altLang="zh-CN" sz="2400" b="1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rgbClr val="FF3399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q</a:t>
            </a:r>
            <a:r>
              <a:rPr lang="en-US" altLang="zh-CN" sz="2400" b="1"/>
              <a:t> ))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 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p∨ q)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               ≡  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18" charset="2"/>
              </a:rPr>
              <a:t></a:t>
            </a:r>
            <a:r>
              <a:rPr lang="en-US" altLang="zh-CN" sz="2400" b="1"/>
              <a:t>y(p∧</a:t>
            </a:r>
            <a:r>
              <a:rPr lang="en-US" altLang="zh-CN" sz="2400" b="1">
                <a:sym typeface="Symbol" pitchFamily="18" charset="2"/>
              </a:rPr>
              <a:t></a:t>
            </a:r>
            <a:r>
              <a:rPr lang="en-US" altLang="zh-CN" sz="2400" b="1"/>
              <a:t>q)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矩形 3"/>
          <p:cNvSpPr>
            <a:spLocks noChangeArrowheads="1"/>
          </p:cNvSpPr>
          <p:nvPr/>
        </p:nvSpPr>
        <p:spPr bwMode="auto">
          <a:xfrm>
            <a:off x="1258628" y="1164986"/>
            <a:ext cx="73755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         SELECT  DISTINCT </a:t>
            </a:r>
            <a:r>
              <a:rPr lang="en-US" altLang="zh-CN" sz="2400" dirty="0" err="1">
                <a:cs typeface="Times New Roman" panose="02020603050405020304" pitchFamily="18" charset="0"/>
              </a:rPr>
              <a:t>Sno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FROM  SC SCX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WHERE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(SELECT *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FROM SC SCY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SCY.Sno</a:t>
            </a:r>
            <a:r>
              <a:rPr lang="en-US" altLang="zh-CN" sz="2400" dirty="0">
                <a:cs typeface="Times New Roman" panose="02020603050405020304" pitchFamily="18" charset="0"/>
              </a:rPr>
              <a:t> = ' </a:t>
            </a:r>
            <a:r>
              <a:rPr lang="en-US" altLang="zh-CN" sz="2400" dirty="0">
                <a:ea typeface="宋体" pitchFamily="2" charset="-122"/>
                <a:cs typeface="Times New Roman" panose="02020603050405020304" pitchFamily="18" charset="0"/>
              </a:rPr>
              <a:t>201215122</a:t>
            </a:r>
            <a:r>
              <a:rPr lang="en-US" altLang="zh-CN" sz="2400" dirty="0">
                <a:cs typeface="Times New Roman" panose="02020603050405020304" pitchFamily="18" charset="0"/>
              </a:rPr>
              <a:t> '  AND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NOT EXISTS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(SELECT *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FROM SC SCZ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WHERE </a:t>
            </a:r>
            <a:r>
              <a:rPr lang="en-US" altLang="zh-CN" sz="2400" dirty="0" err="1">
                <a:cs typeface="Times New Roman" panose="02020603050405020304" pitchFamily="18" charset="0"/>
              </a:rPr>
              <a:t>SCZ.Sno</a:t>
            </a:r>
            <a:r>
              <a:rPr lang="en-US" altLang="zh-CN" sz="2400" dirty="0"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cs typeface="Times New Roman" panose="02020603050405020304" pitchFamily="18" charset="0"/>
              </a:rPr>
              <a:t>SCX.Sno</a:t>
            </a:r>
            <a:r>
              <a:rPr lang="en-US" altLang="zh-CN" sz="2400" dirty="0">
                <a:cs typeface="Times New Roman" panose="02020603050405020304" pitchFamily="18" charset="0"/>
              </a:rPr>
              <a:t> AND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                                       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SCZ.Cno</a:t>
            </a:r>
            <a:r>
              <a:rPr lang="en-US" altLang="zh-CN" sz="2400" dirty="0"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cs typeface="Times New Roman" panose="02020603050405020304" pitchFamily="18" charset="0"/>
              </a:rPr>
              <a:t>SCY.Cno</a:t>
            </a:r>
            <a:r>
              <a:rPr lang="en-US" altLang="zh-CN" sz="2400" dirty="0"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A5C2CE-881D-4F70-9E98-0F12FE0C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F0D8A2-53EF-4D07-8AA8-4742A502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45" y="4564894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414" y="847505"/>
            <a:ext cx="10388139" cy="457181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子句功能</a:t>
            </a:r>
            <a:endParaRPr lang="en-US" altLang="zh-CN" sz="2400" dirty="0">
              <a:latin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SELECT</a:t>
            </a:r>
            <a:r>
              <a:rPr lang="zh-CN" altLang="en-US" dirty="0"/>
              <a:t>子句与</a:t>
            </a:r>
            <a:r>
              <a:rPr lang="en-US" altLang="zh-CN" b="1" dirty="0"/>
              <a:t>FROM</a:t>
            </a:r>
            <a:r>
              <a:rPr lang="zh-CN" altLang="en-US" dirty="0"/>
              <a:t>子句是</a:t>
            </a:r>
            <a:r>
              <a:rPr lang="zh-CN" altLang="en-US" b="1" dirty="0"/>
              <a:t>必选子句</a:t>
            </a:r>
            <a:r>
              <a:rPr lang="en-US" altLang="zh-CN" dirty="0"/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SELECT ---- </a:t>
            </a:r>
            <a:r>
              <a:rPr lang="zh-CN" altLang="en-US" dirty="0"/>
              <a:t>列出查询的结果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FROM ---- </a:t>
            </a:r>
            <a:r>
              <a:rPr lang="zh-CN" altLang="en-US" dirty="0"/>
              <a:t>指明所访问的对象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WHERE ---- </a:t>
            </a:r>
            <a:r>
              <a:rPr lang="zh-CN" altLang="en-US" dirty="0"/>
              <a:t>指定查询的条件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GROUP BY ---- </a:t>
            </a:r>
            <a:r>
              <a:rPr lang="zh-CN" altLang="en-US" dirty="0"/>
              <a:t>将查询结果按指定字段的取值分组</a:t>
            </a:r>
            <a:r>
              <a:rPr lang="en-US" altLang="zh-CN" dirty="0"/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HAVING ----</a:t>
            </a:r>
            <a:r>
              <a:rPr lang="zh-CN" altLang="en-US" dirty="0"/>
              <a:t>筛选出满足指定条件的组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ORDER BY ---- </a:t>
            </a:r>
            <a:r>
              <a:rPr lang="zh-CN" altLang="en-US" dirty="0"/>
              <a:t>按指定的字段的值，以升序或降序排列查询结果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子句功能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314" y="1044601"/>
            <a:ext cx="10972800" cy="4524949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查询语句概述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单表查询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连接查询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latin typeface="隶书" panose="02010509060101010101" pitchFamily="49" charset="-122"/>
              </a:rPr>
              <a:t>嵌套查询</a:t>
            </a:r>
            <a:endParaRPr lang="en-US" altLang="zh-CN" sz="2200" dirty="0">
              <a:latin typeface="隶书" panose="02010509060101010101" pitchFamily="49" charset="-122"/>
            </a:endParaRPr>
          </a:p>
          <a:p>
            <a:pPr eaLnBrk="1" hangingPunct="1"/>
            <a:r>
              <a:rPr lang="zh-CN" altLang="en-US" sz="2200" dirty="0">
                <a:solidFill>
                  <a:srgbClr val="FF0000"/>
                </a:solidFill>
                <a:latin typeface="隶书" panose="02010509060101010101" pitchFamily="49" charset="-122"/>
              </a:rPr>
              <a:t>集合查询</a:t>
            </a:r>
            <a:endParaRPr lang="en-US" altLang="zh-CN" sz="2200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并操作</a:t>
            </a:r>
            <a:r>
              <a:rPr lang="en-US" altLang="zh-CN" sz="2200" dirty="0">
                <a:solidFill>
                  <a:srgbClr val="FF0000"/>
                </a:solidFill>
              </a:rPr>
              <a:t>(UNION)</a:t>
            </a: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交操作</a:t>
            </a:r>
            <a:r>
              <a:rPr lang="en-US" altLang="zh-CN" sz="2200" dirty="0">
                <a:solidFill>
                  <a:srgbClr val="FF0000"/>
                </a:solidFill>
              </a:rPr>
              <a:t>(INTERSECT)</a:t>
            </a: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</a:rPr>
              <a:t>差操作</a:t>
            </a:r>
            <a:r>
              <a:rPr lang="en-US" altLang="zh-CN" sz="2200" dirty="0">
                <a:solidFill>
                  <a:srgbClr val="FF0000"/>
                </a:solidFill>
              </a:rPr>
              <a:t>(MINUS)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6825EF-E2D1-4C4E-ACDF-FC658CD0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latin typeface="+mn-ea"/>
              </a:rPr>
              <a:t>形式</a:t>
            </a:r>
            <a:endParaRPr lang="en-US" altLang="zh-CN" dirty="0">
              <a:latin typeface="+mn-ea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dirty="0"/>
              <a:t>	</a:t>
            </a:r>
            <a:endParaRPr lang="en-US" altLang="zh-CN" sz="2000" dirty="0"/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参加</a:t>
            </a:r>
            <a:r>
              <a:rPr lang="en-US" altLang="zh-CN" dirty="0"/>
              <a:t>UNION</a:t>
            </a:r>
            <a:r>
              <a:rPr lang="zh-CN" altLang="en-US" dirty="0"/>
              <a:t>操作的各结果表的列数必须相同；对应项的数据类型也必须相同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UNION</a:t>
            </a:r>
            <a:r>
              <a:rPr lang="zh-CN" altLang="en-US" dirty="0"/>
              <a:t>：将多个查询结果合并起来时，系统自动去掉重复元组。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UNION ALL</a:t>
            </a:r>
            <a:r>
              <a:rPr lang="zh-CN" altLang="en-US" dirty="0"/>
              <a:t>：将多个查询结果合并起来时，保留重复元组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并操作</a:t>
            </a:r>
            <a:r>
              <a:rPr lang="en-US" altLang="zh-CN" dirty="0">
                <a:latin typeface="+mj-ea"/>
              </a:rPr>
              <a:t>(UNION)</a:t>
            </a:r>
            <a:endParaRPr lang="zh-CN" altLang="en-US" dirty="0">
              <a:latin typeface="+mj-ea"/>
            </a:endParaRPr>
          </a:p>
        </p:txBody>
      </p:sp>
      <p:sp>
        <p:nvSpPr>
          <p:cNvPr id="94211" name="矩形 3"/>
          <p:cNvSpPr>
            <a:spLocks noChangeArrowheads="1"/>
          </p:cNvSpPr>
          <p:nvPr/>
        </p:nvSpPr>
        <p:spPr bwMode="auto">
          <a:xfrm>
            <a:off x="3553211" y="1618812"/>
            <a:ext cx="357028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查询块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UNION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查询块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&gt;</a:t>
            </a:r>
            <a:endParaRPr lang="zh-CN" altLang="en-US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503" y="1026893"/>
            <a:ext cx="11067227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zh-CN" altLang="en-US" sz="2800" dirty="0">
                <a:ea typeface="隶书" pitchFamily="49" charset="-122"/>
                <a:cs typeface="Times New Roman" pitchFamily="18" charset="0"/>
              </a:rPr>
              <a:t>例</a:t>
            </a:r>
            <a:r>
              <a:rPr lang="en-US" altLang="zh-CN" sz="2800" dirty="0">
                <a:ea typeface="隶书" pitchFamily="49" charset="-122"/>
                <a:cs typeface="Times New Roman" pitchFamily="18" charset="0"/>
              </a:rPr>
              <a:t>40]  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查询计算机科学系的学生及年龄不大于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19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岁的学生。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584" y="2179148"/>
            <a:ext cx="3444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0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= 'CS'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E02920"/>
                </a:solidFill>
                <a:ea typeface="+mn-ea"/>
                <a:cs typeface="Times New Roman" panose="02020603050405020304" pitchFamily="18" charset="0"/>
              </a:rPr>
              <a:t>UNION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>
                <a:ea typeface="+mn-ea"/>
                <a:cs typeface="Times New Roman" panose="02020603050405020304" pitchFamily="18" charset="0"/>
              </a:rPr>
              <a:t>WHERE Sage&lt;=19</a:t>
            </a:r>
            <a:r>
              <a:rPr lang="zh-CN" altLang="en-US" sz="2000" dirty="0"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2000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134495" y="2252173"/>
            <a:ext cx="4260850" cy="14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ea typeface="+mn-ea"/>
                <a:cs typeface="Times New Roman" panose="02020603050405020304" pitchFamily="18" charset="0"/>
              </a:rPr>
              <a:t>SELECT  DISTINCT  *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ea typeface="+mn-ea"/>
                <a:cs typeface="Times New Roman" panose="02020603050405020304" pitchFamily="18" charset="0"/>
              </a:rPr>
              <a:t>WHERE Sdept= 'CS'  OR  Sage&lt;=19</a:t>
            </a:r>
            <a:r>
              <a:rPr lang="zh-CN" altLang="en-US" sz="200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3259" y="1672735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ea typeface="+mn-ea"/>
                <a:cs typeface="Times New Roman" panose="02020603050405020304" pitchFamily="18" charset="0"/>
              </a:rPr>
              <a:t>方法二：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2008" y="1691786"/>
            <a:ext cx="1217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ea typeface="+mn-ea"/>
                <a:cs typeface="Times New Roman" panose="02020603050405020304" pitchFamily="18" charset="0"/>
              </a:rPr>
              <a:t>方法一：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651" y="3854323"/>
            <a:ext cx="3513138" cy="163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交操作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592" y="1112405"/>
            <a:ext cx="11676611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41]   </a:t>
            </a:r>
            <a:r>
              <a:rPr lang="zh-CN" altLang="en-US" sz="2400" dirty="0">
                <a:latin typeface="+mn-ea"/>
                <a:ea typeface="+mn-ea"/>
              </a:rPr>
              <a:t>查询计算机科学系的学生与年龄不大于</a:t>
            </a:r>
            <a:r>
              <a:rPr lang="en-US" altLang="zh-CN" sz="2400" dirty="0">
                <a:latin typeface="+mn-ea"/>
                <a:ea typeface="+mn-ea"/>
              </a:rPr>
              <a:t>19</a:t>
            </a:r>
            <a:r>
              <a:rPr lang="zh-CN" altLang="en-US" sz="2400" dirty="0">
                <a:latin typeface="+mn-ea"/>
                <a:ea typeface="+mn-ea"/>
              </a:rPr>
              <a:t>岁的学生的交集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INTERSECT</a:t>
            </a:r>
            <a:r>
              <a:rPr lang="en-US" altLang="zh-CN" sz="2400" dirty="0">
                <a:latin typeface="+mn-ea"/>
                <a:ea typeface="+mn-ea"/>
              </a:rPr>
              <a:t>) 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10827" y="1678412"/>
            <a:ext cx="495458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Sdept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='CS' 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 dirty="0">
                <a:solidFill>
                  <a:srgbClr val="E02920"/>
                </a:solidFill>
                <a:ea typeface="+mn-ea"/>
                <a:cs typeface="Times New Roman" panose="02020603050405020304" pitchFamily="18" charset="0"/>
              </a:rPr>
              <a:t>INTERSECT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WHERE Sage&lt;=19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38313" y="1675237"/>
            <a:ext cx="351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ea typeface="+mn-ea"/>
                <a:cs typeface="Times New Roman" panose="02020603050405020304" pitchFamily="18" charset="0"/>
              </a:rPr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446251" y="2270550"/>
            <a:ext cx="378301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WHERE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+mn-ea"/>
                <a:cs typeface="Times New Roman" panose="02020603050405020304" pitchFamily="18" charset="0"/>
              </a:rPr>
              <a:t>                Sage&lt;=19</a:t>
            </a:r>
            <a:r>
              <a:rPr lang="zh-CN" altLang="en-US" sz="2400"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15A534-0B9F-4EF2-979D-04A93B3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26" y="4616561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差操作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208" y="990484"/>
            <a:ext cx="1096261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8038" indent="-808038">
              <a:lnSpc>
                <a:spcPct val="120000"/>
              </a:lnSpc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[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42]   </a:t>
            </a:r>
            <a:r>
              <a:rPr lang="zh-CN" altLang="en-US" sz="2400" dirty="0">
                <a:latin typeface="+mn-ea"/>
                <a:ea typeface="+mn-ea"/>
              </a:rPr>
              <a:t>查询计算机科学系的学生与年龄不大于</a:t>
            </a:r>
            <a:r>
              <a:rPr lang="en-US" altLang="zh-CN" sz="2400" dirty="0">
                <a:latin typeface="+mn-ea"/>
                <a:ea typeface="+mn-ea"/>
              </a:rPr>
              <a:t>19</a:t>
            </a:r>
            <a:r>
              <a:rPr lang="zh-CN" altLang="en-US" sz="2400" dirty="0">
                <a:latin typeface="+mn-ea"/>
                <a:ea typeface="+mn-ea"/>
              </a:rPr>
              <a:t>岁的学生的差集。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15628" y="1508242"/>
            <a:ext cx="6398785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WHERE </a:t>
            </a:r>
            <a:r>
              <a:rPr lang="en-US" altLang="zh-CN" sz="2400" dirty="0" err="1">
                <a:latin typeface="+mn-ea"/>
                <a:ea typeface="+mn-ea"/>
              </a:rPr>
              <a:t>Sdept</a:t>
            </a:r>
            <a:r>
              <a:rPr lang="en-US" altLang="zh-CN" sz="2400" dirty="0">
                <a:latin typeface="+mn-ea"/>
                <a:ea typeface="+mn-ea"/>
              </a:rPr>
              <a:t>='CS'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EXCEPT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SELECT 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WHERE Sage &lt;=19;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43113" y="1505067"/>
            <a:ext cx="4545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>
                <a:latin typeface="+mn-ea"/>
                <a:ea typeface="+mn-ea"/>
              </a:rPr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51051" y="2100380"/>
            <a:ext cx="4885711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WHERE  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latin typeface="+mn-ea"/>
                <a:ea typeface="+mn-ea"/>
              </a:rPr>
              <a:t>                 Sage&gt;19</a:t>
            </a:r>
            <a:r>
              <a:rPr lang="zh-CN" altLang="en-US" sz="2400">
                <a:latin typeface="+mn-ea"/>
                <a:ea typeface="+mn-ea"/>
              </a:rPr>
              <a:t>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EDED79-9054-4546-882A-6BC89818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321" y="4816066"/>
            <a:ext cx="1714739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ORDER BY</a:t>
            </a:r>
            <a:r>
              <a:rPr lang="zh-CN" altLang="en-US" sz="2400"/>
              <a:t>子句只能用于对最终查询结果排序，</a:t>
            </a:r>
            <a:r>
              <a:rPr lang="zh-CN" altLang="en-US" sz="2400" b="1">
                <a:solidFill>
                  <a:srgbClr val="FF0000"/>
                </a:solidFill>
              </a:rPr>
              <a:t>不能对中间结果排序</a:t>
            </a:r>
          </a:p>
          <a:p>
            <a:pPr eaLnBrk="1" hangingPunct="1"/>
            <a:r>
              <a:rPr lang="zh-CN" altLang="en-US" sz="2400"/>
              <a:t>任何情况下，</a:t>
            </a:r>
            <a:r>
              <a:rPr lang="en-US" altLang="zh-CN" sz="2400"/>
              <a:t>ORDER BY</a:t>
            </a:r>
            <a:r>
              <a:rPr lang="zh-CN" altLang="en-US" sz="2400"/>
              <a:t>子句只能出现在</a:t>
            </a:r>
            <a:r>
              <a:rPr lang="zh-CN" altLang="en-US" sz="2400" b="1">
                <a:solidFill>
                  <a:srgbClr val="FF0000"/>
                </a:solidFill>
              </a:rPr>
              <a:t>最后</a:t>
            </a:r>
          </a:p>
          <a:p>
            <a:pPr eaLnBrk="1" hangingPunct="1"/>
            <a:r>
              <a:rPr lang="zh-CN" altLang="en-US" sz="2400"/>
              <a:t>对集合操作结果排序时，</a:t>
            </a:r>
            <a:r>
              <a:rPr lang="en-US" altLang="zh-CN" sz="2400"/>
              <a:t>ORDER BY</a:t>
            </a:r>
            <a:r>
              <a:rPr lang="zh-CN" altLang="en-US" sz="2400"/>
              <a:t>子句中用数字指定排序属性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对集合操作结果的排序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94678" y="2983605"/>
            <a:ext cx="305435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SELECT   *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WHERE </a:t>
            </a:r>
            <a:r>
              <a:rPr lang="en-US" altLang="zh-CN" dirty="0" err="1">
                <a:cs typeface="Times New Roman" panose="02020603050405020304" pitchFamily="18" charset="0"/>
              </a:rPr>
              <a:t>Sdept</a:t>
            </a:r>
            <a:r>
              <a:rPr lang="en-US" altLang="zh-CN" dirty="0">
                <a:cs typeface="Times New Roman" panose="02020603050405020304" pitchFamily="18" charset="0"/>
              </a:rPr>
              <a:t>= 'CS'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ORDER BY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UNION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WHERE Sage&lt;=19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ORDER BY  </a:t>
            </a:r>
            <a:r>
              <a:rPr lang="en-US" altLang="zh-CN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36466" y="3148706"/>
            <a:ext cx="25701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cs typeface="Times New Roman" panose="02020603050405020304" pitchFamily="18" charset="0"/>
              </a:rPr>
              <a:t>SELECT   *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WHERE Sdept= 'CS‘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UNION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FROM    Student</a:t>
            </a:r>
          </a:p>
          <a:p>
            <a:r>
              <a:rPr lang="en-US" altLang="zh-CN">
                <a:cs typeface="Times New Roman" panose="02020603050405020304" pitchFamily="18" charset="0"/>
              </a:rPr>
              <a:t>WHERE Sage&lt;=19</a:t>
            </a:r>
          </a:p>
          <a:p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ORDER BY  Sno</a:t>
            </a: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36866" name="Picture 2" descr="E:\数据库原理\ppt\picture\png-06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1828" y="305663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9515" y="3123305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5FC9D6-36D9-4E38-B0A9-262F5D5DC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149" y="4342505"/>
            <a:ext cx="190500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小结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70145" y="1108192"/>
            <a:ext cx="9298597" cy="55898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SELECT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[ALL|DISTINCT] 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 [ 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目标列表达式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FROM</a:t>
            </a:r>
            <a:r>
              <a:rPr lang="en-US" altLang="zh-CN" sz="2400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 [ 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表名或视图名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别名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]] …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WHERE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条件表达式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GROUP BY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1&gt;[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1’&gt;] ...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HAVING</a:t>
            </a:r>
            <a:r>
              <a:rPr lang="en-US" altLang="zh-CN" sz="2400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3399"/>
                </a:solidFill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条件表达式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&gt;]]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defRPr/>
            </a:pP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+mj-ea"/>
                <a:cs typeface="Times New Roman" panose="02020603050405020304" pitchFamily="18" charset="0"/>
              </a:rPr>
              <a:t>ORDER BY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2&gt; [ASC|DESC]  [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2’&gt; [ASC|DESC] ] …  ]</a:t>
            </a:r>
            <a:r>
              <a:rPr lang="zh-CN" altLang="en-US" sz="2400" dirty="0">
                <a:ea typeface="+mj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</a:rPr>
              <a:t>整条语句的含义：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根据</a:t>
            </a:r>
            <a:r>
              <a:rPr lang="en-US" altLang="zh-CN" dirty="0"/>
              <a:t>WHERE</a:t>
            </a:r>
            <a:r>
              <a:rPr lang="zh-CN" altLang="en-US" dirty="0"/>
              <a:t>子句的条件表达式，从</a:t>
            </a:r>
            <a:r>
              <a:rPr lang="en-US" altLang="zh-CN" dirty="0"/>
              <a:t>FROM</a:t>
            </a:r>
            <a:r>
              <a:rPr lang="zh-CN" altLang="en-US" dirty="0"/>
              <a:t>子句指定的基本表或视图中找出满足条件的元组，再按</a:t>
            </a:r>
            <a:r>
              <a:rPr lang="en-US" altLang="zh-CN" dirty="0"/>
              <a:t>SELECT</a:t>
            </a:r>
            <a:r>
              <a:rPr lang="zh-CN" altLang="en-US" dirty="0"/>
              <a:t>子句中的目标列表达式，选出元组中的属性值形成结果表。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如果有</a:t>
            </a:r>
            <a:r>
              <a:rPr lang="en-US" altLang="zh-CN" dirty="0"/>
              <a:t>GROUP</a:t>
            </a:r>
            <a:r>
              <a:rPr lang="zh-CN" altLang="en-US" dirty="0"/>
              <a:t>子句，则将结果按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1&gt;</a:t>
            </a:r>
            <a:r>
              <a:rPr lang="zh-CN" altLang="en-US" dirty="0"/>
              <a:t>的值进行分组，该属性列值相等的元组为一个组，每个组产生结果表中的一条记录，通常会在每组中使用集函数。如果</a:t>
            </a:r>
            <a:r>
              <a:rPr lang="en-US" altLang="zh-CN" dirty="0"/>
              <a:t>GROUP</a:t>
            </a:r>
            <a:r>
              <a:rPr lang="zh-CN" altLang="en-US" dirty="0"/>
              <a:t>子句带</a:t>
            </a:r>
            <a:r>
              <a:rPr lang="en-US" altLang="zh-CN" dirty="0"/>
              <a:t>HAVING</a:t>
            </a:r>
            <a:r>
              <a:rPr lang="zh-CN" altLang="en-US" dirty="0"/>
              <a:t>短语，则只有满足指定条件的组才输出。如果有</a:t>
            </a:r>
            <a:r>
              <a:rPr lang="en-US" altLang="zh-CN" dirty="0"/>
              <a:t>ORDER</a:t>
            </a:r>
            <a:r>
              <a:rPr lang="zh-CN" altLang="en-US" dirty="0"/>
              <a:t>子句，则结果表还要按</a:t>
            </a:r>
            <a:r>
              <a:rPr lang="en-US" altLang="zh-CN" dirty="0"/>
              <a:t>&lt;</a:t>
            </a:r>
            <a:r>
              <a:rPr lang="zh-CN" altLang="en-US" dirty="0"/>
              <a:t>列名</a:t>
            </a:r>
            <a:r>
              <a:rPr lang="en-US" altLang="zh-CN" dirty="0"/>
              <a:t>2&gt;</a:t>
            </a:r>
            <a:r>
              <a:rPr lang="zh-CN" altLang="en-US" dirty="0"/>
              <a:t>的值的升序或降序排列。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如何给列起别名，如何写计算列？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如何去掉重复行？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隶书" panose="02010509060101010101" pitchFamily="49" charset="-122"/>
              </a:rPr>
              <a:t>多个字段排序的顺序是怎样的？</a:t>
            </a:r>
            <a:endParaRPr lang="en-US" altLang="zh-CN" sz="2800" dirty="0">
              <a:latin typeface="隶书" panose="020105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Where</a:t>
            </a:r>
            <a:r>
              <a:rPr lang="zh-CN" altLang="en-US" sz="2800" dirty="0"/>
              <a:t>和</a:t>
            </a:r>
            <a:r>
              <a:rPr lang="en-US" altLang="zh-CN" sz="2800" dirty="0"/>
              <a:t>group by</a:t>
            </a:r>
            <a:r>
              <a:rPr lang="zh-CN" altLang="en-US" sz="2800" dirty="0">
                <a:latin typeface="隶书" panose="02010509060101010101" pitchFamily="49" charset="-122"/>
              </a:rPr>
              <a:t>都是选择语句，他们的区别是什么？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Q &amp; 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A29E6C-843C-475F-B5ED-70E100CF7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43" y="4372039"/>
            <a:ext cx="2546468" cy="188889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SELECT</a:t>
            </a:r>
            <a:r>
              <a:rPr lang="zh-CN" altLang="en-US" sz="2000" dirty="0">
                <a:latin typeface="+mn-ea"/>
              </a:rPr>
              <a:t>语句：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使用表别名和列别名；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查询满足一定条件的元组；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查询某些属性的值；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通过在</a:t>
            </a:r>
            <a:r>
              <a:rPr lang="en-US" altLang="zh-CN" sz="2000" dirty="0"/>
              <a:t>WHERE</a:t>
            </a:r>
            <a:r>
              <a:rPr lang="zh-CN" altLang="en-US" sz="2000" dirty="0"/>
              <a:t>子句中放入连接条件，进行多表连接查询；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DISTINCT</a:t>
            </a:r>
            <a:r>
              <a:rPr lang="zh-CN" altLang="en-US" sz="2000" dirty="0"/>
              <a:t>去掉查询结果中的重复行；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GROUP BY</a:t>
            </a:r>
            <a:r>
              <a:rPr lang="zh-CN" altLang="en-US" sz="2000" dirty="0"/>
              <a:t>进行分组统计 </a:t>
            </a:r>
            <a:endParaRPr lang="en-US" altLang="zh-CN" sz="20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利用</a:t>
            </a:r>
            <a:r>
              <a:rPr lang="en-US" altLang="zh-CN" sz="2000" dirty="0"/>
              <a:t>ORDER</a:t>
            </a:r>
            <a:r>
              <a:rPr lang="zh-CN" altLang="en-US" sz="2000" dirty="0"/>
              <a:t>对查询结果按要求排序； 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复杂查询</a:t>
            </a:r>
            <a:endParaRPr lang="en-US" altLang="zh-CN" sz="2000" dirty="0">
              <a:latin typeface="+mn-ea"/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嵌套查询</a:t>
            </a:r>
            <a:endParaRPr lang="en-US" altLang="zh-CN" sz="2000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这次课我们学到了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5D12BD-5A4A-4952-BD5A-FFA8E385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93" y="4652835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SELECT</a:t>
            </a:r>
            <a:r>
              <a:rPr lang="zh-CN" altLang="en-US" dirty="0">
                <a:latin typeface="隶书" panose="02010509060101010101" pitchFamily="49" charset="-122"/>
              </a:rPr>
              <a:t>语句的含义</a:t>
            </a:r>
            <a:endParaRPr lang="en-US" altLang="zh-CN" dirty="0">
              <a:latin typeface="隶书" panose="020105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根据</a:t>
            </a:r>
            <a:r>
              <a:rPr lang="en-US" altLang="zh-CN" sz="2200" dirty="0"/>
              <a:t>WHERE</a:t>
            </a:r>
            <a:r>
              <a:rPr lang="zh-CN" altLang="en-US" sz="2200" dirty="0"/>
              <a:t>子句中的条件表达式，从</a:t>
            </a:r>
            <a:r>
              <a:rPr lang="en-US" altLang="zh-CN" sz="2200" dirty="0"/>
              <a:t>FROM</a:t>
            </a:r>
            <a:r>
              <a:rPr lang="zh-CN" altLang="en-US" sz="2200" dirty="0"/>
              <a:t>子句中的基本表或视图中找出满足条件的元组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按</a:t>
            </a:r>
            <a:r>
              <a:rPr lang="en-US" altLang="zh-CN" sz="2200" dirty="0"/>
              <a:t>SELECT</a:t>
            </a:r>
            <a:r>
              <a:rPr lang="zh-CN" altLang="en-US" sz="2200" dirty="0"/>
              <a:t>子句中的目标字段，选出元组中的分量形成结果表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200" dirty="0"/>
              <a:t>GROUP BY</a:t>
            </a:r>
            <a:r>
              <a:rPr lang="zh-CN" altLang="en-US" sz="2200" dirty="0"/>
              <a:t>子句将结果按字段分组，每个组产生结果表中的一个元组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通常在每组中作用库函数，分组的附加条件用</a:t>
            </a:r>
            <a:r>
              <a:rPr lang="en-US" altLang="zh-CN" sz="2200" dirty="0"/>
              <a:t>HAVING</a:t>
            </a:r>
            <a:r>
              <a:rPr lang="zh-CN" altLang="en-US" sz="2200" dirty="0"/>
              <a:t>短语给出只有满足内部函数表达式的组才予输出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如果有</a:t>
            </a:r>
            <a:r>
              <a:rPr lang="en-US" altLang="zh-CN" sz="2200" dirty="0"/>
              <a:t>ORDER BY</a:t>
            </a:r>
            <a:r>
              <a:rPr lang="zh-CN" altLang="en-US" sz="2200" dirty="0"/>
              <a:t>子句，则结果表要根据指定的字段按升序或降序排列</a:t>
            </a:r>
          </a:p>
          <a:p>
            <a:pPr lvl="1" eaLnBrk="1" hangingPunct="1"/>
            <a:endParaRPr lang="zh-CN" altLang="en-US" dirty="0">
              <a:ea typeface="宋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+mj-ea"/>
              </a:rPr>
              <a:t>SELECT</a:t>
            </a:r>
            <a:r>
              <a:rPr lang="zh-CN" altLang="en-US" dirty="0">
                <a:latin typeface="+mj-ea"/>
              </a:rPr>
              <a:t>语句的含义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743FD4-E1B5-4BCD-AD02-DC16CBA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91B861A-9082-4BD1-BA5B-77A5336647F3}"/>
              </a:ext>
            </a:extLst>
          </p:cNvPr>
          <p:cNvSpPr/>
          <p:nvPr/>
        </p:nvSpPr>
        <p:spPr>
          <a:xfrm>
            <a:off x="519428" y="2343220"/>
            <a:ext cx="74966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子曰：“见贤思齐焉，见不贤而内自省也。”</a:t>
            </a:r>
          </a:p>
        </p:txBody>
      </p:sp>
    </p:spTree>
    <p:extLst>
      <p:ext uri="{BB962C8B-B14F-4D97-AF65-F5344CB8AC3E}">
        <p14:creationId xmlns:p14="http://schemas.microsoft.com/office/powerpoint/2010/main" val="30008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F6305B2-EF0A-45C8-8525-72D3E4B21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71" y="1055693"/>
            <a:ext cx="10972800" cy="45249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查询语句概述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单表查询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投影查询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选择查询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order by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聚集函数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group by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连接查询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嵌套查询</a:t>
            </a:r>
            <a:endParaRPr lang="en-US" altLang="zh-CN" sz="2000" b="1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dirty="0">
                <a:latin typeface="+mn-ea"/>
              </a:rPr>
              <a:t>集合查询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数据查询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97AB2B-ED4E-42B0-BCA5-CBC65D4F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</TotalTime>
  <Words>5311</Words>
  <Application>Microsoft Office PowerPoint</Application>
  <PresentationFormat>宽屏</PresentationFormat>
  <Paragraphs>727</Paragraphs>
  <Slides>80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等线</vt:lpstr>
      <vt:lpstr>华文行楷</vt:lpstr>
      <vt:lpstr>隶书</vt:lpstr>
      <vt:lpstr>宋体</vt:lpstr>
      <vt:lpstr>微软雅黑</vt:lpstr>
      <vt:lpstr>Arial</vt:lpstr>
      <vt:lpstr>Times New Roman</vt:lpstr>
      <vt:lpstr>Wingdings</vt:lpstr>
      <vt:lpstr>1_1</vt:lpstr>
      <vt:lpstr>文档</vt:lpstr>
      <vt:lpstr>数据库系统概论 </vt:lpstr>
      <vt:lpstr>第3章 关系数据库标准语言SQL</vt:lpstr>
      <vt:lpstr>教学目标</vt:lpstr>
      <vt:lpstr>本章内容</vt:lpstr>
      <vt:lpstr>数据查询</vt:lpstr>
      <vt:lpstr>基本语法</vt:lpstr>
      <vt:lpstr>子句功能</vt:lpstr>
      <vt:lpstr>SELECT语句的含义</vt:lpstr>
      <vt:lpstr>数据查询</vt:lpstr>
      <vt:lpstr>投影</vt:lpstr>
      <vt:lpstr>PowerPoint 演示文稿</vt:lpstr>
      <vt:lpstr>选择</vt:lpstr>
      <vt:lpstr>选择</vt:lpstr>
      <vt:lpstr>选择</vt:lpstr>
      <vt:lpstr>比较大小</vt:lpstr>
      <vt:lpstr>课堂练习</vt:lpstr>
      <vt:lpstr>确定范围</vt:lpstr>
      <vt:lpstr>确定集合</vt:lpstr>
      <vt:lpstr>字符串匹配</vt:lpstr>
      <vt:lpstr>PowerPoint 演示文稿</vt:lpstr>
      <vt:lpstr>PowerPoint 演示文稿</vt:lpstr>
      <vt:lpstr>涉及空值的查询</vt:lpstr>
      <vt:lpstr>多重条件查询</vt:lpstr>
      <vt:lpstr>课堂练习</vt:lpstr>
      <vt:lpstr>ORDER BY子句</vt:lpstr>
      <vt:lpstr>PowerPoint 演示文稿</vt:lpstr>
      <vt:lpstr>使用聚集函数 </vt:lpstr>
      <vt:lpstr>PowerPoint 演示文稿</vt:lpstr>
      <vt:lpstr>对查询结果分组 </vt:lpstr>
      <vt:lpstr>对查询结果分组 </vt:lpstr>
      <vt:lpstr>PowerPoint 演示文稿</vt:lpstr>
      <vt:lpstr>WHERE和HAVING子句区别</vt:lpstr>
      <vt:lpstr>数据查询</vt:lpstr>
      <vt:lpstr>连接查询</vt:lpstr>
      <vt:lpstr>连接操作执行过程</vt:lpstr>
      <vt:lpstr>等值与非等值连接查询</vt:lpstr>
      <vt:lpstr>PowerPoint 演示文稿</vt:lpstr>
      <vt:lpstr>自身连接</vt:lpstr>
      <vt:lpstr>外连接（Outer Join） </vt:lpstr>
      <vt:lpstr>PowerPoint 演示文稿</vt:lpstr>
      <vt:lpstr>PowerPoint 演示文稿</vt:lpstr>
      <vt:lpstr>外连接小结</vt:lpstr>
      <vt:lpstr>复合条件连接</vt:lpstr>
      <vt:lpstr>PowerPoint 演示文稿</vt:lpstr>
      <vt:lpstr>数据查询</vt:lpstr>
      <vt:lpstr>嵌套查询概述</vt:lpstr>
      <vt:lpstr>嵌套查询概述</vt:lpstr>
      <vt:lpstr>嵌套查询分类</vt:lpstr>
      <vt:lpstr>嵌套查询求解方法</vt:lpstr>
      <vt:lpstr>引出子查询的谓词</vt:lpstr>
      <vt:lpstr> 带有IN谓词的子查询 </vt:lpstr>
      <vt:lpstr>PowerPoint 演示文稿</vt:lpstr>
      <vt:lpstr>PowerPoint 演示文稿</vt:lpstr>
      <vt:lpstr> 带有比较运算符的子查询</vt:lpstr>
      <vt:lpstr>PowerPoint 演示文稿</vt:lpstr>
      <vt:lpstr>PowerPoint 演示文稿</vt:lpstr>
      <vt:lpstr> 带有ANY或ALL谓词的子查询</vt:lpstr>
      <vt:lpstr>PowerPoint 演示文稿</vt:lpstr>
      <vt:lpstr>PowerPoint 演示文稿</vt:lpstr>
      <vt:lpstr> 带有EXISTS谓词的子查询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数据查询</vt:lpstr>
      <vt:lpstr>并操作(UNION)</vt:lpstr>
      <vt:lpstr>PowerPoint 演示文稿</vt:lpstr>
      <vt:lpstr>交操作</vt:lpstr>
      <vt:lpstr>差操作</vt:lpstr>
      <vt:lpstr>对集合操作结果的排序</vt:lpstr>
      <vt:lpstr>SELECT小结</vt:lpstr>
      <vt:lpstr>PowerPoint 演示文稿</vt:lpstr>
      <vt:lpstr>Q &amp; A</vt:lpstr>
      <vt:lpstr>这次课我们学到了…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亚红 王</cp:lastModifiedBy>
  <cp:revision>183</cp:revision>
  <dcterms:created xsi:type="dcterms:W3CDTF">2009-07-30T23:54:56Z</dcterms:created>
  <dcterms:modified xsi:type="dcterms:W3CDTF">2019-05-19T06:15:32Z</dcterms:modified>
</cp:coreProperties>
</file>