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9" r:id="rId1"/>
  </p:sldMasterIdLst>
  <p:sldIdLst>
    <p:sldId id="262" r:id="rId2"/>
    <p:sldId id="327" r:id="rId3"/>
    <p:sldId id="270" r:id="rId4"/>
    <p:sldId id="269" r:id="rId5"/>
    <p:sldId id="273" r:id="rId6"/>
    <p:sldId id="268" r:id="rId7"/>
    <p:sldId id="271" r:id="rId8"/>
    <p:sldId id="272" r:id="rId9"/>
    <p:sldId id="300" r:id="rId10"/>
    <p:sldId id="274" r:id="rId11"/>
    <p:sldId id="275" r:id="rId12"/>
    <p:sldId id="319" r:id="rId13"/>
    <p:sldId id="316" r:id="rId14"/>
    <p:sldId id="317" r:id="rId15"/>
    <p:sldId id="318" r:id="rId16"/>
    <p:sldId id="323" r:id="rId17"/>
    <p:sldId id="320" r:id="rId18"/>
    <p:sldId id="321" r:id="rId19"/>
    <p:sldId id="322" r:id="rId20"/>
    <p:sldId id="324" r:id="rId21"/>
    <p:sldId id="301" r:id="rId22"/>
    <p:sldId id="276" r:id="rId23"/>
    <p:sldId id="302" r:id="rId24"/>
    <p:sldId id="277" r:id="rId25"/>
    <p:sldId id="278" r:id="rId26"/>
    <p:sldId id="303" r:id="rId27"/>
    <p:sldId id="325" r:id="rId28"/>
    <p:sldId id="279" r:id="rId29"/>
    <p:sldId id="280" r:id="rId30"/>
    <p:sldId id="281" r:id="rId31"/>
    <p:sldId id="282" r:id="rId32"/>
    <p:sldId id="305" r:id="rId33"/>
    <p:sldId id="306" r:id="rId34"/>
    <p:sldId id="307" r:id="rId35"/>
    <p:sldId id="283" r:id="rId36"/>
    <p:sldId id="284" r:id="rId37"/>
    <p:sldId id="285" r:id="rId38"/>
    <p:sldId id="286" r:id="rId39"/>
    <p:sldId id="304" r:id="rId40"/>
    <p:sldId id="308" r:id="rId41"/>
    <p:sldId id="326" r:id="rId42"/>
    <p:sldId id="287" r:id="rId43"/>
    <p:sldId id="288" r:id="rId44"/>
    <p:sldId id="289" r:id="rId45"/>
    <p:sldId id="309" r:id="rId46"/>
    <p:sldId id="290" r:id="rId47"/>
    <p:sldId id="291" r:id="rId48"/>
    <p:sldId id="292" r:id="rId49"/>
    <p:sldId id="293" r:id="rId50"/>
    <p:sldId id="294" r:id="rId51"/>
    <p:sldId id="295" r:id="rId52"/>
    <p:sldId id="310" r:id="rId53"/>
    <p:sldId id="296" r:id="rId54"/>
    <p:sldId id="298" r:id="rId55"/>
    <p:sldId id="311" r:id="rId56"/>
    <p:sldId id="328" r:id="rId57"/>
    <p:sldId id="297" r:id="rId58"/>
    <p:sldId id="313" r:id="rId59"/>
    <p:sldId id="329" r:id="rId60"/>
    <p:sldId id="315" r:id="rId61"/>
    <p:sldId id="265" r:id="rId62"/>
    <p:sldId id="353" r:id="rId63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9656" autoAdjust="0"/>
  </p:normalViewPr>
  <p:slideViewPr>
    <p:cSldViewPr snapToGrid="0">
      <p:cViewPr varScale="1">
        <p:scale>
          <a:sx n="82" d="100"/>
          <a:sy n="82" d="100"/>
        </p:scale>
        <p:origin x="696" y="9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72A4D464-4DA0-4D20-AD1E-316D2B55FB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84" y="0"/>
            <a:ext cx="8879416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A1908824-AA9F-4752-B4C8-A1FE22002A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0" y="3844556"/>
            <a:ext cx="4572000" cy="1189651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zh-CN" altLang="zh-CN" noProof="0" dirty="0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AA27C61-921C-41A1-B00C-39D1795748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08237" y="5044778"/>
            <a:ext cx="3787147" cy="118965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575"/>
            </a:lvl1pPr>
          </a:lstStyle>
          <a:p>
            <a:pPr lvl="0"/>
            <a:r>
              <a:rPr lang="zh-CN" altLang="zh-CN" noProof="0" dirty="0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407C4-C59F-48B0-85B0-DB266E954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F4008-2779-4F2B-A00D-4572497656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917EA-CAF7-450A-ADD2-FD74343CE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7DDC4C-5AC7-4AE1-A365-67B67D189ED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240C0-A003-4171-8E60-8CE07DA2BC4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43" y="2952822"/>
            <a:ext cx="1509487" cy="6586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DC7A7-88D9-4C7B-A9E1-CFA21F0E06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70" y="1073581"/>
            <a:ext cx="5500615" cy="25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0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169" y="4846641"/>
            <a:ext cx="3627967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462FED6-AE8D-4597-ADCB-DB9DE209BA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5" name="标题 16">
            <a:extLst>
              <a:ext uri="{FF2B5EF4-FFF2-40B4-BE49-F238E27FC236}">
                <a16:creationId xmlns:a16="http://schemas.microsoft.com/office/drawing/2014/main" id="{F35627B1-DB20-48A4-8785-816584D7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895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3919" y="3563938"/>
            <a:ext cx="4102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487681" y="1658983"/>
            <a:ext cx="9056915" cy="446718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F0"/>
              </a:buClr>
              <a:buFont typeface="Wingdings" panose="05000000000000000000" pitchFamily="2" charset="2"/>
              <a:buChar char="v"/>
              <a:defRPr sz="2100"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 marL="514350" indent="-257175">
              <a:buClr>
                <a:srgbClr val="00B0F0"/>
              </a:buClr>
              <a:buFont typeface="Wingdings" panose="05000000000000000000" pitchFamily="2" charset="2"/>
              <a:buChar char="s"/>
              <a:defRPr sz="1800">
                <a:latin typeface="Times New Roman" pitchFamily="18" charset="0"/>
                <a:cs typeface="Times New Roman" pitchFamily="18" charset="0"/>
              </a:defRPr>
            </a:lvl2pPr>
            <a:lvl3pPr marL="771525" indent="-257175">
              <a:buClr>
                <a:srgbClr val="00B0F0"/>
              </a:buClr>
              <a:buFont typeface="Wingdings" panose="05000000000000000000" pitchFamily="2" charset="2"/>
              <a:buChar char="Ø"/>
              <a:defRPr sz="1500"/>
            </a:lvl3pPr>
            <a:lvl4pPr marL="985838" indent="-214313">
              <a:buClr>
                <a:srgbClr val="00B0F0"/>
              </a:buClr>
              <a:buFont typeface="Wingdings" panose="05000000000000000000" pitchFamily="2" charset="2"/>
              <a:buChar char="ü"/>
              <a:defRPr sz="1350"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CC103-C490-4A8B-A174-DD81D48FB6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8A0DE9-4648-4703-B160-095BBB8291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7" name="标题 16">
            <a:extLst>
              <a:ext uri="{FF2B5EF4-FFF2-40B4-BE49-F238E27FC236}">
                <a16:creationId xmlns:a16="http://schemas.microsoft.com/office/drawing/2014/main" id="{48D7FF6F-3377-4126-BB2B-7C381FF00F86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2740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6C2ADB-F794-42C4-AD4E-60D4EF95E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3" name="标题 16">
            <a:extLst>
              <a:ext uri="{FF2B5EF4-FFF2-40B4-BE49-F238E27FC236}">
                <a16:creationId xmlns:a16="http://schemas.microsoft.com/office/drawing/2014/main" id="{96B479AD-95B9-4546-AF13-EBD92F23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2B3275E-772A-494C-9876-8F7C6E19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0070C0"/>
              </a:buClr>
              <a:buFont typeface="Wingdings" panose="05000000000000000000" pitchFamily="2" charset="2"/>
              <a:buChar char="v"/>
              <a:defRPr sz="2100" b="0"/>
            </a:lvl1pPr>
            <a:lvl2pPr marL="450056" indent="-192881">
              <a:buClr>
                <a:srgbClr val="00B0F0"/>
              </a:buClr>
              <a:buFont typeface="Wingdings" panose="05000000000000000000" pitchFamily="2" charset="2"/>
              <a:buChar char=""/>
              <a:defRPr sz="1800"/>
            </a:lvl2pPr>
            <a:lvl3pPr marL="675085" indent="-160735">
              <a:buClr>
                <a:srgbClr val="3399FF"/>
              </a:buClr>
              <a:buFont typeface="Wingdings" panose="05000000000000000000" pitchFamily="2" charset="2"/>
              <a:buChar char="Ø"/>
              <a:defRPr sz="1500"/>
            </a:lvl3pPr>
            <a:lvl4pPr marL="932260" indent="-160735">
              <a:buClr>
                <a:srgbClr val="00B0F0"/>
              </a:buClr>
              <a:buFont typeface="Wingdings" panose="05000000000000000000" pitchFamily="2" charset="2"/>
              <a:buChar char="ü"/>
              <a:defRPr sz="135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915062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EE9D1-5B84-420B-8C43-0E66B4BAD45F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F031B-DD93-4255-AC0A-30C08F1B1E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60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6C076-1927-4F9B-BECC-167567679AB5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A5DC-B670-4669-8835-07BBD684C4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42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3918" y="3563938"/>
            <a:ext cx="4102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87680" y="1658983"/>
            <a:ext cx="9056915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10589612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96295-EE47-4E4C-833A-0B18CCEE0CD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7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C455D3EE-B83B-40C4-A9CC-0D1099970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86" y="193834"/>
            <a:ext cx="5000172" cy="36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43A96-E8D2-46E9-864D-0DA9CD7C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0070C0"/>
              </a:buClr>
              <a:buFont typeface="Wingdings" panose="05000000000000000000" pitchFamily="2" charset="2"/>
              <a:buChar char="v"/>
              <a:defRPr sz="2800" b="0"/>
            </a:lvl1pPr>
            <a:lvl2pPr marL="450056" indent="-192881">
              <a:buClr>
                <a:srgbClr val="00B0F0"/>
              </a:buClr>
              <a:buFont typeface="Wingdings" panose="05000000000000000000" pitchFamily="2" charset="2"/>
              <a:buChar char=""/>
              <a:defRPr sz="2400"/>
            </a:lvl2pPr>
            <a:lvl3pPr marL="675085" indent="-160735"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932260" indent="-160735"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8475FB9C-792D-45E1-90F1-EFA85918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119" y="265093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546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>
            <a:extLst>
              <a:ext uri="{FF2B5EF4-FFF2-40B4-BE49-F238E27FC236}">
                <a16:creationId xmlns:a16="http://schemas.microsoft.com/office/drawing/2014/main" id="{C6AFF661-BC60-4AC4-AD39-F869C0990E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2" y="135104"/>
            <a:ext cx="6817783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71000-6AEE-4827-9457-F1AA2746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98362-66A9-401A-9146-F9D58BEEFC27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E529C31-8BE0-49AB-B578-E10F11DD9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6F92-B509-4D60-BFE6-0539A2E6AE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标题 16">
            <a:extLst>
              <a:ext uri="{FF2B5EF4-FFF2-40B4-BE49-F238E27FC236}">
                <a16:creationId xmlns:a16="http://schemas.microsoft.com/office/drawing/2014/main" id="{2972A73A-CF91-44BC-93B1-525A8BD8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6DBE185-DB3D-4064-8400-BA489F40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0070C0"/>
              </a:buClr>
              <a:buFont typeface="Wingdings" panose="05000000000000000000" pitchFamily="2" charset="2"/>
              <a:buChar char="v"/>
              <a:defRPr sz="2100" b="0"/>
            </a:lvl1pPr>
            <a:lvl2pPr marL="450056" indent="-192881">
              <a:buClr>
                <a:srgbClr val="00B0F0"/>
              </a:buClr>
              <a:buFont typeface="Wingdings" panose="05000000000000000000" pitchFamily="2" charset="2"/>
              <a:buChar char=""/>
              <a:defRPr sz="1800"/>
            </a:lvl2pPr>
            <a:lvl3pPr marL="675085" indent="-160735">
              <a:buClr>
                <a:srgbClr val="3399FF"/>
              </a:buClr>
              <a:buFont typeface="Wingdings" panose="05000000000000000000" pitchFamily="2" charset="2"/>
              <a:buChar char="Ø"/>
              <a:defRPr sz="1500"/>
            </a:lvl3pPr>
            <a:lvl4pPr marL="932260" indent="-160735">
              <a:buClr>
                <a:srgbClr val="00B0F0"/>
              </a:buClr>
              <a:buFont typeface="Wingdings" panose="05000000000000000000" pitchFamily="2" charset="2"/>
              <a:buChar char="ü"/>
              <a:defRPr sz="135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387353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772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D0570A44-F4E3-4334-A2D9-03AA0599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56873-74A4-44BF-9881-3B9AB99DD831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597AABA0-2381-4431-AFCF-ECF62F2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5904"/>
            <a:ext cx="3860800" cy="364981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6D60BCE1-28E2-4B3C-8029-CD1BBE29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9531-DC7C-4C09-B0F3-CE6371457E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DC1930-658C-4B57-A521-BCBEF338B6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9" name="标题 16">
            <a:extLst>
              <a:ext uri="{FF2B5EF4-FFF2-40B4-BE49-F238E27FC236}">
                <a16:creationId xmlns:a16="http://schemas.microsoft.com/office/drawing/2014/main" id="{FEE7CB13-A7CE-40C3-BED5-F72731F3B8C6}"/>
              </a:ext>
            </a:extLst>
          </p:cNvPr>
          <p:cNvSpPr txBox="1">
            <a:spLocks/>
          </p:cNvSpPr>
          <p:nvPr userDrawn="1"/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100"/>
              <a:t>单击此处编辑母版标题样式</a:t>
            </a:r>
            <a:endParaRPr lang="zh-CN" altLang="en-US" sz="21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5955C1F-CA90-4B2F-93C4-30C3ADCB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0070C0"/>
              </a:buClr>
              <a:buFont typeface="Wingdings" panose="05000000000000000000" pitchFamily="2" charset="2"/>
              <a:buChar char="v"/>
              <a:defRPr sz="2100" b="0"/>
            </a:lvl1pPr>
            <a:lvl2pPr marL="450056" indent="-192881">
              <a:buClr>
                <a:srgbClr val="00B0F0"/>
              </a:buClr>
              <a:buFont typeface="Wingdings" panose="05000000000000000000" pitchFamily="2" charset="2"/>
              <a:buChar char=""/>
              <a:defRPr sz="1800"/>
            </a:lvl2pPr>
            <a:lvl3pPr marL="675085" indent="-160735">
              <a:buClr>
                <a:srgbClr val="3399FF"/>
              </a:buClr>
              <a:buFont typeface="Wingdings" panose="05000000000000000000" pitchFamily="2" charset="2"/>
              <a:buChar char="Ø"/>
              <a:defRPr sz="1500"/>
            </a:lvl3pPr>
            <a:lvl4pPr marL="932260" indent="-160735">
              <a:buClr>
                <a:srgbClr val="00B0F0"/>
              </a:buClr>
              <a:buFont typeface="Wingdings" panose="05000000000000000000" pitchFamily="2" charset="2"/>
              <a:buChar char="ü"/>
              <a:defRPr sz="135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362551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>
            <a:extLst>
              <a:ext uri="{FF2B5EF4-FFF2-40B4-BE49-F238E27FC236}">
                <a16:creationId xmlns:a16="http://schemas.microsoft.com/office/drawing/2014/main" id="{7BCA7BA1-F80C-4EA6-8C53-D3B1240A55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6" y="1143337"/>
            <a:ext cx="4246033" cy="48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F313B6A3-3FAA-4D54-9AB9-91A96736C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71" y="118972"/>
            <a:ext cx="6819900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685" y="1600200"/>
            <a:ext cx="4789715" cy="45259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3BDF59A7-B477-4570-8D5E-E4EF9EA1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A1300-B471-4730-B172-C1BE3F5B003F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58049E8-2A35-416D-B810-1D1686021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7E17A-C169-410B-AFDE-E7A20EEE6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7"/>
            <a:ext cx="12192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609600" y="6553200"/>
            <a:ext cx="28448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753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1575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1350">
                <a:latin typeface="宋体" pitchFamily="2" charset="-122"/>
                <a:ea typeface="宋体" pitchFamily="2" charset="-122"/>
              </a:defRPr>
            </a:lvl3pPr>
            <a:lvl4pPr>
              <a:defRPr sz="1125">
                <a:latin typeface="宋体" pitchFamily="2" charset="-122"/>
                <a:ea typeface="宋体" pitchFamily="2" charset="-122"/>
              </a:defRPr>
            </a:lvl4pPr>
            <a:lvl5pPr>
              <a:defRPr sz="1125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49360F-0EEC-4167-ADBD-D0053A1F9F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5" name="标题 16">
            <a:extLst>
              <a:ext uri="{FF2B5EF4-FFF2-40B4-BE49-F238E27FC236}">
                <a16:creationId xmlns:a16="http://schemas.microsoft.com/office/drawing/2014/main" id="{D37935A3-093D-45F6-B4B8-BB10A014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3251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F0DCF7-391A-47D2-B0A2-8AA3F18E2C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6" name="标题 16">
            <a:extLst>
              <a:ext uri="{FF2B5EF4-FFF2-40B4-BE49-F238E27FC236}">
                <a16:creationId xmlns:a16="http://schemas.microsoft.com/office/drawing/2014/main" id="{A2633800-CEF3-42D8-9DB0-6BC2B04962E1}"/>
              </a:ext>
            </a:extLst>
          </p:cNvPr>
          <p:cNvSpPr txBox="1">
            <a:spLocks/>
          </p:cNvSpPr>
          <p:nvPr userDrawn="1"/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86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6C2ADB-F794-42C4-AD4E-60D4EF95E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3" name="标题 16">
            <a:extLst>
              <a:ext uri="{FF2B5EF4-FFF2-40B4-BE49-F238E27FC236}">
                <a16:creationId xmlns:a16="http://schemas.microsoft.com/office/drawing/2014/main" id="{96B479AD-95B9-4546-AF13-EBD92F23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2B3275E-772A-494C-9876-8F7C6E19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0070C0"/>
              </a:buClr>
              <a:buFont typeface="Wingdings" panose="05000000000000000000" pitchFamily="2" charset="2"/>
              <a:buChar char="v"/>
              <a:defRPr sz="2100" b="0"/>
            </a:lvl1pPr>
            <a:lvl2pPr marL="450056" indent="-192881">
              <a:buClr>
                <a:srgbClr val="00B0F0"/>
              </a:buClr>
              <a:buFont typeface="Wingdings" panose="05000000000000000000" pitchFamily="2" charset="2"/>
              <a:buChar char=""/>
              <a:defRPr sz="1800"/>
            </a:lvl2pPr>
            <a:lvl3pPr marL="675085" indent="-160735">
              <a:buClr>
                <a:srgbClr val="3399FF"/>
              </a:buClr>
              <a:buFont typeface="Wingdings" panose="05000000000000000000" pitchFamily="2" charset="2"/>
              <a:buChar char="Ø"/>
              <a:defRPr sz="1500"/>
            </a:lvl3pPr>
            <a:lvl4pPr marL="932260" indent="-160735">
              <a:buClr>
                <a:srgbClr val="00B0F0"/>
              </a:buClr>
              <a:buFont typeface="Wingdings" panose="05000000000000000000" pitchFamily="2" charset="2"/>
              <a:buChar char="ü"/>
              <a:defRPr sz="135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46400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8A0D701F-8898-4488-956D-42209B976D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468165A-B82F-4A32-AD60-E8CB9741A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4995"/>
            <a:ext cx="3860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88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DDD97EF-EDCF-42BB-947E-88EA63D652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smtClean="0"/>
            </a:lvl1pPr>
          </a:lstStyle>
          <a:p>
            <a:pPr>
              <a:defRPr/>
            </a:pPr>
            <a:fld id="{2EFA2754-3588-4F55-8A03-084D3E2190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C55B93D7-8F83-4BE6-ABB5-5F73623456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871"/>
            <a:ext cx="12192000" cy="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9">
            <a:extLst>
              <a:ext uri="{FF2B5EF4-FFF2-40B4-BE49-F238E27FC236}">
                <a16:creationId xmlns:a16="http://schemas.microsoft.com/office/drawing/2014/main" id="{A5736AC1-08BA-485A-B865-E18F47A217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12">
            <a:extLst>
              <a:ext uri="{FF2B5EF4-FFF2-40B4-BE49-F238E27FC236}">
                <a16:creationId xmlns:a16="http://schemas.microsoft.com/office/drawing/2014/main" id="{38CC815E-04B3-408C-9579-1E7954D142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2" y="1"/>
            <a:ext cx="6817783" cy="8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FCCB027-0C0D-40EE-A112-54C37344628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4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283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7175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51435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771525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0287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92881" indent="-192881" algn="l" rtl="0" eaLnBrk="0" fontAlgn="base" hangingPunct="0">
        <a:spcBef>
          <a:spcPct val="20000"/>
        </a:spcBef>
        <a:spcAft>
          <a:spcPct val="0"/>
        </a:spcAft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eaLnBrk="0" fontAlgn="base" hangingPunct="0">
        <a:spcBef>
          <a:spcPct val="20000"/>
        </a:spcBef>
        <a:spcAft>
          <a:spcPct val="0"/>
        </a:spcAft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www.chinaz.com/News/IT/0Q3VBH009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EEAF84-F070-436A-B265-876E3F182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数据库系统概论</a:t>
            </a:r>
          </a:p>
        </p:txBody>
      </p:sp>
      <p:sp>
        <p:nvSpPr>
          <p:cNvPr id="9" name="副标题 1">
            <a:extLst>
              <a:ext uri="{FF2B5EF4-FFF2-40B4-BE49-F238E27FC236}">
                <a16:creationId xmlns:a16="http://schemas.microsoft.com/office/drawing/2014/main" id="{1D1D0929-A87F-4309-9F8D-6B13FA04C2D7}"/>
              </a:ext>
            </a:extLst>
          </p:cNvPr>
          <p:cNvSpPr txBox="1">
            <a:spLocks/>
          </p:cNvSpPr>
          <p:nvPr/>
        </p:nvSpPr>
        <p:spPr>
          <a:xfrm>
            <a:off x="8273935" y="5003192"/>
            <a:ext cx="3768436" cy="1189651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910" indent="-16073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+mn-ea"/>
              </a:rPr>
              <a:t>第</a:t>
            </a:r>
            <a:r>
              <a:rPr lang="en-US" altLang="zh-CN" sz="2800" dirty="0">
                <a:latin typeface="+mn-ea"/>
              </a:rPr>
              <a:t>4</a:t>
            </a:r>
            <a:r>
              <a:rPr lang="zh-CN" altLang="en-US" sz="2800" dirty="0">
                <a:latin typeface="+mn-ea"/>
              </a:rPr>
              <a:t>章 数据库的安全性</a:t>
            </a:r>
          </a:p>
          <a:p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用户标识与鉴别（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&amp; Authentication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  <a:cs typeface="Times New Roman" panose="02020603050405020304" pitchFamily="18" charset="0"/>
              </a:rPr>
              <a:t>系统提供的最外层安全保护措施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用户标识与鉴别</a:t>
            </a:r>
          </a:p>
        </p:txBody>
      </p:sp>
      <p:pic>
        <p:nvPicPr>
          <p:cNvPr id="30723" name="Picture 4" descr="C:\Documents and Settings\Administrator\Local Settings\Temporary Internet Files\Content.IE5\WX6741MB\MPj0433153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0251" y="2642410"/>
            <a:ext cx="4338903" cy="289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7" descr="C:\Documents and Settings\Administrator\Local Settings\Temporary Internet Files\Content.IE5\WLM3KHIV\MCj0078748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558822" y="2763851"/>
            <a:ext cx="1774084" cy="261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用户标识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口令 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系统核对口令以鉴别用户身份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用户名和口令易被窃取 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每个用户预先约定好一个计算过程或者函数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用户标识自己的名字或身份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9EC70F-3E4F-45DD-977D-60411E96B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01" y="3912750"/>
            <a:ext cx="2068078" cy="20680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8" y="1100025"/>
            <a:ext cx="11764229" cy="4524949"/>
          </a:xfrm>
        </p:spPr>
        <p:txBody>
          <a:bodyPr rtlCol="0">
            <a:normAutofit fontScale="92500"/>
          </a:bodyPr>
          <a:lstStyle/>
          <a:p>
            <a:pPr marL="90488" indent="360363" fontAlgn="auto"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当用户使用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 SERVER2008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时，需要经过两个安全性阶段，身份验证和权限认证阶段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身份验证阶段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SERVER2008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上获得任何数据库访问权限之前，必须首先登录到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SERVER2008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并且是合法的，否则服务器将拒绝用户登录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权限验证阶段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身份验证阶段只能验证用户是否具有连接到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SERVER2008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的权限，通过身份验证后，需要验证用户是否具有访问服务器数据的权限，为此需要为每个数据库建立用户，并将账户映射到登录账户，并为用户分配对象的访问权限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0" y="231842"/>
            <a:ext cx="6017230" cy="612086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SQL Server 2008</a:t>
            </a:r>
            <a:r>
              <a:rPr lang="zh-CN" altLang="en-US" dirty="0">
                <a:latin typeface="+mj-ea"/>
              </a:rPr>
              <a:t>安全验证模式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8" y="1166529"/>
            <a:ext cx="11897233" cy="4524949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 Server 2008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提供了两种确认用户对数据库引擎服务的验证模式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Windows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身份验证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2" indent="720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Windows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验证模式允许</a:t>
            </a:r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SQL Server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可以使用</a:t>
            </a:r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Windows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的用户名和口令。在这种模式下，用户只需要通过</a:t>
            </a:r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Windows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的验证，就可以连接到</a:t>
            </a:r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SQL Server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，登录</a:t>
            </a:r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SQL Server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时就不再需要输入帐户和密码了。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 Server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身份验证 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2" indent="720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 Server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身份验证模式要求用户在连接</a:t>
            </a: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 Server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时必须提供登录名和登录密码，与</a:t>
            </a: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Windows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的登录帐号无关。</a:t>
            </a: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 Server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自身执行认证处理。 利用这种方式可以很方便地从网络上访问</a:t>
            </a:r>
            <a:r>
              <a:rPr lang="en-US" altLang="zh-CN" sz="2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</a:t>
            </a: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server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服务器。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8517" y="265093"/>
            <a:ext cx="5480636" cy="612086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SQL Server 2008</a:t>
            </a:r>
            <a:r>
              <a:rPr lang="zh-CN" altLang="en-US" dirty="0">
                <a:latin typeface="+mj-ea"/>
              </a:rPr>
              <a:t>身份验证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8365" y="1016315"/>
            <a:ext cx="5840129" cy="473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CDA87E0-499D-4F12-8FBB-E59C9DE4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E78EE6-633C-4647-8FD8-C1EEEF25CB10}"/>
              </a:ext>
            </a:extLst>
          </p:cNvPr>
          <p:cNvSpPr txBox="1"/>
          <p:nvPr/>
        </p:nvSpPr>
        <p:spPr>
          <a:xfrm>
            <a:off x="1605328" y="1598147"/>
            <a:ext cx="800219" cy="36617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1   SQL Server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服务器属性标签 </a:t>
            </a:r>
          </a:p>
          <a:p>
            <a:endParaRPr lang="zh-CN" altLang="en-US" sz="20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03512" y="1067972"/>
            <a:ext cx="8229600" cy="5349255"/>
          </a:xfrm>
          <a:solidFill>
            <a:schemeClr val="bg1"/>
          </a:solidFill>
        </p:spPr>
        <p:txBody>
          <a:bodyPr rtlCol="0">
            <a:noAutofit/>
          </a:bodyPr>
          <a:lstStyle/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 LOGIN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登录名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{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WITH  PASSWORD = ‘’ [HASHED][MUSTCHANGE]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,DEFAULT_DATABASE =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|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FROM 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WINDOWS  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[WITH DEFAULT_DATABASE =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|CERTIFICATE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证书名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|ASYMMETRIC KEY 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不对称密钥名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  </a:t>
            </a:r>
          </a:p>
          <a:p>
            <a:pPr indent="-77788" fontAlgn="auto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创建登录名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[</a:t>
            </a:r>
            <a:r>
              <a:rPr lang="zh-CN" altLang="en-US" dirty="0">
                <a:latin typeface="+mn-ea"/>
              </a:rPr>
              <a:t>例</a:t>
            </a:r>
            <a:r>
              <a:rPr lang="en-US" altLang="zh-CN" dirty="0">
                <a:latin typeface="+mn-ea"/>
              </a:rPr>
              <a:t>1]</a:t>
            </a:r>
            <a:r>
              <a:rPr lang="zh-CN" altLang="en-US" dirty="0">
                <a:latin typeface="+mn-ea"/>
              </a:rPr>
              <a:t>  创建一个</a:t>
            </a:r>
            <a:r>
              <a:rPr lang="en-US" altLang="zh-CN" dirty="0" err="1">
                <a:latin typeface="+mn-ea"/>
              </a:rPr>
              <a:t>sql</a:t>
            </a:r>
            <a:r>
              <a:rPr lang="en-US" altLang="zh-CN" dirty="0">
                <a:latin typeface="+mn-ea"/>
              </a:rPr>
              <a:t> server</a:t>
            </a:r>
            <a:r>
              <a:rPr lang="zh-CN" altLang="en-US" dirty="0">
                <a:latin typeface="+mn-ea"/>
              </a:rPr>
              <a:t>验证模式的登录名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[</a:t>
            </a:r>
            <a:r>
              <a:rPr lang="zh-CN" altLang="en-US" dirty="0">
                <a:latin typeface="+mn-ea"/>
              </a:rPr>
              <a:t>例</a:t>
            </a:r>
            <a:r>
              <a:rPr lang="en-US" altLang="zh-CN" dirty="0">
                <a:latin typeface="+mn-ea"/>
              </a:rPr>
              <a:t>2]  </a:t>
            </a:r>
            <a:r>
              <a:rPr lang="zh-CN" altLang="en-US" dirty="0">
                <a:latin typeface="+mn-ea"/>
              </a:rPr>
              <a:t>创建一个</a:t>
            </a:r>
            <a:r>
              <a:rPr lang="en-US" altLang="zh-CN" dirty="0">
                <a:latin typeface="+mn-ea"/>
              </a:rPr>
              <a:t>windows</a:t>
            </a:r>
            <a:r>
              <a:rPr lang="zh-CN" altLang="en-US" dirty="0">
                <a:latin typeface="+mn-ea"/>
              </a:rPr>
              <a:t>验证模式的登录名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E9745C-7EE4-4049-AC4C-3D019FBF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867" name="矩形 3"/>
          <p:cNvSpPr>
            <a:spLocks noChangeArrowheads="1"/>
          </p:cNvSpPr>
          <p:nvPr/>
        </p:nvSpPr>
        <p:spPr bwMode="auto">
          <a:xfrm>
            <a:off x="2734057" y="1830987"/>
            <a:ext cx="7096125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CREATE LOGIN </a:t>
            </a:r>
            <a:r>
              <a:rPr lang="zh-CN" altLang="en-US" sz="2400" dirty="0">
                <a:cs typeface="Times New Roman" panose="02020603050405020304" pitchFamily="18" charset="0"/>
              </a:rPr>
              <a:t>张三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WITH PASSWORD = ‘abc123!’</a:t>
            </a:r>
          </a:p>
        </p:txBody>
      </p:sp>
      <p:sp>
        <p:nvSpPr>
          <p:cNvPr id="36868" name="矩形 4"/>
          <p:cNvSpPr>
            <a:spLocks noChangeArrowheads="1"/>
          </p:cNvSpPr>
          <p:nvPr/>
        </p:nvSpPr>
        <p:spPr bwMode="auto">
          <a:xfrm>
            <a:off x="2734057" y="3946984"/>
            <a:ext cx="6526213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CREATE LOGIN [win2k3\ Administrator]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WINDOWS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384559" y="1066777"/>
            <a:ext cx="11502641" cy="45249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用户，也就是使用</a:t>
            </a:r>
            <a:r>
              <a:rPr lang="en-US" altLang="zh-CN" dirty="0">
                <a:latin typeface="+mj-ea"/>
                <a:ea typeface="+mj-ea"/>
              </a:rPr>
              <a:t>SQL SERVER</a:t>
            </a:r>
            <a:r>
              <a:rPr lang="zh-CN" altLang="en-US" dirty="0">
                <a:latin typeface="+mj-ea"/>
                <a:ea typeface="+mj-ea"/>
              </a:rPr>
              <a:t>的人，每个用来登录数据库的帐户都是一个用户。通过用户这个对象，可以设置数据库的使用权限。同一个数据库可以拥有多个用户，同一个用户也可以同时访问多个数据库。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添加用户</a:t>
            </a:r>
            <a:endParaRPr lang="en-US" altLang="zh-CN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6123" y="265093"/>
            <a:ext cx="5913196" cy="612086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</a:t>
            </a:r>
            <a:r>
              <a:rPr lang="en-US" altLang="zh-CN" dirty="0">
                <a:latin typeface="+mj-ea"/>
              </a:rPr>
              <a:t>SQL Server 2008</a:t>
            </a:r>
            <a:r>
              <a:rPr lang="zh-CN" altLang="en-US" dirty="0">
                <a:latin typeface="+mj-ea"/>
              </a:rPr>
              <a:t>数据库用户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3A689D-03B2-4557-B864-97957D049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79" y="3607950"/>
            <a:ext cx="1714739" cy="171473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14E1BDD-16D3-4580-B364-624F0032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5" name="Picture 9" descr="未标题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7729" y="1056834"/>
            <a:ext cx="5847271" cy="474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95470" y="1060204"/>
            <a:ext cx="6480428" cy="4524949"/>
          </a:xfrm>
        </p:spPr>
        <p:txBody>
          <a:bodyPr rtlCol="0">
            <a:normAutofit fontScale="92500" lnSpcReduction="20000"/>
          </a:bodyPr>
          <a:lstStyle/>
          <a:p>
            <a:pPr indent="14288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 USER 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 {{FOR | FROM}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LOGIN 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登录名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| CERTFICATE 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证书名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| ASYMMETERIC KEY 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密钥名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[WITHOUT LOGIN]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[WITH  DEFAULT_SCHEMA = 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创建用户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433" y="1166529"/>
            <a:ext cx="10972800" cy="4524949"/>
          </a:xfrm>
        </p:spPr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/>
              <a:t>第一节 计算机安全性概论</a:t>
            </a:r>
            <a:r>
              <a:rPr lang="en-US" altLang="zh-CN" dirty="0"/>
              <a:t>(</a:t>
            </a:r>
            <a:r>
              <a:rPr lang="zh-CN" altLang="en-US" dirty="0"/>
              <a:t>了解</a:t>
            </a:r>
            <a:r>
              <a:rPr lang="en-US" altLang="zh-CN" dirty="0"/>
              <a:t>)</a:t>
            </a:r>
            <a:endParaRPr lang="zh-CN" altLang="en-US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/>
              <a:t>第二节 数据库安全性控制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/>
              <a:t>第三节 视图机制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/>
              <a:t>第四节 审计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/>
              <a:t>第五节 数据加密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/>
              <a:t>第六节 统计数据库安全性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数据库安全性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178E78-9FF9-4A1C-83E8-C5B6BEADA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96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3]</a:t>
            </a:r>
            <a:r>
              <a:rPr lang="zh-CN" altLang="en-US" dirty="0"/>
              <a:t>  创建具有默认架构的数据库用户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E7E52E-A3BA-4ECD-AA73-51BAA8D4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963" name="矩形 3"/>
          <p:cNvSpPr>
            <a:spLocks noChangeArrowheads="1"/>
          </p:cNvSpPr>
          <p:nvPr/>
        </p:nvSpPr>
        <p:spPr bwMode="auto">
          <a:xfrm>
            <a:off x="1221833" y="1785961"/>
            <a:ext cx="7116762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CREATE USER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张三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FOR LOGIN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张三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WITH DEFAULT_SCHEMA = student;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F23244-D965-4546-90D5-E842EE0B8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12" y="2733478"/>
            <a:ext cx="8010838" cy="289585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321279" y="1071546"/>
            <a:ext cx="8229600" cy="45249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数据库安全性控制概述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用户标识与鉴别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自主存取控制方法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授权与回收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数据库角色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强制存取控制方法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E4A5EF-2CFB-499E-83F4-ED91B4FC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33277"/>
            <a:ext cx="10972800" cy="4524949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存取控制机制组成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定义用户权限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合法权限检查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用户权限定义和合法权检查机制一起组成了</a:t>
            </a:r>
            <a:r>
              <a:rPr lang="en-US" altLang="zh-CN" dirty="0">
                <a:latin typeface="+mj-ea"/>
                <a:ea typeface="+mj-ea"/>
              </a:rPr>
              <a:t>DBMS</a:t>
            </a:r>
            <a:r>
              <a:rPr lang="zh-CN" altLang="en-US" dirty="0">
                <a:latin typeface="+mj-ea"/>
                <a:ea typeface="+mj-ea"/>
              </a:rPr>
              <a:t>的安全子系统 </a:t>
            </a:r>
            <a:endParaRPr lang="en-US" altLang="zh-CN" dirty="0"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常用存取控制方法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自主存取控制（</a:t>
            </a:r>
            <a:r>
              <a:rPr lang="en-US" altLang="zh-CN" dirty="0">
                <a:latin typeface="+mj-ea"/>
                <a:ea typeface="+mj-ea"/>
              </a:rPr>
              <a:t>Discretionary Access Control </a:t>
            </a:r>
            <a:r>
              <a:rPr lang="zh-CN" altLang="en-US" dirty="0">
                <a:latin typeface="+mj-ea"/>
                <a:ea typeface="+mj-ea"/>
              </a:rPr>
              <a:t>，简称</a:t>
            </a:r>
            <a:r>
              <a:rPr lang="en-US" altLang="zh-CN" dirty="0">
                <a:latin typeface="+mj-ea"/>
                <a:ea typeface="+mj-ea"/>
              </a:rPr>
              <a:t>DAC</a:t>
            </a:r>
            <a:r>
              <a:rPr lang="zh-CN" altLang="en-US" dirty="0">
                <a:latin typeface="+mj-ea"/>
                <a:ea typeface="+mj-ea"/>
              </a:rPr>
              <a:t>）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C2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级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灵活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强制存取控制（</a:t>
            </a:r>
            <a:r>
              <a:rPr lang="en-US" altLang="zh-CN" dirty="0">
                <a:latin typeface="+mj-ea"/>
                <a:ea typeface="+mj-ea"/>
              </a:rPr>
              <a:t>Mandatory Access Control</a:t>
            </a:r>
            <a:r>
              <a:rPr lang="zh-CN" altLang="en-US" dirty="0">
                <a:latin typeface="+mj-ea"/>
                <a:ea typeface="+mj-ea"/>
              </a:rPr>
              <a:t>，简称 </a:t>
            </a:r>
            <a:r>
              <a:rPr lang="en-US" altLang="zh-CN" dirty="0">
                <a:latin typeface="+mj-ea"/>
                <a:ea typeface="+mj-ea"/>
              </a:rPr>
              <a:t>MAC</a:t>
            </a:r>
            <a:r>
              <a:rPr lang="zh-CN" altLang="en-US" dirty="0">
                <a:latin typeface="+mj-ea"/>
                <a:ea typeface="+mj-ea"/>
              </a:rPr>
              <a:t>）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B1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级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严格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存取控制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302868" y="1166525"/>
            <a:ext cx="8229600" cy="45249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数据库安全性控制概述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用户标识与鉴别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自主存取控制方法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授权与回收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数据库角色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强制存取控制方法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CD2688-0866-4E5F-9CDD-20B62FDF2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324130" y="1166525"/>
            <a:ext cx="8229600" cy="45249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通过 </a:t>
            </a:r>
            <a:r>
              <a:rPr lang="en-US" altLang="zh-CN" dirty="0"/>
              <a:t>SQL </a:t>
            </a:r>
            <a:r>
              <a:rPr lang="zh-CN" altLang="en-US" dirty="0"/>
              <a:t>的</a:t>
            </a:r>
            <a:r>
              <a:rPr lang="zh-CN" altLang="en-US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GRANT</a:t>
            </a:r>
            <a:r>
              <a:rPr lang="en-US" altLang="zh-CN" b="1" dirty="0"/>
              <a:t> </a:t>
            </a:r>
            <a:r>
              <a:rPr lang="zh-CN" altLang="en-US" dirty="0"/>
              <a:t>语句和 </a:t>
            </a:r>
            <a:r>
              <a:rPr lang="en-US" altLang="zh-CN" b="1" dirty="0">
                <a:solidFill>
                  <a:srgbClr val="FF0000"/>
                </a:solidFill>
              </a:rPr>
              <a:t>REVOKE</a:t>
            </a:r>
            <a:r>
              <a:rPr lang="en-US" altLang="zh-CN" dirty="0"/>
              <a:t> </a:t>
            </a:r>
            <a:r>
              <a:rPr lang="zh-CN" altLang="en-US" dirty="0"/>
              <a:t>语句实现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用户权限组成 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数据对象 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操作类型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定义用户存取权限：定义用户可以在哪些数据库对象上进行哪些类型的操作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定义存取权限称为</a:t>
            </a:r>
            <a:r>
              <a:rPr lang="zh-CN" altLang="en-US" b="1" dirty="0">
                <a:solidFill>
                  <a:srgbClr val="FF0000"/>
                </a:solidFill>
              </a:rPr>
              <a:t>授权</a:t>
            </a:r>
            <a:r>
              <a:rPr lang="zh-CN" altLang="en-US" dirty="0"/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自主存取控制方法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07E3CE-9518-459E-967F-9A6FB97DF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650" y="4669460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关系数据库系统中存取控制对象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351B19E-A0C8-47EF-90A5-E27289DC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019" y="1889306"/>
            <a:ext cx="8335963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289064" y="1023214"/>
            <a:ext cx="8229600" cy="45249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数据库安全性控制概述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用户标识与鉴别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自主存取控制方法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授权与回收</a:t>
            </a:r>
            <a:endParaRPr lang="en-US" altLang="zh-CN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数据库角色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强制存取控制方法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BBAFB7-9856-4F92-B310-FF577E336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025" name="Group 1"/>
          <p:cNvGrpSpPr>
            <a:grpSpLocks/>
          </p:cNvGrpSpPr>
          <p:nvPr/>
        </p:nvGrpSpPr>
        <p:grpSpPr bwMode="auto">
          <a:xfrm>
            <a:off x="2120106" y="1258888"/>
            <a:ext cx="7951788" cy="4343400"/>
            <a:chOff x="528" y="1440"/>
            <a:chExt cx="5009" cy="2736"/>
          </a:xfrm>
          <a:solidFill>
            <a:srgbClr val="7030A0"/>
          </a:solidFill>
        </p:grpSpPr>
        <p:sp>
          <p:nvSpPr>
            <p:cNvPr id="257027" name="Rectangle 3"/>
            <p:cNvSpPr>
              <a:spLocks noChangeArrowheads="1"/>
            </p:cNvSpPr>
            <p:nvPr/>
          </p:nvSpPr>
          <p:spPr bwMode="auto">
            <a:xfrm>
              <a:off x="1793" y="1440"/>
              <a:ext cx="3744" cy="2736"/>
            </a:xfrm>
            <a:prstGeom prst="rect">
              <a:avLst/>
            </a:prstGeom>
            <a:grpFill/>
            <a:ln w="28575" cap="rnd">
              <a:solidFill>
                <a:srgbClr val="FF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7038" name="Oval 14"/>
            <p:cNvSpPr>
              <a:spLocks noChangeArrowheads="1"/>
            </p:cNvSpPr>
            <p:nvPr/>
          </p:nvSpPr>
          <p:spPr bwMode="auto">
            <a:xfrm>
              <a:off x="2400" y="1824"/>
              <a:ext cx="960" cy="768"/>
            </a:xfrm>
            <a:prstGeom prst="ellipse">
              <a:avLst/>
            </a:prstGeom>
            <a:grp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用户 </a:t>
              </a:r>
              <a:endParaRPr kumimoji="1" lang="zh-CN" altLang="en-US" sz="2400" dirty="0">
                <a:solidFill>
                  <a:schemeClr val="bg1"/>
                </a:solidFill>
                <a:ea typeface="宋体" pitchFamily="2" charset="-122"/>
              </a:endParaRPr>
            </a:p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权限 </a:t>
              </a:r>
              <a:endParaRPr kumimoji="1" lang="zh-CN" altLang="en-US" sz="2400" dirty="0">
                <a:solidFill>
                  <a:schemeClr val="bg1"/>
                </a:solidFill>
                <a:ea typeface="宋体" pitchFamily="2" charset="-122"/>
              </a:endParaRPr>
            </a:p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rgbClr val="FFCC00"/>
                  </a:solidFill>
                  <a:latin typeface="隶书" pitchFamily="49" charset="-122"/>
                  <a:ea typeface="隶书" pitchFamily="49" charset="-122"/>
                </a:rPr>
                <a:t>登记</a:t>
              </a:r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7037" name="AutoShape 13"/>
            <p:cNvSpPr>
              <a:spLocks noChangeArrowheads="1"/>
            </p:cNvSpPr>
            <p:nvPr/>
          </p:nvSpPr>
          <p:spPr bwMode="auto">
            <a:xfrm>
              <a:off x="4656" y="1968"/>
              <a:ext cx="528" cy="528"/>
            </a:xfrm>
            <a:prstGeom prst="flowChartMagneticDisk">
              <a:avLst/>
            </a:prstGeom>
            <a:grp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zh-CN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DD</a:t>
              </a:r>
              <a:endParaRPr lang="zh-CN" altLang="zh-CN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7036" name="Oval 12"/>
            <p:cNvSpPr>
              <a:spLocks noChangeArrowheads="1"/>
            </p:cNvSpPr>
            <p:nvPr/>
          </p:nvSpPr>
          <p:spPr bwMode="auto">
            <a:xfrm>
              <a:off x="2448" y="2991"/>
              <a:ext cx="960" cy="768"/>
            </a:xfrm>
            <a:prstGeom prst="ellipse">
              <a:avLst/>
            </a:prstGeom>
            <a:grp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合法 </a:t>
              </a:r>
              <a:endParaRPr kumimoji="1" lang="zh-CN" altLang="en-US" sz="2400" dirty="0">
                <a:solidFill>
                  <a:schemeClr val="bg1"/>
                </a:solidFill>
                <a:ea typeface="宋体" pitchFamily="2" charset="-122"/>
              </a:endParaRPr>
            </a:p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权限 </a:t>
              </a:r>
              <a:endParaRPr kumimoji="1" lang="zh-CN" altLang="en-US" sz="2400" dirty="0">
                <a:solidFill>
                  <a:schemeClr val="bg1"/>
                </a:solidFill>
                <a:ea typeface="宋体" pitchFamily="2" charset="-122"/>
              </a:endParaRPr>
            </a:p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rgbClr val="FFCC00"/>
                  </a:solidFill>
                  <a:latin typeface="隶书" pitchFamily="49" charset="-122"/>
                  <a:ea typeface="隶书" pitchFamily="49" charset="-122"/>
                </a:rPr>
                <a:t>检查</a:t>
              </a:r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7035" name="AutoShape 11"/>
            <p:cNvSpPr>
              <a:spLocks noChangeArrowheads="1"/>
            </p:cNvSpPr>
            <p:nvPr/>
          </p:nvSpPr>
          <p:spPr bwMode="auto">
            <a:xfrm>
              <a:off x="3456" y="2160"/>
              <a:ext cx="1152" cy="144"/>
            </a:xfrm>
            <a:prstGeom prst="rightArrow">
              <a:avLst>
                <a:gd name="adj1" fmla="val 50000"/>
                <a:gd name="adj2" fmla="val 200000"/>
              </a:avLst>
            </a:prstGeom>
            <a:grpFill/>
            <a:ln w="285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7034" name="Rectangle 10"/>
            <p:cNvSpPr>
              <a:spLocks noChangeArrowheads="1"/>
            </p:cNvSpPr>
            <p:nvPr/>
          </p:nvSpPr>
          <p:spPr bwMode="auto">
            <a:xfrm>
              <a:off x="3456" y="1728"/>
              <a:ext cx="1056" cy="3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授权规则</a:t>
              </a:r>
              <a:endParaRPr lang="zh-CN" altLang="en-US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7033" name="AutoShape 9"/>
            <p:cNvSpPr>
              <a:spLocks noChangeArrowheads="1"/>
            </p:cNvSpPr>
            <p:nvPr/>
          </p:nvSpPr>
          <p:spPr bwMode="auto">
            <a:xfrm>
              <a:off x="1680" y="2160"/>
              <a:ext cx="672" cy="144"/>
            </a:xfrm>
            <a:prstGeom prst="rightArrow">
              <a:avLst>
                <a:gd name="adj1" fmla="val 50000"/>
                <a:gd name="adj2" fmla="val 116667"/>
              </a:avLst>
            </a:prstGeom>
            <a:grpFill/>
            <a:ln w="285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7032" name="AutoShape 8"/>
            <p:cNvSpPr>
              <a:spLocks noChangeArrowheads="1"/>
            </p:cNvSpPr>
            <p:nvPr/>
          </p:nvSpPr>
          <p:spPr bwMode="auto">
            <a:xfrm>
              <a:off x="1680" y="3360"/>
              <a:ext cx="672" cy="144"/>
            </a:xfrm>
            <a:prstGeom prst="rightArrow">
              <a:avLst>
                <a:gd name="adj1" fmla="val 50000"/>
                <a:gd name="adj2" fmla="val 116667"/>
              </a:avLst>
            </a:prstGeom>
            <a:grpFill/>
            <a:ln w="285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7031" name="AutoShape 7"/>
            <p:cNvSpPr>
              <a:spLocks noChangeArrowheads="1"/>
            </p:cNvSpPr>
            <p:nvPr/>
          </p:nvSpPr>
          <p:spPr bwMode="auto">
            <a:xfrm rot="19200000">
              <a:off x="3456" y="2784"/>
              <a:ext cx="1200" cy="192"/>
            </a:xfrm>
            <a:prstGeom prst="leftArrow">
              <a:avLst>
                <a:gd name="adj1" fmla="val 50000"/>
                <a:gd name="adj2" fmla="val 156250"/>
              </a:avLst>
            </a:prstGeom>
            <a:grpFill/>
            <a:ln w="285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7030" name="Rectangle 6"/>
            <p:cNvSpPr>
              <a:spLocks noChangeArrowheads="1"/>
            </p:cNvSpPr>
            <p:nvPr/>
          </p:nvSpPr>
          <p:spPr bwMode="auto">
            <a:xfrm rot="19200000">
              <a:off x="3786" y="2890"/>
              <a:ext cx="1056" cy="3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授权规则</a:t>
              </a:r>
              <a:endParaRPr lang="zh-CN" altLang="en-US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7029" name="Rectangle 5"/>
            <p:cNvSpPr>
              <a:spLocks noChangeArrowheads="1"/>
            </p:cNvSpPr>
            <p:nvPr/>
          </p:nvSpPr>
          <p:spPr bwMode="auto">
            <a:xfrm>
              <a:off x="528" y="3168"/>
              <a:ext cx="1056" cy="480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latin typeface="+mj-ea"/>
                  <a:ea typeface="+mj-ea"/>
                </a:rPr>
                <a:t>用户发出 </a:t>
              </a:r>
              <a:endParaRPr kumimoji="1" lang="zh-CN" altLang="en-US" sz="2800" dirty="0">
                <a:latin typeface="+mj-ea"/>
                <a:ea typeface="+mj-ea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latin typeface="+mj-ea"/>
                  <a:ea typeface="+mj-ea"/>
                </a:rPr>
                <a:t>操作请求</a:t>
              </a:r>
              <a:endParaRPr lang="zh-CN" altLang="en-US" sz="2800" dirty="0">
                <a:latin typeface="+mj-ea"/>
                <a:ea typeface="+mj-ea"/>
              </a:endParaRPr>
            </a:p>
          </p:txBody>
        </p:sp>
        <p:sp>
          <p:nvSpPr>
            <p:cNvPr id="257028" name="Rectangle 4"/>
            <p:cNvSpPr>
              <a:spLocks noChangeArrowheads="1"/>
            </p:cNvSpPr>
            <p:nvPr/>
          </p:nvSpPr>
          <p:spPr bwMode="auto">
            <a:xfrm>
              <a:off x="528" y="2016"/>
              <a:ext cx="1056" cy="528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+mj-ea"/>
                  <a:ea typeface="+mj-ea"/>
                </a:rPr>
                <a:t>定义</a:t>
              </a:r>
              <a:r>
                <a:rPr kumimoji="1" lang="zh-CN" altLang="en-US" sz="2800" b="1" dirty="0">
                  <a:solidFill>
                    <a:srgbClr val="FFCC00"/>
                  </a:solidFill>
                  <a:latin typeface="+mj-ea"/>
                  <a:ea typeface="+mj-ea"/>
                </a:rPr>
                <a:t> </a:t>
              </a:r>
              <a:endParaRPr kumimoji="1" lang="zh-CN" altLang="en-US" sz="2800" dirty="0">
                <a:latin typeface="+mj-ea"/>
                <a:ea typeface="+mj-ea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latin typeface="+mj-ea"/>
                  <a:ea typeface="+mj-ea"/>
                </a:rPr>
                <a:t>用户权限</a:t>
              </a:r>
              <a:endParaRPr lang="zh-CN" altLang="en-US" sz="2800" dirty="0">
                <a:latin typeface="+mj-ea"/>
                <a:ea typeface="+mj-ea"/>
              </a:endParaRPr>
            </a:p>
          </p:txBody>
        </p:sp>
      </p:grpSp>
      <p:sp>
        <p:nvSpPr>
          <p:cNvPr id="48131" name="Rectangle 21"/>
          <p:cNvSpPr>
            <a:spLocks noChangeArrowheads="1"/>
          </p:cNvSpPr>
          <p:nvPr/>
        </p:nvSpPr>
        <p:spPr bwMode="auto">
          <a:xfrm>
            <a:off x="1467437" y="-675281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48132" name="矩形 22"/>
          <p:cNvSpPr>
            <a:spLocks noChangeArrowheads="1"/>
          </p:cNvSpPr>
          <p:nvPr/>
        </p:nvSpPr>
        <p:spPr bwMode="auto">
          <a:xfrm>
            <a:off x="6936375" y="5079793"/>
            <a:ext cx="2711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DBMS</a:t>
            </a:r>
            <a:r>
              <a:rPr lang="zh-CN" altLang="en-US" b="1">
                <a:solidFill>
                  <a:schemeClr val="bg1"/>
                </a:solidFill>
              </a:rPr>
              <a:t>的存取控制子系统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23E612-EC02-4C2C-891A-3697362E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存取控制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语句的一般格式：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语义：将对指定操作对象的指定操作权限授予指定的用户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ea"/>
              </a:rPr>
              <a:t>授权中的基本语法：</a:t>
            </a:r>
            <a:r>
              <a:rPr lang="en-US" altLang="zh-CN">
                <a:latin typeface="+mj-ea"/>
              </a:rPr>
              <a:t>GRANT </a:t>
            </a:r>
            <a:endParaRPr lang="zh-CN" altLang="en-US" dirty="0">
              <a:latin typeface="+mj-ea"/>
            </a:endParaRPr>
          </a:p>
        </p:txBody>
      </p:sp>
      <p:sp>
        <p:nvSpPr>
          <p:cNvPr id="49155" name="矩形 3"/>
          <p:cNvSpPr>
            <a:spLocks noChangeArrowheads="1"/>
          </p:cNvSpPr>
          <p:nvPr/>
        </p:nvSpPr>
        <p:spPr bwMode="auto">
          <a:xfrm>
            <a:off x="2079797" y="1784009"/>
            <a:ext cx="54260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GRANT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权限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&gt;[,&lt;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权限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&gt;]...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ON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对象类型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 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对象名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&gt;]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TO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用户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&gt;[,&lt;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用户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&gt;]...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WITH GRANT OPTION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];</a:t>
            </a:r>
            <a:endParaRPr lang="zh-CN" altLang="en-US" sz="2400" dirty="0"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内容占位符 2"/>
          <p:cNvSpPr>
            <a:spLocks noGrp="1"/>
          </p:cNvSpPr>
          <p:nvPr>
            <p:ph idx="1"/>
          </p:nvPr>
        </p:nvSpPr>
        <p:spPr>
          <a:xfrm>
            <a:off x="317220" y="1166525"/>
            <a:ext cx="8229600" cy="452494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发出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GRANT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DBA 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数据库对象创建者（即属主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Owner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 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拥有该权限的用户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接受权限的用户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一个或多个具体用户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PUBLIC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（全体用户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WITH GRANT OPTION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子句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指定：可以再授予 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没有指定：不能传播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不允许循环授权</a:t>
            </a:r>
          </a:p>
        </p:txBody>
      </p:sp>
      <p:pic>
        <p:nvPicPr>
          <p:cNvPr id="50178" name="Picture 1" descr="C:\Documents and Settings\Administrator\Local Settings\Temporary Internet Files\Content.IE5\U3UZUR4B\MMAG00522_0000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1400" y="3978275"/>
            <a:ext cx="1701800" cy="243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4"/>
          <p:cNvSpPr>
            <a:spLocks noGrp="1"/>
          </p:cNvSpPr>
          <p:nvPr>
            <p:ph idx="1"/>
          </p:nvPr>
        </p:nvSpPr>
        <p:spPr>
          <a:xfrm>
            <a:off x="501004" y="1077856"/>
            <a:ext cx="8229600" cy="4524949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掌握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身份验证、存取控制、角色管理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了解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安全标准、强制存取控制、审计、数据加密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重点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存取控制、角色管理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难点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角色管理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教学目标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121D4E-A670-4DFC-97FB-100FFA0C5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95" y="3340330"/>
            <a:ext cx="3762900" cy="279121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462" y="1178637"/>
            <a:ext cx="10178980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4]  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把查询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Student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表权限授给用户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U1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43968" y="1850783"/>
            <a:ext cx="8546874" cy="11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GRANT   </a:t>
            </a: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SELECT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  ON   TABLE   Student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TO   U1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823" y="3159837"/>
            <a:ext cx="10963867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indent="-901700">
              <a:lnSpc>
                <a:spcPct val="120000"/>
              </a:lnSpc>
              <a:defRPr/>
            </a:pP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5] 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把对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Student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表和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Course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表的全部权限授予用户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U2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U3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43966" y="3791023"/>
            <a:ext cx="8467797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GRANT </a:t>
            </a:r>
            <a:r>
              <a:rPr lang="en-US" altLang="zh-CN" sz="2400" b="1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ALL PRIVILEGES 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ON TABLE Student, Course </a:t>
            </a:r>
            <a:endParaRPr lang="zh-CN" altLang="en-US" sz="2400" dirty="0">
              <a:ea typeface="+mj-ea"/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TO U2, U3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370" y="1167777"/>
            <a:ext cx="9755854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indent="-901700">
              <a:lnSpc>
                <a:spcPct val="120000"/>
              </a:lnSpc>
              <a:defRPr/>
            </a:pP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6]  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把对表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SC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的查询权限授予所有用户。 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43351" y="1945396"/>
            <a:ext cx="8119401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GRANT </a:t>
            </a:r>
            <a:r>
              <a:rPr lang="en-US" altLang="zh-CN" sz="2400" b="1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SELECT 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ON TABLE SC </a:t>
            </a:r>
            <a:endParaRPr lang="zh-CN" altLang="en-US" sz="2400" dirty="0">
              <a:ea typeface="+mj-ea"/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TO  PUBLIC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6370" y="3360115"/>
            <a:ext cx="9924463" cy="4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indent="-901700">
              <a:lnSpc>
                <a:spcPct val="120000"/>
              </a:lnSpc>
              <a:defRPr/>
            </a:pP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7]  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把查询</a:t>
            </a:r>
            <a:r>
              <a:rPr lang="en-US" sz="2400" dirty="0">
                <a:latin typeface="+mj-ea"/>
                <a:ea typeface="+mj-ea"/>
                <a:cs typeface="Times New Roman" panose="02020603050405020304" pitchFamily="18" charset="0"/>
              </a:rPr>
              <a:t>Student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表和修改学生学号的权限授给用户</a:t>
            </a:r>
            <a:r>
              <a:rPr lang="en-US" sz="2400" dirty="0">
                <a:latin typeface="+mj-ea"/>
                <a:ea typeface="+mj-ea"/>
                <a:cs typeface="Times New Roman" panose="02020603050405020304" pitchFamily="18" charset="0"/>
              </a:rPr>
              <a:t>U4 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648892" y="4064381"/>
            <a:ext cx="8891646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GRANT </a:t>
            </a:r>
            <a:r>
              <a:rPr lang="en-US" altLang="zh-CN" sz="2400" b="1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UPDATE(</a:t>
            </a:r>
            <a:r>
              <a:rPr lang="en-US" altLang="zh-CN" sz="2400" b="1" dirty="0" err="1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Sno</a:t>
            </a:r>
            <a:r>
              <a:rPr lang="en-US" altLang="zh-CN" sz="2400" b="1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), SELECT 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ON TABLE Student </a:t>
            </a:r>
            <a:endParaRPr lang="zh-CN" altLang="en-US" sz="2400" dirty="0">
              <a:ea typeface="+mj-ea"/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TO  U4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1516" y="1071131"/>
            <a:ext cx="11214292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indent="-901700"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8]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把对表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SC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INSERT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权限授予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U5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用户，并允许他再将此权限授予其他用户 。 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612869" y="1735303"/>
            <a:ext cx="9730678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GRANT  INSERT  ON  TABLE SC 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TO U5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WITH GRANT OPTION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11265" y="3333928"/>
            <a:ext cx="10448940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85738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执行例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后，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U5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不仅拥有了对表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SC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INSERT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权限，还可以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传播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此权限：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11265" y="4087637"/>
            <a:ext cx="9733033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GRANT  INSERT  ON  TABLE SC 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TO U6    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WITH GRANT OPTION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" name="矩形 7"/>
          <p:cNvSpPr/>
          <p:nvPr/>
        </p:nvSpPr>
        <p:spPr>
          <a:xfrm>
            <a:off x="751516" y="4071492"/>
            <a:ext cx="1439137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9] </a:t>
            </a:r>
            <a:endParaRPr lang="zh-CN" altLang="en-US" sz="2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352B04-10D5-4151-B9A6-6888FDF5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2"/>
          <p:cNvSpPr>
            <a:spLocks noChangeArrowheads="1"/>
          </p:cNvSpPr>
          <p:nvPr/>
        </p:nvSpPr>
        <p:spPr bwMode="auto">
          <a:xfrm>
            <a:off x="2246400" y="1413466"/>
            <a:ext cx="5808000" cy="66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同样，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U6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还可以将此权限授予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U7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246400" y="2059797"/>
            <a:ext cx="6559550" cy="130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GRANT  INSERT  ON  TABLE SC 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TO U7;</a:t>
            </a:r>
          </a:p>
        </p:txBody>
      </p:sp>
      <p:sp>
        <p:nvSpPr>
          <p:cNvPr id="5" name="矩形 4"/>
          <p:cNvSpPr/>
          <p:nvPr/>
        </p:nvSpPr>
        <p:spPr>
          <a:xfrm>
            <a:off x="1198651" y="2059797"/>
            <a:ext cx="130997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10] </a:t>
            </a:r>
            <a:endParaRPr lang="zh-CN" altLang="en-US" sz="28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77" name="矩形 5"/>
          <p:cNvSpPr>
            <a:spLocks noChangeArrowheads="1"/>
          </p:cNvSpPr>
          <p:nvPr/>
        </p:nvSpPr>
        <p:spPr bwMode="auto">
          <a:xfrm>
            <a:off x="2246401" y="3367453"/>
            <a:ext cx="4253087" cy="66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但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U7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不能再传播此权限。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4D1BD5-E579-42E0-A159-D0567F77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04BF6E-8DF9-4876-8963-03907AFB1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190" y="4030007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REVOKE</a:t>
            </a:r>
            <a:r>
              <a:rPr lang="zh-CN" altLang="en-US" dirty="0"/>
              <a:t>语句的一般格式为：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授予的权限可以由</a:t>
            </a:r>
            <a:r>
              <a:rPr lang="en-US" altLang="zh-CN" dirty="0"/>
              <a:t>DBA</a:t>
            </a:r>
            <a:r>
              <a:rPr lang="zh-CN" altLang="en-US" dirty="0"/>
              <a:t>或其他授权者用</a:t>
            </a:r>
            <a:r>
              <a:rPr lang="en-US" altLang="zh-CN" dirty="0"/>
              <a:t>REVOKE</a:t>
            </a:r>
            <a:r>
              <a:rPr lang="zh-CN" altLang="en-US" dirty="0"/>
              <a:t>语句收回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+mj-ea"/>
              </a:rPr>
              <a:t>REVOKE</a:t>
            </a:r>
            <a:endParaRPr lang="zh-CN" altLang="en-US" dirty="0">
              <a:latin typeface="+mj-ea"/>
            </a:endParaRPr>
          </a:p>
        </p:txBody>
      </p:sp>
      <p:sp>
        <p:nvSpPr>
          <p:cNvPr id="55299" name="矩形 4"/>
          <p:cNvSpPr>
            <a:spLocks noChangeArrowheads="1"/>
          </p:cNvSpPr>
          <p:nvPr/>
        </p:nvSpPr>
        <p:spPr bwMode="auto">
          <a:xfrm>
            <a:off x="2023808" y="1942254"/>
            <a:ext cx="457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REVOKE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权限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&gt;[,&lt;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权限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&gt;]... 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ON</a:t>
            </a:r>
            <a:r>
              <a:rPr lang="en-US" altLang="zh-CN" sz="24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对象类型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 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对象名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&gt;]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FROM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用户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&gt;[,&lt;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用户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&gt;]...;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7168" y="1124017"/>
            <a:ext cx="7883525" cy="5656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1700" indent="-901700">
              <a:lnSpc>
                <a:spcPct val="120000"/>
              </a:lnSpc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11]  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把用户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U4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修改学生学号的权限收回。 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027859" y="1845037"/>
            <a:ext cx="6561138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REVOKE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UPDATE(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)  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ON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TABLE Student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FROM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U4;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5580" y="3327386"/>
            <a:ext cx="7885112" cy="5656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1700" indent="-901700">
              <a:lnSpc>
                <a:spcPct val="120000"/>
              </a:lnSpc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12]  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收回所有用户对表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SC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的查询权限。 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27860" y="4048405"/>
            <a:ext cx="6559550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REVOKE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SELECT 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ON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TABLE SC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FROM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PUBLIC;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6EAF15-807E-4D24-A208-262DF359D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25" y="4383805"/>
            <a:ext cx="1714739" cy="1714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7"/>
          <p:cNvSpPr>
            <a:spLocks noGrp="1"/>
          </p:cNvSpPr>
          <p:nvPr>
            <p:ph idx="1"/>
          </p:nvPr>
        </p:nvSpPr>
        <p:spPr>
          <a:xfrm>
            <a:off x="842547" y="1166525"/>
            <a:ext cx="10534805" cy="4524949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将用户</a:t>
            </a:r>
            <a:r>
              <a:rPr lang="en-US" altLang="zh-CN" dirty="0">
                <a:latin typeface="+mj-ea"/>
                <a:ea typeface="+mj-ea"/>
              </a:rPr>
              <a:t>U5</a:t>
            </a:r>
            <a:r>
              <a:rPr lang="zh-CN" altLang="en-US" dirty="0">
                <a:latin typeface="+mj-ea"/>
                <a:ea typeface="+mj-ea"/>
              </a:rPr>
              <a:t>的</a:t>
            </a:r>
            <a:r>
              <a:rPr lang="en-US" altLang="zh-CN" dirty="0">
                <a:latin typeface="+mj-ea"/>
                <a:ea typeface="+mj-ea"/>
              </a:rPr>
              <a:t>INSERT</a:t>
            </a:r>
            <a:r>
              <a:rPr lang="zh-CN" altLang="en-US" dirty="0">
                <a:latin typeface="+mj-ea"/>
                <a:ea typeface="+mj-ea"/>
              </a:rPr>
              <a:t>权限收回的时候必须级联（</a:t>
            </a:r>
            <a:r>
              <a:rPr lang="en-US" altLang="zh-CN" dirty="0">
                <a:latin typeface="+mj-ea"/>
                <a:ea typeface="+mj-ea"/>
              </a:rPr>
              <a:t>CASCADE</a:t>
            </a:r>
            <a:r>
              <a:rPr lang="zh-CN" altLang="en-US" dirty="0">
                <a:latin typeface="+mj-ea"/>
                <a:ea typeface="+mj-ea"/>
              </a:rPr>
              <a:t>）收回 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系统只收回直接或间接从</a:t>
            </a:r>
            <a:r>
              <a:rPr lang="en-US" altLang="zh-CN" dirty="0">
                <a:latin typeface="+mj-ea"/>
                <a:ea typeface="+mj-ea"/>
              </a:rPr>
              <a:t>U5</a:t>
            </a:r>
            <a:r>
              <a:rPr lang="zh-CN" altLang="en-US" dirty="0">
                <a:latin typeface="+mj-ea"/>
                <a:ea typeface="+mj-ea"/>
              </a:rPr>
              <a:t>处获得的权限 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D1EAE4-D6E7-4093-B4EA-773398DF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2548" y="2933671"/>
            <a:ext cx="954022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indent="-901700">
              <a:lnSpc>
                <a:spcPct val="150000"/>
              </a:lnSpc>
              <a:defRPr/>
            </a:pPr>
            <a:r>
              <a:rPr lang="en-US" altLang="zh-CN" sz="2400" dirty="0">
                <a:latin typeface="+mj-ea"/>
                <a:ea typeface="+mj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j-ea"/>
                <a:ea typeface="+mj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j-ea"/>
                <a:ea typeface="+mj-ea"/>
                <a:cs typeface="Times New Roman" pitchFamily="18" charset="0"/>
              </a:rPr>
              <a:t>13]  </a:t>
            </a:r>
            <a:r>
              <a:rPr lang="zh-CN" altLang="en-US" sz="2400" dirty="0">
                <a:latin typeface="+mj-ea"/>
                <a:ea typeface="+mj-ea"/>
              </a:rPr>
              <a:t>把用户</a:t>
            </a:r>
            <a:r>
              <a:rPr lang="en-US" altLang="zh-CN" sz="2400" dirty="0">
                <a:latin typeface="+mj-ea"/>
                <a:ea typeface="+mj-ea"/>
              </a:rPr>
              <a:t>U5</a:t>
            </a:r>
            <a:r>
              <a:rPr lang="zh-CN" altLang="en-US" sz="2400" dirty="0">
                <a:latin typeface="+mj-ea"/>
                <a:ea typeface="+mj-ea"/>
              </a:rPr>
              <a:t>对</a:t>
            </a:r>
            <a:r>
              <a:rPr lang="en-US" altLang="zh-CN" sz="2400" dirty="0">
                <a:latin typeface="+mj-ea"/>
                <a:ea typeface="+mj-ea"/>
              </a:rPr>
              <a:t>SC</a:t>
            </a:r>
            <a:r>
              <a:rPr lang="zh-CN" altLang="en-US" sz="2400" dirty="0">
                <a:latin typeface="+mj-ea"/>
                <a:ea typeface="+mj-ea"/>
              </a:rPr>
              <a:t>表的</a:t>
            </a:r>
            <a:r>
              <a:rPr lang="en-US" altLang="zh-CN" sz="2400" dirty="0">
                <a:latin typeface="+mj-ea"/>
                <a:ea typeface="+mj-ea"/>
              </a:rPr>
              <a:t>INSERT</a:t>
            </a:r>
            <a:r>
              <a:rPr lang="zh-CN" altLang="en-US" sz="2400" dirty="0">
                <a:latin typeface="+mj-ea"/>
                <a:ea typeface="+mj-ea"/>
              </a:rPr>
              <a:t>权限收回。 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104495" y="3667663"/>
            <a:ext cx="7936425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REVOKE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 INSERT  </a:t>
            </a:r>
            <a:r>
              <a:rPr lang="en-US" altLang="zh-CN" sz="2400" b="1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ON</a:t>
            </a:r>
            <a:r>
              <a:rPr lang="en-US" altLang="zh-CN" sz="2400" b="1" dirty="0">
                <a:solidFill>
                  <a:srgbClr val="0000FF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TABLE SC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FROM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 U5  CASCADE;</a:t>
            </a:r>
            <a:endParaRPr lang="zh-CN" altLang="en-US" sz="2400" dirty="0"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C06AC6-7153-4BF1-8973-11F41E57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34" y="4004582"/>
            <a:ext cx="3343742" cy="229584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DBA</a:t>
            </a:r>
            <a:r>
              <a:rPr lang="zh-CN" altLang="en-US" dirty="0">
                <a:latin typeface="+mj-ea"/>
                <a:ea typeface="+mj-ea"/>
              </a:rPr>
              <a:t>：拥有所有对象的所有权限 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不同的权限授予不同的用户 </a:t>
            </a:r>
          </a:p>
          <a:p>
            <a:r>
              <a:rPr lang="zh-CN" altLang="en-US" dirty="0">
                <a:latin typeface="+mj-ea"/>
                <a:ea typeface="+mj-ea"/>
              </a:rPr>
              <a:t>用户：拥有自己建立的对象的全部的操作权限 </a:t>
            </a:r>
          </a:p>
          <a:p>
            <a:pPr lvl="1"/>
            <a:r>
              <a:rPr lang="en-US" altLang="zh-CN" dirty="0">
                <a:latin typeface="+mj-ea"/>
                <a:ea typeface="+mj-ea"/>
              </a:rPr>
              <a:t>GRANT</a:t>
            </a:r>
            <a:r>
              <a:rPr lang="zh-CN" altLang="en-US" dirty="0">
                <a:latin typeface="+mj-ea"/>
                <a:ea typeface="+mj-ea"/>
              </a:rPr>
              <a:t>：授予其他用户 </a:t>
            </a:r>
          </a:p>
          <a:p>
            <a:r>
              <a:rPr lang="zh-CN" altLang="en-US" dirty="0">
                <a:latin typeface="+mj-ea"/>
                <a:ea typeface="+mj-ea"/>
              </a:rPr>
              <a:t>被授权的用户 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“继续授权”许可：再授予</a:t>
            </a:r>
          </a:p>
          <a:p>
            <a:r>
              <a:rPr lang="zh-CN" altLang="en-US" dirty="0">
                <a:latin typeface="+mj-ea"/>
                <a:ea typeface="+mj-ea"/>
              </a:rPr>
              <a:t>所有授予出去的权力在必要时又都可用</a:t>
            </a:r>
            <a:r>
              <a:rPr lang="en-US" altLang="zh-CN" dirty="0">
                <a:latin typeface="+mj-ea"/>
                <a:ea typeface="+mj-ea"/>
              </a:rPr>
              <a:t>REVOKE</a:t>
            </a:r>
            <a:r>
              <a:rPr lang="zh-CN" altLang="en-US" dirty="0">
                <a:latin typeface="+mj-ea"/>
                <a:ea typeface="+mj-ea"/>
              </a:rPr>
              <a:t>语句收回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小结</a:t>
            </a:r>
            <a:r>
              <a:rPr lang="en-US" altLang="zh-CN" dirty="0">
                <a:latin typeface="+mj-ea"/>
              </a:rPr>
              <a:t>:SQL</a:t>
            </a:r>
            <a:r>
              <a:rPr lang="zh-CN" altLang="en-US" dirty="0">
                <a:latin typeface="+mj-ea"/>
              </a:rPr>
              <a:t>灵活的授权机制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7380ED-1296-4E78-9902-94B233588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82" y="4857882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对数据库模式的授权由</a:t>
            </a:r>
            <a:r>
              <a:rPr lang="en-US" altLang="zh-CN" dirty="0"/>
              <a:t>DBA</a:t>
            </a:r>
            <a:r>
              <a:rPr lang="zh-CN" altLang="en-US" dirty="0"/>
              <a:t>在创建用户时实现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CREATE USER</a:t>
            </a:r>
            <a:r>
              <a:rPr lang="zh-CN" altLang="en-US" dirty="0"/>
              <a:t>语句格式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创建数据库模式的权限</a:t>
            </a:r>
          </a:p>
        </p:txBody>
      </p:sp>
      <p:sp>
        <p:nvSpPr>
          <p:cNvPr id="59395" name="矩形 3"/>
          <p:cNvSpPr>
            <a:spLocks noChangeArrowheads="1"/>
          </p:cNvSpPr>
          <p:nvPr/>
        </p:nvSpPr>
        <p:spPr bwMode="auto">
          <a:xfrm>
            <a:off x="2947988" y="2668588"/>
            <a:ext cx="6646862" cy="96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CREATE  USER  </a:t>
            </a:r>
            <a:r>
              <a:rPr lang="en-US" altLang="zh-CN" sz="2000" dirty="0"/>
              <a:t>&lt;username&gt;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[WITH]  [DBA | RESOURCE | CONNECT]</a:t>
            </a:r>
            <a:endParaRPr lang="zh-CN" altLang="en-US" sz="2000" dirty="0"/>
          </a:p>
        </p:txBody>
      </p:sp>
      <p:pic>
        <p:nvPicPr>
          <p:cNvPr id="5939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6528" y="3702028"/>
            <a:ext cx="73533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517629" y="1113301"/>
            <a:ext cx="8229600" cy="45249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数据库安全性控制概述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用户标识与鉴别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自主存取控制方法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授权与回收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数据库角色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强制存取控制方法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1B36D4-34C4-4477-BB5F-DE2C88783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72071"/>
            <a:ext cx="10972800" cy="4524949"/>
          </a:xfrm>
        </p:spPr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>
                <a:latin typeface="+mj-ea"/>
                <a:ea typeface="+mj-ea"/>
              </a:rPr>
              <a:t>第一节 计算机安全性概论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zh-CN" altLang="en-US" dirty="0">
                <a:latin typeface="+mj-ea"/>
                <a:ea typeface="+mj-ea"/>
              </a:rPr>
              <a:t>了解</a:t>
            </a:r>
            <a:r>
              <a:rPr lang="en-US" altLang="zh-CN" dirty="0">
                <a:latin typeface="+mj-ea"/>
                <a:ea typeface="+mj-ea"/>
              </a:rPr>
              <a:t>)</a:t>
            </a:r>
            <a:endParaRPr lang="zh-CN" altLang="en-US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FF9905"/>
                </a:solidFill>
                <a:latin typeface="+mj-ea"/>
                <a:ea typeface="+mj-ea"/>
              </a:rPr>
              <a:t>第二节 数据库安全性控制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>
                <a:latin typeface="+mj-ea"/>
                <a:ea typeface="+mj-ea"/>
              </a:rPr>
              <a:t>第三节 视图机制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>
                <a:latin typeface="+mj-ea"/>
                <a:ea typeface="+mj-ea"/>
              </a:rPr>
              <a:t>第四节 审计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>
                <a:latin typeface="+mj-ea"/>
                <a:ea typeface="+mj-ea"/>
              </a:rPr>
              <a:t>第五节 数据加密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zh-CN" altLang="en-US" dirty="0">
                <a:latin typeface="+mj-ea"/>
                <a:ea typeface="+mj-ea"/>
              </a:rPr>
              <a:t>第六节 统计数据库安全性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本讲内容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F72464-8169-4E87-8BE3-A03173886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数据库角色：被命名的一组与数据库操作相关的权限 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角色是权限的集合 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可以为一组具有相同权限的用户创建一个角色 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简化授权的过程 </a:t>
            </a:r>
            <a:endParaRPr lang="en-US" altLang="zh-CN" dirty="0">
              <a:latin typeface="+mn-ea"/>
            </a:endParaRPr>
          </a:p>
          <a:p>
            <a:r>
              <a:rPr lang="zh-CN" altLang="en-US" dirty="0"/>
              <a:t>角色的创建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 ROLE  &lt;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角色名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zh-CN" altLang="en-US" dirty="0"/>
              <a:t>角色的授权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数据库角色</a:t>
            </a:r>
          </a:p>
        </p:txBody>
      </p:sp>
      <p:sp>
        <p:nvSpPr>
          <p:cNvPr id="61443" name="矩形 3"/>
          <p:cNvSpPr>
            <a:spLocks noChangeArrowheads="1"/>
          </p:cNvSpPr>
          <p:nvPr/>
        </p:nvSpPr>
        <p:spPr bwMode="auto">
          <a:xfrm>
            <a:off x="6272092" y="3210714"/>
            <a:ext cx="4940057" cy="16890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GRANT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权限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［，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权限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］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…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ON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对象类型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对象名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TO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角色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［，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角色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］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…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68"/>
          <p:cNvSpPr>
            <a:spLocks noChangeArrowheads="1"/>
          </p:cNvSpPr>
          <p:nvPr/>
        </p:nvSpPr>
        <p:spPr bwMode="auto">
          <a:xfrm>
            <a:off x="2415586" y="981018"/>
            <a:ext cx="7543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/>
          <a:lstStyle/>
          <a:p>
            <a:pPr marL="609600" indent="-609600" algn="just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zh-CN" altLang="en-US" sz="2800" dirty="0">
                <a:latin typeface="+mn-ea"/>
                <a:ea typeface="+mn-ea"/>
              </a:rPr>
              <a:t>角色 </a:t>
            </a:r>
            <a:r>
              <a:rPr kumimoji="1" lang="en-US" altLang="zh-CN" sz="2800" dirty="0">
                <a:latin typeface="+mn-ea"/>
                <a:ea typeface="+mn-ea"/>
              </a:rPr>
              <a:t>—— </a:t>
            </a:r>
            <a:r>
              <a:rPr kumimoji="1" lang="zh-CN" altLang="en-US" sz="2800" dirty="0">
                <a:latin typeface="+mn-ea"/>
                <a:ea typeface="+mn-ea"/>
              </a:rPr>
              <a:t>就是操作权限的集合</a:t>
            </a:r>
            <a:endParaRPr lang="zh-CN" altLang="en-US" sz="3200" dirty="0">
              <a:latin typeface="+mn-ea"/>
              <a:ea typeface="+mn-ea"/>
            </a:endParaRPr>
          </a:p>
        </p:txBody>
      </p:sp>
      <p:grpSp>
        <p:nvGrpSpPr>
          <p:cNvPr id="258085" name="Group 37"/>
          <p:cNvGrpSpPr>
            <a:grpSpLocks/>
          </p:cNvGrpSpPr>
          <p:nvPr/>
        </p:nvGrpSpPr>
        <p:grpSpPr bwMode="auto">
          <a:xfrm>
            <a:off x="1882186" y="1971618"/>
            <a:ext cx="3276600" cy="3767138"/>
            <a:chOff x="336" y="1680"/>
            <a:chExt cx="2064" cy="2373"/>
          </a:xfrm>
        </p:grpSpPr>
        <p:grpSp>
          <p:nvGrpSpPr>
            <p:cNvPr id="62505" name="Group 40"/>
            <p:cNvGrpSpPr>
              <a:grpSpLocks/>
            </p:cNvGrpSpPr>
            <p:nvPr/>
          </p:nvGrpSpPr>
          <p:grpSpPr bwMode="auto">
            <a:xfrm>
              <a:off x="480" y="1680"/>
              <a:ext cx="1843" cy="1947"/>
              <a:chOff x="480" y="1680"/>
              <a:chExt cx="1843" cy="1947"/>
            </a:xfrm>
          </p:grpSpPr>
          <p:grpSp>
            <p:nvGrpSpPr>
              <p:cNvPr id="62508" name="Group 64"/>
              <p:cNvGrpSpPr>
                <a:grpSpLocks/>
              </p:cNvGrpSpPr>
              <p:nvPr/>
            </p:nvGrpSpPr>
            <p:grpSpPr bwMode="auto">
              <a:xfrm>
                <a:off x="480" y="2400"/>
                <a:ext cx="262" cy="507"/>
                <a:chOff x="3064" y="2792"/>
                <a:chExt cx="281" cy="626"/>
              </a:xfrm>
            </p:grpSpPr>
            <p:sp>
              <p:nvSpPr>
                <p:cNvPr id="258114" name="Oval 66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234DB">
                        <a:gamma/>
                        <a:tint val="33333"/>
                        <a:invGamma/>
                      </a:srgbClr>
                    </a:gs>
                    <a:gs pos="100000">
                      <a:srgbClr val="9234DB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113" name="Freeform 65"/>
                <p:cNvSpPr>
                  <a:spLocks/>
                </p:cNvSpPr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234DB">
                        <a:gamma/>
                        <a:tint val="33333"/>
                        <a:invGamma/>
                      </a:srgbClr>
                    </a:gs>
                    <a:gs pos="100000">
                      <a:srgbClr val="9234DB"/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2509" name="Group 61"/>
              <p:cNvGrpSpPr>
                <a:grpSpLocks/>
              </p:cNvGrpSpPr>
              <p:nvPr/>
            </p:nvGrpSpPr>
            <p:grpSpPr bwMode="auto">
              <a:xfrm>
                <a:off x="480" y="3120"/>
                <a:ext cx="262" cy="507"/>
                <a:chOff x="3064" y="2792"/>
                <a:chExt cx="281" cy="626"/>
              </a:xfrm>
            </p:grpSpPr>
            <p:sp>
              <p:nvSpPr>
                <p:cNvPr id="258111" name="Oval 63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solidFill>
                  <a:srgbClr val="FF6600"/>
                </a:soli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110" name="Freeform 62"/>
                <p:cNvSpPr>
                  <a:spLocks/>
                </p:cNvSpPr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solidFill>
                  <a:srgbClr val="FF6600"/>
                </a:soli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62510" name="AutoShape 60"/>
              <p:cNvSpPr>
                <a:spLocks noChangeArrowheads="1"/>
              </p:cNvSpPr>
              <p:nvPr/>
            </p:nvSpPr>
            <p:spPr bwMode="auto">
              <a:xfrm>
                <a:off x="1632" y="2256"/>
                <a:ext cx="691" cy="603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3B5994"/>
                  </a:gs>
                  <a:gs pos="50000">
                    <a:srgbClr val="6699FF"/>
                  </a:gs>
                  <a:gs pos="100000">
                    <a:srgbClr val="3B5994"/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+mn-ea"/>
                  <a:ea typeface="+mn-ea"/>
                </a:endParaRPr>
              </a:p>
            </p:txBody>
          </p:sp>
          <p:sp>
            <p:nvSpPr>
              <p:cNvPr id="258107" name="AutoShape 5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foldedCorner">
                <a:avLst>
                  <a:gd name="adj" fmla="val 12500"/>
                </a:avLst>
              </a:prstGeom>
              <a:gradFill rotWithShape="0">
                <a:gsLst>
                  <a:gs pos="0">
                    <a:srgbClr val="9234DB">
                      <a:gamma/>
                      <a:tint val="33333"/>
                      <a:invGamma/>
                    </a:srgbClr>
                  </a:gs>
                  <a:gs pos="100000">
                    <a:srgbClr val="9234DB"/>
                  </a:gs>
                </a:gsLst>
                <a:path path="rect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106" name="AutoShape 58"/>
              <p:cNvSpPr>
                <a:spLocks noChangeArrowheads="1"/>
              </p:cNvSpPr>
              <p:nvPr/>
            </p:nvSpPr>
            <p:spPr bwMode="auto">
              <a:xfrm>
                <a:off x="1680" y="2256"/>
                <a:ext cx="144" cy="144"/>
              </a:xfrm>
              <a:prstGeom prst="foldedCorner">
                <a:avLst>
                  <a:gd name="adj" fmla="val 12500"/>
                </a:avLst>
              </a:prstGeom>
              <a:gradFill rotWithShape="0">
                <a:gsLst>
                  <a:gs pos="0">
                    <a:srgbClr val="D60093"/>
                  </a:gs>
                  <a:gs pos="100000">
                    <a:srgbClr val="D60093">
                      <a:gamma/>
                      <a:shade val="46275"/>
                      <a:invGamma/>
                    </a:srgbClr>
                  </a:gs>
                </a:gsLst>
                <a:path path="rect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105" name="AutoShape 57"/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192" cy="144"/>
              </a:xfrm>
              <a:prstGeom prst="foldedCorner">
                <a:avLst>
                  <a:gd name="adj" fmla="val 125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0000FF">
                      <a:gamma/>
                      <a:shade val="46275"/>
                      <a:invGamma/>
                    </a:srgbClr>
                  </a:gs>
                  <a:gs pos="100000">
                    <a:srgbClr val="0000FF"/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104" name="AutoShape 56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192"/>
              </a:xfrm>
              <a:prstGeom prst="foldedCorner">
                <a:avLst>
                  <a:gd name="adj" fmla="val 12500"/>
                </a:avLst>
              </a:prstGeom>
              <a:gradFill rotWithShape="0">
                <a:gsLst>
                  <a:gs pos="0">
                    <a:srgbClr val="FF6600">
                      <a:gamma/>
                      <a:shade val="46275"/>
                      <a:invGamma/>
                    </a:srgbClr>
                  </a:gs>
                  <a:gs pos="50000">
                    <a:srgbClr val="FF6600"/>
                  </a:gs>
                  <a:gs pos="100000">
                    <a:srgbClr val="FF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103" name="AutoShape 55"/>
              <p:cNvSpPr>
                <a:spLocks noChangeArrowheads="1"/>
              </p:cNvSpPr>
              <p:nvPr/>
            </p:nvSpPr>
            <p:spPr bwMode="auto">
              <a:xfrm>
                <a:off x="2064" y="2304"/>
                <a:ext cx="192" cy="192"/>
              </a:xfrm>
              <a:prstGeom prst="foldedCorner">
                <a:avLst>
                  <a:gd name="adj" fmla="val 12500"/>
                </a:avLst>
              </a:prstGeom>
              <a:gradFill rotWithShape="0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102" name="Line 54"/>
              <p:cNvSpPr>
                <a:spLocks noChangeShapeType="1"/>
              </p:cNvSpPr>
              <p:nvPr/>
            </p:nvSpPr>
            <p:spPr bwMode="auto">
              <a:xfrm>
                <a:off x="768" y="1872"/>
                <a:ext cx="912" cy="43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101" name="Line 53"/>
              <p:cNvSpPr>
                <a:spLocks noChangeShapeType="1"/>
              </p:cNvSpPr>
              <p:nvPr/>
            </p:nvSpPr>
            <p:spPr bwMode="auto">
              <a:xfrm flipV="1">
                <a:off x="720" y="2352"/>
                <a:ext cx="912" cy="288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100" name="Line 52"/>
              <p:cNvSpPr>
                <a:spLocks noChangeShapeType="1"/>
              </p:cNvSpPr>
              <p:nvPr/>
            </p:nvSpPr>
            <p:spPr bwMode="auto">
              <a:xfrm flipV="1">
                <a:off x="768" y="2352"/>
                <a:ext cx="912" cy="1008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99" name="Line 51"/>
              <p:cNvSpPr>
                <a:spLocks noChangeShapeType="1"/>
              </p:cNvSpPr>
              <p:nvPr/>
            </p:nvSpPr>
            <p:spPr bwMode="auto">
              <a:xfrm>
                <a:off x="768" y="1920"/>
                <a:ext cx="1056" cy="624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98" name="Line 50"/>
              <p:cNvSpPr>
                <a:spLocks noChangeShapeType="1"/>
              </p:cNvSpPr>
              <p:nvPr/>
            </p:nvSpPr>
            <p:spPr bwMode="auto">
              <a:xfrm flipV="1">
                <a:off x="720" y="2544"/>
                <a:ext cx="1056" cy="192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97" name="Line 49"/>
              <p:cNvSpPr>
                <a:spLocks noChangeShapeType="1"/>
              </p:cNvSpPr>
              <p:nvPr/>
            </p:nvSpPr>
            <p:spPr bwMode="auto">
              <a:xfrm flipV="1">
                <a:off x="768" y="2592"/>
                <a:ext cx="1008" cy="864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96" name="Line 48"/>
              <p:cNvSpPr>
                <a:spLocks noChangeShapeType="1"/>
              </p:cNvSpPr>
              <p:nvPr/>
            </p:nvSpPr>
            <p:spPr bwMode="auto">
              <a:xfrm flipV="1">
                <a:off x="720" y="2352"/>
                <a:ext cx="1344" cy="336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95" name="Line 47"/>
              <p:cNvSpPr>
                <a:spLocks noChangeShapeType="1"/>
              </p:cNvSpPr>
              <p:nvPr/>
            </p:nvSpPr>
            <p:spPr bwMode="auto">
              <a:xfrm flipV="1">
                <a:off x="816" y="2784"/>
                <a:ext cx="1296" cy="72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94" name="Line 46"/>
              <p:cNvSpPr>
                <a:spLocks noChangeShapeType="1"/>
              </p:cNvSpPr>
              <p:nvPr/>
            </p:nvSpPr>
            <p:spPr bwMode="auto">
              <a:xfrm flipV="1">
                <a:off x="720" y="2688"/>
                <a:ext cx="1392" cy="96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93" name="Line 45"/>
              <p:cNvSpPr>
                <a:spLocks noChangeShapeType="1"/>
              </p:cNvSpPr>
              <p:nvPr/>
            </p:nvSpPr>
            <p:spPr bwMode="auto">
              <a:xfrm flipV="1">
                <a:off x="768" y="2496"/>
                <a:ext cx="1344" cy="1008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62526" name="Group 42"/>
              <p:cNvGrpSpPr>
                <a:grpSpLocks/>
              </p:cNvGrpSpPr>
              <p:nvPr/>
            </p:nvGrpSpPr>
            <p:grpSpPr bwMode="auto">
              <a:xfrm>
                <a:off x="480" y="1680"/>
                <a:ext cx="262" cy="507"/>
                <a:chOff x="3064" y="2792"/>
                <a:chExt cx="281" cy="626"/>
              </a:xfrm>
            </p:grpSpPr>
            <p:sp>
              <p:nvSpPr>
                <p:cNvPr id="258092" name="Oval 44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tint val="3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091" name="Freeform 43"/>
                <p:cNvSpPr>
                  <a:spLocks/>
                </p:cNvSpPr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tint val="33333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58089" name="Line 41"/>
              <p:cNvSpPr>
                <a:spLocks noChangeShapeType="1"/>
              </p:cNvSpPr>
              <p:nvPr/>
            </p:nvSpPr>
            <p:spPr bwMode="auto">
              <a:xfrm>
                <a:off x="768" y="196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58087" name="Rectangle 39"/>
            <p:cNvSpPr>
              <a:spLocks noChangeArrowheads="1"/>
            </p:cNvSpPr>
            <p:nvPr/>
          </p:nvSpPr>
          <p:spPr bwMode="auto">
            <a:xfrm>
              <a:off x="336" y="3765"/>
              <a:ext cx="5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800" dirty="0">
                  <a:latin typeface="+mn-ea"/>
                  <a:ea typeface="+mn-ea"/>
                </a:rPr>
                <a:t>用户</a:t>
              </a: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258086" name="Rectangle 38"/>
            <p:cNvSpPr>
              <a:spLocks noChangeArrowheads="1"/>
            </p:cNvSpPr>
            <p:nvPr/>
          </p:nvSpPr>
          <p:spPr bwMode="auto">
            <a:xfrm>
              <a:off x="1488" y="3756"/>
              <a:ext cx="9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800" dirty="0">
                  <a:latin typeface="+mn-ea"/>
                  <a:ea typeface="+mn-ea"/>
                </a:rPr>
                <a:t>操作对象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258049" name="Group 1"/>
          <p:cNvGrpSpPr>
            <a:grpSpLocks/>
          </p:cNvGrpSpPr>
          <p:nvPr/>
        </p:nvGrpSpPr>
        <p:grpSpPr bwMode="auto">
          <a:xfrm>
            <a:off x="5615986" y="1971618"/>
            <a:ext cx="4724400" cy="3773488"/>
            <a:chOff x="2688" y="1680"/>
            <a:chExt cx="2976" cy="2377"/>
          </a:xfrm>
        </p:grpSpPr>
        <p:grpSp>
          <p:nvGrpSpPr>
            <p:cNvPr id="62470" name="Group 5"/>
            <p:cNvGrpSpPr>
              <a:grpSpLocks/>
            </p:cNvGrpSpPr>
            <p:nvPr/>
          </p:nvGrpSpPr>
          <p:grpSpPr bwMode="auto">
            <a:xfrm>
              <a:off x="2784" y="1680"/>
              <a:ext cx="2803" cy="1947"/>
              <a:chOff x="2784" y="1680"/>
              <a:chExt cx="2803" cy="1947"/>
            </a:xfrm>
          </p:grpSpPr>
          <p:grpSp>
            <p:nvGrpSpPr>
              <p:cNvPr id="62474" name="Group 34"/>
              <p:cNvGrpSpPr>
                <a:grpSpLocks/>
              </p:cNvGrpSpPr>
              <p:nvPr/>
            </p:nvGrpSpPr>
            <p:grpSpPr bwMode="auto">
              <a:xfrm>
                <a:off x="3840" y="1920"/>
                <a:ext cx="286" cy="520"/>
                <a:chOff x="2073" y="2933"/>
                <a:chExt cx="238" cy="611"/>
              </a:xfrm>
            </p:grpSpPr>
            <p:sp>
              <p:nvSpPr>
                <p:cNvPr id="258084" name="Oval 36"/>
                <p:cNvSpPr>
                  <a:spLocks noChangeArrowheads="1"/>
                </p:cNvSpPr>
                <p:nvPr/>
              </p:nvSpPr>
              <p:spPr bwMode="auto">
                <a:xfrm>
                  <a:off x="2139" y="2933"/>
                  <a:ext cx="99" cy="10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FF00"/>
                    </a:gs>
                    <a:gs pos="100000">
                      <a:srgbClr val="00FF00">
                        <a:gamma/>
                        <a:tint val="52549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083" name="Freeform 35"/>
                <p:cNvSpPr>
                  <a:spLocks/>
                </p:cNvSpPr>
                <p:nvPr/>
              </p:nvSpPr>
              <p:spPr bwMode="auto">
                <a:xfrm>
                  <a:off x="2073" y="3048"/>
                  <a:ext cx="238" cy="496"/>
                </a:xfrm>
                <a:custGeom>
                  <a:avLst/>
                  <a:gdLst/>
                  <a:ahLst/>
                  <a:cxnLst>
                    <a:cxn ang="0">
                      <a:pos x="186" y="0"/>
                    </a:cxn>
                    <a:cxn ang="0">
                      <a:pos x="195" y="3"/>
                    </a:cxn>
                    <a:cxn ang="0">
                      <a:pos x="204" y="4"/>
                    </a:cxn>
                    <a:cxn ang="0">
                      <a:pos x="212" y="9"/>
                    </a:cxn>
                    <a:cxn ang="0">
                      <a:pos x="224" y="13"/>
                    </a:cxn>
                    <a:cxn ang="0">
                      <a:pos x="230" y="24"/>
                    </a:cxn>
                    <a:cxn ang="0">
                      <a:pos x="237" y="34"/>
                    </a:cxn>
                    <a:cxn ang="0">
                      <a:pos x="237" y="226"/>
                    </a:cxn>
                    <a:cxn ang="0">
                      <a:pos x="234" y="232"/>
                    </a:cxn>
                    <a:cxn ang="0">
                      <a:pos x="230" y="239"/>
                    </a:cxn>
                    <a:cxn ang="0">
                      <a:pos x="221" y="242"/>
                    </a:cxn>
                    <a:cxn ang="0">
                      <a:pos x="212" y="244"/>
                    </a:cxn>
                    <a:cxn ang="0">
                      <a:pos x="204" y="242"/>
                    </a:cxn>
                    <a:cxn ang="0">
                      <a:pos x="200" y="235"/>
                    </a:cxn>
                    <a:cxn ang="0">
                      <a:pos x="195" y="230"/>
                    </a:cxn>
                    <a:cxn ang="0">
                      <a:pos x="195" y="84"/>
                    </a:cxn>
                    <a:cxn ang="0">
                      <a:pos x="182" y="471"/>
                    </a:cxn>
                    <a:cxn ang="0">
                      <a:pos x="177" y="483"/>
                    </a:cxn>
                    <a:cxn ang="0">
                      <a:pos x="170" y="491"/>
                    </a:cxn>
                    <a:cxn ang="0">
                      <a:pos x="161" y="495"/>
                    </a:cxn>
                    <a:cxn ang="0">
                      <a:pos x="152" y="495"/>
                    </a:cxn>
                    <a:cxn ang="0">
                      <a:pos x="140" y="492"/>
                    </a:cxn>
                    <a:cxn ang="0">
                      <a:pos x="132" y="486"/>
                    </a:cxn>
                    <a:cxn ang="0">
                      <a:pos x="128" y="479"/>
                    </a:cxn>
                    <a:cxn ang="0">
                      <a:pos x="126" y="470"/>
                    </a:cxn>
                    <a:cxn ang="0">
                      <a:pos x="111" y="470"/>
                    </a:cxn>
                    <a:cxn ang="0">
                      <a:pos x="107" y="479"/>
                    </a:cxn>
                    <a:cxn ang="0">
                      <a:pos x="101" y="491"/>
                    </a:cxn>
                    <a:cxn ang="0">
                      <a:pos x="89" y="495"/>
                    </a:cxn>
                    <a:cxn ang="0">
                      <a:pos x="77" y="495"/>
                    </a:cxn>
                    <a:cxn ang="0">
                      <a:pos x="69" y="491"/>
                    </a:cxn>
                    <a:cxn ang="0">
                      <a:pos x="60" y="486"/>
                    </a:cxn>
                    <a:cxn ang="0">
                      <a:pos x="56" y="477"/>
                    </a:cxn>
                    <a:cxn ang="0">
                      <a:pos x="56" y="84"/>
                    </a:cxn>
                    <a:cxn ang="0">
                      <a:pos x="42" y="227"/>
                    </a:cxn>
                    <a:cxn ang="0">
                      <a:pos x="38" y="235"/>
                    </a:cxn>
                    <a:cxn ang="0">
                      <a:pos x="33" y="239"/>
                    </a:cxn>
                    <a:cxn ang="0">
                      <a:pos x="26" y="244"/>
                    </a:cxn>
                    <a:cxn ang="0">
                      <a:pos x="17" y="244"/>
                    </a:cxn>
                    <a:cxn ang="0">
                      <a:pos x="9" y="239"/>
                    </a:cxn>
                    <a:cxn ang="0">
                      <a:pos x="5" y="238"/>
                    </a:cxn>
                    <a:cxn ang="0">
                      <a:pos x="0" y="230"/>
                    </a:cxn>
                    <a:cxn ang="0">
                      <a:pos x="0" y="39"/>
                    </a:cxn>
                    <a:cxn ang="0">
                      <a:pos x="5" y="25"/>
                    </a:cxn>
                    <a:cxn ang="0">
                      <a:pos x="14" y="13"/>
                    </a:cxn>
                    <a:cxn ang="0">
                      <a:pos x="30" y="7"/>
                    </a:cxn>
                    <a:cxn ang="0">
                      <a:pos x="44" y="3"/>
                    </a:cxn>
                  </a:cxnLst>
                  <a:rect l="0" t="0" r="r" b="b"/>
                  <a:pathLst>
                    <a:path w="238" h="496">
                      <a:moveTo>
                        <a:pt x="56" y="0"/>
                      </a:moveTo>
                      <a:lnTo>
                        <a:pt x="182" y="0"/>
                      </a:lnTo>
                      <a:lnTo>
                        <a:pt x="186" y="0"/>
                      </a:lnTo>
                      <a:lnTo>
                        <a:pt x="188" y="0"/>
                      </a:lnTo>
                      <a:lnTo>
                        <a:pt x="191" y="0"/>
                      </a:lnTo>
                      <a:lnTo>
                        <a:pt x="195" y="3"/>
                      </a:lnTo>
                      <a:lnTo>
                        <a:pt x="198" y="3"/>
                      </a:lnTo>
                      <a:lnTo>
                        <a:pt x="200" y="3"/>
                      </a:lnTo>
                      <a:lnTo>
                        <a:pt x="204" y="4"/>
                      </a:lnTo>
                      <a:lnTo>
                        <a:pt x="207" y="4"/>
                      </a:lnTo>
                      <a:lnTo>
                        <a:pt x="209" y="7"/>
                      </a:lnTo>
                      <a:lnTo>
                        <a:pt x="212" y="9"/>
                      </a:lnTo>
                      <a:lnTo>
                        <a:pt x="216" y="9"/>
                      </a:lnTo>
                      <a:lnTo>
                        <a:pt x="219" y="12"/>
                      </a:lnTo>
                      <a:lnTo>
                        <a:pt x="224" y="13"/>
                      </a:lnTo>
                      <a:lnTo>
                        <a:pt x="225" y="18"/>
                      </a:lnTo>
                      <a:lnTo>
                        <a:pt x="228" y="21"/>
                      </a:lnTo>
                      <a:lnTo>
                        <a:pt x="230" y="24"/>
                      </a:lnTo>
                      <a:lnTo>
                        <a:pt x="234" y="28"/>
                      </a:lnTo>
                      <a:lnTo>
                        <a:pt x="234" y="30"/>
                      </a:lnTo>
                      <a:lnTo>
                        <a:pt x="237" y="34"/>
                      </a:lnTo>
                      <a:lnTo>
                        <a:pt x="237" y="39"/>
                      </a:lnTo>
                      <a:lnTo>
                        <a:pt x="237" y="42"/>
                      </a:lnTo>
                      <a:lnTo>
                        <a:pt x="237" y="226"/>
                      </a:lnTo>
                      <a:lnTo>
                        <a:pt x="237" y="227"/>
                      </a:lnTo>
                      <a:lnTo>
                        <a:pt x="234" y="230"/>
                      </a:lnTo>
                      <a:lnTo>
                        <a:pt x="234" y="232"/>
                      </a:lnTo>
                      <a:lnTo>
                        <a:pt x="234" y="235"/>
                      </a:lnTo>
                      <a:lnTo>
                        <a:pt x="233" y="238"/>
                      </a:lnTo>
                      <a:lnTo>
                        <a:pt x="230" y="239"/>
                      </a:lnTo>
                      <a:lnTo>
                        <a:pt x="228" y="239"/>
                      </a:lnTo>
                      <a:lnTo>
                        <a:pt x="224" y="242"/>
                      </a:lnTo>
                      <a:lnTo>
                        <a:pt x="221" y="242"/>
                      </a:lnTo>
                      <a:lnTo>
                        <a:pt x="219" y="244"/>
                      </a:lnTo>
                      <a:lnTo>
                        <a:pt x="216" y="244"/>
                      </a:lnTo>
                      <a:lnTo>
                        <a:pt x="212" y="244"/>
                      </a:lnTo>
                      <a:lnTo>
                        <a:pt x="209" y="242"/>
                      </a:lnTo>
                      <a:lnTo>
                        <a:pt x="207" y="242"/>
                      </a:lnTo>
                      <a:lnTo>
                        <a:pt x="204" y="242"/>
                      </a:lnTo>
                      <a:lnTo>
                        <a:pt x="203" y="239"/>
                      </a:lnTo>
                      <a:lnTo>
                        <a:pt x="200" y="238"/>
                      </a:lnTo>
                      <a:lnTo>
                        <a:pt x="200" y="235"/>
                      </a:lnTo>
                      <a:lnTo>
                        <a:pt x="198" y="235"/>
                      </a:lnTo>
                      <a:lnTo>
                        <a:pt x="195" y="232"/>
                      </a:lnTo>
                      <a:lnTo>
                        <a:pt x="195" y="230"/>
                      </a:lnTo>
                      <a:lnTo>
                        <a:pt x="195" y="227"/>
                      </a:lnTo>
                      <a:lnTo>
                        <a:pt x="195" y="226"/>
                      </a:lnTo>
                      <a:lnTo>
                        <a:pt x="195" y="84"/>
                      </a:lnTo>
                      <a:lnTo>
                        <a:pt x="182" y="84"/>
                      </a:lnTo>
                      <a:lnTo>
                        <a:pt x="182" y="467"/>
                      </a:lnTo>
                      <a:lnTo>
                        <a:pt x="182" y="471"/>
                      </a:lnTo>
                      <a:lnTo>
                        <a:pt x="182" y="474"/>
                      </a:lnTo>
                      <a:lnTo>
                        <a:pt x="179" y="479"/>
                      </a:lnTo>
                      <a:lnTo>
                        <a:pt x="177" y="483"/>
                      </a:lnTo>
                      <a:lnTo>
                        <a:pt x="174" y="486"/>
                      </a:lnTo>
                      <a:lnTo>
                        <a:pt x="173" y="488"/>
                      </a:lnTo>
                      <a:lnTo>
                        <a:pt x="170" y="491"/>
                      </a:lnTo>
                      <a:lnTo>
                        <a:pt x="165" y="492"/>
                      </a:lnTo>
                      <a:lnTo>
                        <a:pt x="162" y="492"/>
                      </a:lnTo>
                      <a:lnTo>
                        <a:pt x="161" y="495"/>
                      </a:lnTo>
                      <a:lnTo>
                        <a:pt x="156" y="495"/>
                      </a:lnTo>
                      <a:lnTo>
                        <a:pt x="153" y="495"/>
                      </a:lnTo>
                      <a:lnTo>
                        <a:pt x="152" y="495"/>
                      </a:lnTo>
                      <a:lnTo>
                        <a:pt x="147" y="495"/>
                      </a:lnTo>
                      <a:lnTo>
                        <a:pt x="144" y="492"/>
                      </a:lnTo>
                      <a:lnTo>
                        <a:pt x="140" y="492"/>
                      </a:lnTo>
                      <a:lnTo>
                        <a:pt x="137" y="491"/>
                      </a:lnTo>
                      <a:lnTo>
                        <a:pt x="135" y="488"/>
                      </a:lnTo>
                      <a:lnTo>
                        <a:pt x="132" y="486"/>
                      </a:lnTo>
                      <a:lnTo>
                        <a:pt x="131" y="483"/>
                      </a:lnTo>
                      <a:lnTo>
                        <a:pt x="128" y="482"/>
                      </a:lnTo>
                      <a:lnTo>
                        <a:pt x="128" y="479"/>
                      </a:lnTo>
                      <a:lnTo>
                        <a:pt x="126" y="477"/>
                      </a:lnTo>
                      <a:lnTo>
                        <a:pt x="126" y="474"/>
                      </a:lnTo>
                      <a:lnTo>
                        <a:pt x="126" y="470"/>
                      </a:lnTo>
                      <a:lnTo>
                        <a:pt x="126" y="238"/>
                      </a:lnTo>
                      <a:lnTo>
                        <a:pt x="111" y="238"/>
                      </a:lnTo>
                      <a:lnTo>
                        <a:pt x="111" y="470"/>
                      </a:lnTo>
                      <a:lnTo>
                        <a:pt x="111" y="471"/>
                      </a:lnTo>
                      <a:lnTo>
                        <a:pt x="110" y="477"/>
                      </a:lnTo>
                      <a:lnTo>
                        <a:pt x="107" y="479"/>
                      </a:lnTo>
                      <a:lnTo>
                        <a:pt x="107" y="483"/>
                      </a:lnTo>
                      <a:lnTo>
                        <a:pt x="105" y="486"/>
                      </a:lnTo>
                      <a:lnTo>
                        <a:pt x="101" y="491"/>
                      </a:lnTo>
                      <a:lnTo>
                        <a:pt x="98" y="491"/>
                      </a:lnTo>
                      <a:lnTo>
                        <a:pt x="93" y="492"/>
                      </a:lnTo>
                      <a:lnTo>
                        <a:pt x="89" y="495"/>
                      </a:lnTo>
                      <a:lnTo>
                        <a:pt x="86" y="495"/>
                      </a:lnTo>
                      <a:lnTo>
                        <a:pt x="81" y="495"/>
                      </a:lnTo>
                      <a:lnTo>
                        <a:pt x="77" y="495"/>
                      </a:lnTo>
                      <a:lnTo>
                        <a:pt x="75" y="495"/>
                      </a:lnTo>
                      <a:lnTo>
                        <a:pt x="72" y="492"/>
                      </a:lnTo>
                      <a:lnTo>
                        <a:pt x="69" y="491"/>
                      </a:lnTo>
                      <a:lnTo>
                        <a:pt x="65" y="491"/>
                      </a:lnTo>
                      <a:lnTo>
                        <a:pt x="63" y="486"/>
                      </a:lnTo>
                      <a:lnTo>
                        <a:pt x="60" y="486"/>
                      </a:lnTo>
                      <a:lnTo>
                        <a:pt x="59" y="482"/>
                      </a:lnTo>
                      <a:lnTo>
                        <a:pt x="59" y="479"/>
                      </a:lnTo>
                      <a:lnTo>
                        <a:pt x="56" y="477"/>
                      </a:lnTo>
                      <a:lnTo>
                        <a:pt x="56" y="474"/>
                      </a:lnTo>
                      <a:lnTo>
                        <a:pt x="56" y="470"/>
                      </a:lnTo>
                      <a:lnTo>
                        <a:pt x="56" y="84"/>
                      </a:lnTo>
                      <a:lnTo>
                        <a:pt x="42" y="84"/>
                      </a:lnTo>
                      <a:lnTo>
                        <a:pt x="42" y="226"/>
                      </a:lnTo>
                      <a:lnTo>
                        <a:pt x="42" y="227"/>
                      </a:lnTo>
                      <a:lnTo>
                        <a:pt x="39" y="230"/>
                      </a:lnTo>
                      <a:lnTo>
                        <a:pt x="39" y="232"/>
                      </a:lnTo>
                      <a:lnTo>
                        <a:pt x="38" y="235"/>
                      </a:lnTo>
                      <a:lnTo>
                        <a:pt x="35" y="238"/>
                      </a:lnTo>
                      <a:lnTo>
                        <a:pt x="35" y="239"/>
                      </a:lnTo>
                      <a:lnTo>
                        <a:pt x="33" y="239"/>
                      </a:lnTo>
                      <a:lnTo>
                        <a:pt x="30" y="242"/>
                      </a:lnTo>
                      <a:lnTo>
                        <a:pt x="29" y="242"/>
                      </a:lnTo>
                      <a:lnTo>
                        <a:pt x="26" y="244"/>
                      </a:lnTo>
                      <a:lnTo>
                        <a:pt x="23" y="244"/>
                      </a:lnTo>
                      <a:lnTo>
                        <a:pt x="18" y="244"/>
                      </a:lnTo>
                      <a:lnTo>
                        <a:pt x="17" y="244"/>
                      </a:lnTo>
                      <a:lnTo>
                        <a:pt x="14" y="242"/>
                      </a:lnTo>
                      <a:lnTo>
                        <a:pt x="12" y="242"/>
                      </a:lnTo>
                      <a:lnTo>
                        <a:pt x="9" y="239"/>
                      </a:lnTo>
                      <a:lnTo>
                        <a:pt x="8" y="239"/>
                      </a:lnTo>
                      <a:lnTo>
                        <a:pt x="8" y="238"/>
                      </a:lnTo>
                      <a:lnTo>
                        <a:pt x="5" y="238"/>
                      </a:lnTo>
                      <a:lnTo>
                        <a:pt x="3" y="235"/>
                      </a:lnTo>
                      <a:lnTo>
                        <a:pt x="3" y="232"/>
                      </a:lnTo>
                      <a:lnTo>
                        <a:pt x="0" y="230"/>
                      </a:lnTo>
                      <a:lnTo>
                        <a:pt x="0" y="227"/>
                      </a:lnTo>
                      <a:lnTo>
                        <a:pt x="0" y="226"/>
                      </a:lnTo>
                      <a:lnTo>
                        <a:pt x="0" y="39"/>
                      </a:lnTo>
                      <a:lnTo>
                        <a:pt x="0" y="34"/>
                      </a:lnTo>
                      <a:lnTo>
                        <a:pt x="3" y="30"/>
                      </a:lnTo>
                      <a:lnTo>
                        <a:pt x="5" y="25"/>
                      </a:lnTo>
                      <a:lnTo>
                        <a:pt x="8" y="21"/>
                      </a:lnTo>
                      <a:lnTo>
                        <a:pt x="12" y="18"/>
                      </a:lnTo>
                      <a:lnTo>
                        <a:pt x="14" y="13"/>
                      </a:lnTo>
                      <a:lnTo>
                        <a:pt x="18" y="12"/>
                      </a:lnTo>
                      <a:lnTo>
                        <a:pt x="26" y="9"/>
                      </a:lnTo>
                      <a:lnTo>
                        <a:pt x="30" y="7"/>
                      </a:lnTo>
                      <a:lnTo>
                        <a:pt x="33" y="4"/>
                      </a:lnTo>
                      <a:lnTo>
                        <a:pt x="39" y="3"/>
                      </a:lnTo>
                      <a:lnTo>
                        <a:pt x="44" y="3"/>
                      </a:lnTo>
                      <a:lnTo>
                        <a:pt x="51" y="0"/>
                      </a:lnTo>
                      <a:lnTo>
                        <a:pt x="56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FF00"/>
                    </a:gs>
                    <a:gs pos="100000">
                      <a:srgbClr val="00FF00">
                        <a:gamma/>
                        <a:tint val="52549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2475" name="Group 31"/>
              <p:cNvGrpSpPr>
                <a:grpSpLocks/>
              </p:cNvGrpSpPr>
              <p:nvPr/>
            </p:nvGrpSpPr>
            <p:grpSpPr bwMode="auto">
              <a:xfrm>
                <a:off x="2784" y="2400"/>
                <a:ext cx="262" cy="507"/>
                <a:chOff x="3064" y="2792"/>
                <a:chExt cx="281" cy="626"/>
              </a:xfrm>
            </p:grpSpPr>
            <p:sp>
              <p:nvSpPr>
                <p:cNvPr id="258081" name="Oval 33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234DB">
                        <a:gamma/>
                        <a:tint val="33333"/>
                        <a:invGamma/>
                      </a:srgbClr>
                    </a:gs>
                    <a:gs pos="100000">
                      <a:srgbClr val="9234DB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080" name="Freeform 32"/>
                <p:cNvSpPr>
                  <a:spLocks/>
                </p:cNvSpPr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234DB">
                        <a:gamma/>
                        <a:tint val="33333"/>
                        <a:invGamma/>
                      </a:srgbClr>
                    </a:gs>
                    <a:gs pos="100000">
                      <a:srgbClr val="9234DB"/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2476" name="Group 28"/>
              <p:cNvGrpSpPr>
                <a:grpSpLocks/>
              </p:cNvGrpSpPr>
              <p:nvPr/>
            </p:nvGrpSpPr>
            <p:grpSpPr bwMode="auto">
              <a:xfrm>
                <a:off x="2784" y="3120"/>
                <a:ext cx="262" cy="507"/>
                <a:chOff x="3064" y="2792"/>
                <a:chExt cx="281" cy="626"/>
              </a:xfrm>
            </p:grpSpPr>
            <p:sp>
              <p:nvSpPr>
                <p:cNvPr id="258078" name="Oval 30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solidFill>
                  <a:srgbClr val="FF6600"/>
                </a:soli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077" name="Freeform 29"/>
                <p:cNvSpPr>
                  <a:spLocks/>
                </p:cNvSpPr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solidFill>
                  <a:srgbClr val="FF6600"/>
                </a:soli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2477" name="Group 21"/>
              <p:cNvGrpSpPr>
                <a:grpSpLocks/>
              </p:cNvGrpSpPr>
              <p:nvPr/>
            </p:nvGrpSpPr>
            <p:grpSpPr bwMode="auto">
              <a:xfrm>
                <a:off x="4896" y="2256"/>
                <a:ext cx="691" cy="603"/>
                <a:chOff x="3984" y="2304"/>
                <a:chExt cx="691" cy="603"/>
              </a:xfrm>
            </p:grpSpPr>
            <p:sp>
              <p:nvSpPr>
                <p:cNvPr id="62493" name="AutoShape 27"/>
                <p:cNvSpPr>
                  <a:spLocks noChangeArrowheads="1"/>
                </p:cNvSpPr>
                <p:nvPr/>
              </p:nvSpPr>
              <p:spPr bwMode="auto">
                <a:xfrm>
                  <a:off x="3984" y="2304"/>
                  <a:ext cx="691" cy="603"/>
                </a:xfrm>
                <a:prstGeom prst="can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3B5994"/>
                    </a:gs>
                    <a:gs pos="50000">
                      <a:srgbClr val="6699FF"/>
                    </a:gs>
                    <a:gs pos="100000">
                      <a:srgbClr val="3B5994"/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latin typeface="+mn-ea"/>
                    <a:ea typeface="+mn-ea"/>
                  </a:endParaRPr>
                </a:p>
              </p:txBody>
            </p:sp>
            <p:sp>
              <p:nvSpPr>
                <p:cNvPr id="258074" name="AutoShape 26"/>
                <p:cNvSpPr>
                  <a:spLocks noChangeArrowheads="1"/>
                </p:cNvSpPr>
                <p:nvPr/>
              </p:nvSpPr>
              <p:spPr bwMode="auto">
                <a:xfrm>
                  <a:off x="4176" y="2496"/>
                  <a:ext cx="192" cy="192"/>
                </a:xfrm>
                <a:prstGeom prst="foldedCorner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9234DB">
                        <a:gamma/>
                        <a:tint val="33333"/>
                        <a:invGamma/>
                      </a:srgbClr>
                    </a:gs>
                    <a:gs pos="100000">
                      <a:srgbClr val="9234DB"/>
                    </a:gs>
                  </a:gsLst>
                  <a:path path="rect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073" name="AutoShape 25"/>
                <p:cNvSpPr>
                  <a:spLocks noChangeArrowheads="1"/>
                </p:cNvSpPr>
                <p:nvPr/>
              </p:nvSpPr>
              <p:spPr bwMode="auto">
                <a:xfrm>
                  <a:off x="4032" y="2304"/>
                  <a:ext cx="144" cy="144"/>
                </a:xfrm>
                <a:prstGeom prst="foldedCorner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D60093"/>
                    </a:gs>
                    <a:gs pos="100000">
                      <a:srgbClr val="D60093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072" name="AutoShape 24"/>
                <p:cNvSpPr>
                  <a:spLocks noChangeArrowheads="1"/>
                </p:cNvSpPr>
                <p:nvPr/>
              </p:nvSpPr>
              <p:spPr bwMode="auto">
                <a:xfrm>
                  <a:off x="4032" y="2736"/>
                  <a:ext cx="192" cy="144"/>
                </a:xfrm>
                <a:prstGeom prst="foldedCorner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0000FF">
                        <a:gamma/>
                        <a:shade val="46275"/>
                        <a:invGamma/>
                      </a:srgbClr>
                    </a:gs>
                    <a:gs pos="100000">
                      <a:srgbClr val="0000FF"/>
                    </a:gs>
                  </a:gsLst>
                  <a:lin ang="5400000" scaled="1"/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071" name="AutoShape 23"/>
                <p:cNvSpPr>
                  <a:spLocks noChangeArrowheads="1"/>
                </p:cNvSpPr>
                <p:nvPr/>
              </p:nvSpPr>
              <p:spPr bwMode="auto">
                <a:xfrm>
                  <a:off x="4416" y="2640"/>
                  <a:ext cx="192" cy="192"/>
                </a:xfrm>
                <a:prstGeom prst="foldedCorner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070" name="AutoShape 22"/>
                <p:cNvSpPr>
                  <a:spLocks noChangeArrowheads="1"/>
                </p:cNvSpPr>
                <p:nvPr/>
              </p:nvSpPr>
              <p:spPr bwMode="auto">
                <a:xfrm>
                  <a:off x="4416" y="2352"/>
                  <a:ext cx="192" cy="192"/>
                </a:xfrm>
                <a:prstGeom prst="foldedCorner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008000"/>
                    </a:gs>
                    <a:gs pos="100000">
                      <a:srgbClr val="0080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2478" name="Group 18"/>
              <p:cNvGrpSpPr>
                <a:grpSpLocks/>
              </p:cNvGrpSpPr>
              <p:nvPr/>
            </p:nvGrpSpPr>
            <p:grpSpPr bwMode="auto">
              <a:xfrm>
                <a:off x="3840" y="2688"/>
                <a:ext cx="286" cy="520"/>
                <a:chOff x="2073" y="2933"/>
                <a:chExt cx="238" cy="611"/>
              </a:xfrm>
            </p:grpSpPr>
            <p:sp>
              <p:nvSpPr>
                <p:cNvPr id="258068" name="Oval 20"/>
                <p:cNvSpPr>
                  <a:spLocks noChangeArrowheads="1"/>
                </p:cNvSpPr>
                <p:nvPr/>
              </p:nvSpPr>
              <p:spPr bwMode="auto">
                <a:xfrm>
                  <a:off x="2139" y="2933"/>
                  <a:ext cx="99" cy="10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8080"/>
                    </a:gs>
                    <a:gs pos="100000">
                      <a:srgbClr val="008080">
                        <a:gamma/>
                        <a:tint val="52549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067" name="Freeform 19"/>
                <p:cNvSpPr>
                  <a:spLocks/>
                </p:cNvSpPr>
                <p:nvPr/>
              </p:nvSpPr>
              <p:spPr bwMode="auto">
                <a:xfrm>
                  <a:off x="2073" y="3048"/>
                  <a:ext cx="238" cy="496"/>
                </a:xfrm>
                <a:custGeom>
                  <a:avLst/>
                  <a:gdLst/>
                  <a:ahLst/>
                  <a:cxnLst>
                    <a:cxn ang="0">
                      <a:pos x="186" y="0"/>
                    </a:cxn>
                    <a:cxn ang="0">
                      <a:pos x="195" y="3"/>
                    </a:cxn>
                    <a:cxn ang="0">
                      <a:pos x="204" y="4"/>
                    </a:cxn>
                    <a:cxn ang="0">
                      <a:pos x="212" y="9"/>
                    </a:cxn>
                    <a:cxn ang="0">
                      <a:pos x="224" y="13"/>
                    </a:cxn>
                    <a:cxn ang="0">
                      <a:pos x="230" y="24"/>
                    </a:cxn>
                    <a:cxn ang="0">
                      <a:pos x="237" y="34"/>
                    </a:cxn>
                    <a:cxn ang="0">
                      <a:pos x="237" y="226"/>
                    </a:cxn>
                    <a:cxn ang="0">
                      <a:pos x="234" y="232"/>
                    </a:cxn>
                    <a:cxn ang="0">
                      <a:pos x="230" y="239"/>
                    </a:cxn>
                    <a:cxn ang="0">
                      <a:pos x="221" y="242"/>
                    </a:cxn>
                    <a:cxn ang="0">
                      <a:pos x="212" y="244"/>
                    </a:cxn>
                    <a:cxn ang="0">
                      <a:pos x="204" y="242"/>
                    </a:cxn>
                    <a:cxn ang="0">
                      <a:pos x="200" y="235"/>
                    </a:cxn>
                    <a:cxn ang="0">
                      <a:pos x="195" y="230"/>
                    </a:cxn>
                    <a:cxn ang="0">
                      <a:pos x="195" y="84"/>
                    </a:cxn>
                    <a:cxn ang="0">
                      <a:pos x="182" y="471"/>
                    </a:cxn>
                    <a:cxn ang="0">
                      <a:pos x="177" y="483"/>
                    </a:cxn>
                    <a:cxn ang="0">
                      <a:pos x="170" y="491"/>
                    </a:cxn>
                    <a:cxn ang="0">
                      <a:pos x="161" y="495"/>
                    </a:cxn>
                    <a:cxn ang="0">
                      <a:pos x="152" y="495"/>
                    </a:cxn>
                    <a:cxn ang="0">
                      <a:pos x="140" y="492"/>
                    </a:cxn>
                    <a:cxn ang="0">
                      <a:pos x="132" y="486"/>
                    </a:cxn>
                    <a:cxn ang="0">
                      <a:pos x="128" y="479"/>
                    </a:cxn>
                    <a:cxn ang="0">
                      <a:pos x="126" y="470"/>
                    </a:cxn>
                    <a:cxn ang="0">
                      <a:pos x="111" y="470"/>
                    </a:cxn>
                    <a:cxn ang="0">
                      <a:pos x="107" y="479"/>
                    </a:cxn>
                    <a:cxn ang="0">
                      <a:pos x="101" y="491"/>
                    </a:cxn>
                    <a:cxn ang="0">
                      <a:pos x="89" y="495"/>
                    </a:cxn>
                    <a:cxn ang="0">
                      <a:pos x="77" y="495"/>
                    </a:cxn>
                    <a:cxn ang="0">
                      <a:pos x="69" y="491"/>
                    </a:cxn>
                    <a:cxn ang="0">
                      <a:pos x="60" y="486"/>
                    </a:cxn>
                    <a:cxn ang="0">
                      <a:pos x="56" y="477"/>
                    </a:cxn>
                    <a:cxn ang="0">
                      <a:pos x="56" y="84"/>
                    </a:cxn>
                    <a:cxn ang="0">
                      <a:pos x="42" y="227"/>
                    </a:cxn>
                    <a:cxn ang="0">
                      <a:pos x="38" y="235"/>
                    </a:cxn>
                    <a:cxn ang="0">
                      <a:pos x="33" y="239"/>
                    </a:cxn>
                    <a:cxn ang="0">
                      <a:pos x="26" y="244"/>
                    </a:cxn>
                    <a:cxn ang="0">
                      <a:pos x="17" y="244"/>
                    </a:cxn>
                    <a:cxn ang="0">
                      <a:pos x="9" y="239"/>
                    </a:cxn>
                    <a:cxn ang="0">
                      <a:pos x="5" y="238"/>
                    </a:cxn>
                    <a:cxn ang="0">
                      <a:pos x="0" y="230"/>
                    </a:cxn>
                    <a:cxn ang="0">
                      <a:pos x="0" y="39"/>
                    </a:cxn>
                    <a:cxn ang="0">
                      <a:pos x="5" y="25"/>
                    </a:cxn>
                    <a:cxn ang="0">
                      <a:pos x="14" y="13"/>
                    </a:cxn>
                    <a:cxn ang="0">
                      <a:pos x="30" y="7"/>
                    </a:cxn>
                    <a:cxn ang="0">
                      <a:pos x="44" y="3"/>
                    </a:cxn>
                  </a:cxnLst>
                  <a:rect l="0" t="0" r="r" b="b"/>
                  <a:pathLst>
                    <a:path w="238" h="496">
                      <a:moveTo>
                        <a:pt x="56" y="0"/>
                      </a:moveTo>
                      <a:lnTo>
                        <a:pt x="182" y="0"/>
                      </a:lnTo>
                      <a:lnTo>
                        <a:pt x="186" y="0"/>
                      </a:lnTo>
                      <a:lnTo>
                        <a:pt x="188" y="0"/>
                      </a:lnTo>
                      <a:lnTo>
                        <a:pt x="191" y="0"/>
                      </a:lnTo>
                      <a:lnTo>
                        <a:pt x="195" y="3"/>
                      </a:lnTo>
                      <a:lnTo>
                        <a:pt x="198" y="3"/>
                      </a:lnTo>
                      <a:lnTo>
                        <a:pt x="200" y="3"/>
                      </a:lnTo>
                      <a:lnTo>
                        <a:pt x="204" y="4"/>
                      </a:lnTo>
                      <a:lnTo>
                        <a:pt x="207" y="4"/>
                      </a:lnTo>
                      <a:lnTo>
                        <a:pt x="209" y="7"/>
                      </a:lnTo>
                      <a:lnTo>
                        <a:pt x="212" y="9"/>
                      </a:lnTo>
                      <a:lnTo>
                        <a:pt x="216" y="9"/>
                      </a:lnTo>
                      <a:lnTo>
                        <a:pt x="219" y="12"/>
                      </a:lnTo>
                      <a:lnTo>
                        <a:pt x="224" y="13"/>
                      </a:lnTo>
                      <a:lnTo>
                        <a:pt x="225" y="18"/>
                      </a:lnTo>
                      <a:lnTo>
                        <a:pt x="228" y="21"/>
                      </a:lnTo>
                      <a:lnTo>
                        <a:pt x="230" y="24"/>
                      </a:lnTo>
                      <a:lnTo>
                        <a:pt x="234" y="28"/>
                      </a:lnTo>
                      <a:lnTo>
                        <a:pt x="234" y="30"/>
                      </a:lnTo>
                      <a:lnTo>
                        <a:pt x="237" y="34"/>
                      </a:lnTo>
                      <a:lnTo>
                        <a:pt x="237" y="39"/>
                      </a:lnTo>
                      <a:lnTo>
                        <a:pt x="237" y="42"/>
                      </a:lnTo>
                      <a:lnTo>
                        <a:pt x="237" y="226"/>
                      </a:lnTo>
                      <a:lnTo>
                        <a:pt x="237" y="227"/>
                      </a:lnTo>
                      <a:lnTo>
                        <a:pt x="234" y="230"/>
                      </a:lnTo>
                      <a:lnTo>
                        <a:pt x="234" y="232"/>
                      </a:lnTo>
                      <a:lnTo>
                        <a:pt x="234" y="235"/>
                      </a:lnTo>
                      <a:lnTo>
                        <a:pt x="233" y="238"/>
                      </a:lnTo>
                      <a:lnTo>
                        <a:pt x="230" y="239"/>
                      </a:lnTo>
                      <a:lnTo>
                        <a:pt x="228" y="239"/>
                      </a:lnTo>
                      <a:lnTo>
                        <a:pt x="224" y="242"/>
                      </a:lnTo>
                      <a:lnTo>
                        <a:pt x="221" y="242"/>
                      </a:lnTo>
                      <a:lnTo>
                        <a:pt x="219" y="244"/>
                      </a:lnTo>
                      <a:lnTo>
                        <a:pt x="216" y="244"/>
                      </a:lnTo>
                      <a:lnTo>
                        <a:pt x="212" y="244"/>
                      </a:lnTo>
                      <a:lnTo>
                        <a:pt x="209" y="242"/>
                      </a:lnTo>
                      <a:lnTo>
                        <a:pt x="207" y="242"/>
                      </a:lnTo>
                      <a:lnTo>
                        <a:pt x="204" y="242"/>
                      </a:lnTo>
                      <a:lnTo>
                        <a:pt x="203" y="239"/>
                      </a:lnTo>
                      <a:lnTo>
                        <a:pt x="200" y="238"/>
                      </a:lnTo>
                      <a:lnTo>
                        <a:pt x="200" y="235"/>
                      </a:lnTo>
                      <a:lnTo>
                        <a:pt x="198" y="235"/>
                      </a:lnTo>
                      <a:lnTo>
                        <a:pt x="195" y="232"/>
                      </a:lnTo>
                      <a:lnTo>
                        <a:pt x="195" y="230"/>
                      </a:lnTo>
                      <a:lnTo>
                        <a:pt x="195" y="227"/>
                      </a:lnTo>
                      <a:lnTo>
                        <a:pt x="195" y="226"/>
                      </a:lnTo>
                      <a:lnTo>
                        <a:pt x="195" y="84"/>
                      </a:lnTo>
                      <a:lnTo>
                        <a:pt x="182" y="84"/>
                      </a:lnTo>
                      <a:lnTo>
                        <a:pt x="182" y="467"/>
                      </a:lnTo>
                      <a:lnTo>
                        <a:pt x="182" y="471"/>
                      </a:lnTo>
                      <a:lnTo>
                        <a:pt x="182" y="474"/>
                      </a:lnTo>
                      <a:lnTo>
                        <a:pt x="179" y="479"/>
                      </a:lnTo>
                      <a:lnTo>
                        <a:pt x="177" y="483"/>
                      </a:lnTo>
                      <a:lnTo>
                        <a:pt x="174" y="486"/>
                      </a:lnTo>
                      <a:lnTo>
                        <a:pt x="173" y="488"/>
                      </a:lnTo>
                      <a:lnTo>
                        <a:pt x="170" y="491"/>
                      </a:lnTo>
                      <a:lnTo>
                        <a:pt x="165" y="492"/>
                      </a:lnTo>
                      <a:lnTo>
                        <a:pt x="162" y="492"/>
                      </a:lnTo>
                      <a:lnTo>
                        <a:pt x="161" y="495"/>
                      </a:lnTo>
                      <a:lnTo>
                        <a:pt x="156" y="495"/>
                      </a:lnTo>
                      <a:lnTo>
                        <a:pt x="153" y="495"/>
                      </a:lnTo>
                      <a:lnTo>
                        <a:pt x="152" y="495"/>
                      </a:lnTo>
                      <a:lnTo>
                        <a:pt x="147" y="495"/>
                      </a:lnTo>
                      <a:lnTo>
                        <a:pt x="144" y="492"/>
                      </a:lnTo>
                      <a:lnTo>
                        <a:pt x="140" y="492"/>
                      </a:lnTo>
                      <a:lnTo>
                        <a:pt x="137" y="491"/>
                      </a:lnTo>
                      <a:lnTo>
                        <a:pt x="135" y="488"/>
                      </a:lnTo>
                      <a:lnTo>
                        <a:pt x="132" y="486"/>
                      </a:lnTo>
                      <a:lnTo>
                        <a:pt x="131" y="483"/>
                      </a:lnTo>
                      <a:lnTo>
                        <a:pt x="128" y="482"/>
                      </a:lnTo>
                      <a:lnTo>
                        <a:pt x="128" y="479"/>
                      </a:lnTo>
                      <a:lnTo>
                        <a:pt x="126" y="477"/>
                      </a:lnTo>
                      <a:lnTo>
                        <a:pt x="126" y="474"/>
                      </a:lnTo>
                      <a:lnTo>
                        <a:pt x="126" y="470"/>
                      </a:lnTo>
                      <a:lnTo>
                        <a:pt x="126" y="238"/>
                      </a:lnTo>
                      <a:lnTo>
                        <a:pt x="111" y="238"/>
                      </a:lnTo>
                      <a:lnTo>
                        <a:pt x="111" y="470"/>
                      </a:lnTo>
                      <a:lnTo>
                        <a:pt x="111" y="471"/>
                      </a:lnTo>
                      <a:lnTo>
                        <a:pt x="110" y="477"/>
                      </a:lnTo>
                      <a:lnTo>
                        <a:pt x="107" y="479"/>
                      </a:lnTo>
                      <a:lnTo>
                        <a:pt x="107" y="483"/>
                      </a:lnTo>
                      <a:lnTo>
                        <a:pt x="105" y="486"/>
                      </a:lnTo>
                      <a:lnTo>
                        <a:pt x="101" y="491"/>
                      </a:lnTo>
                      <a:lnTo>
                        <a:pt x="98" y="491"/>
                      </a:lnTo>
                      <a:lnTo>
                        <a:pt x="93" y="492"/>
                      </a:lnTo>
                      <a:lnTo>
                        <a:pt x="89" y="495"/>
                      </a:lnTo>
                      <a:lnTo>
                        <a:pt x="86" y="495"/>
                      </a:lnTo>
                      <a:lnTo>
                        <a:pt x="81" y="495"/>
                      </a:lnTo>
                      <a:lnTo>
                        <a:pt x="77" y="495"/>
                      </a:lnTo>
                      <a:lnTo>
                        <a:pt x="75" y="495"/>
                      </a:lnTo>
                      <a:lnTo>
                        <a:pt x="72" y="492"/>
                      </a:lnTo>
                      <a:lnTo>
                        <a:pt x="69" y="491"/>
                      </a:lnTo>
                      <a:lnTo>
                        <a:pt x="65" y="491"/>
                      </a:lnTo>
                      <a:lnTo>
                        <a:pt x="63" y="486"/>
                      </a:lnTo>
                      <a:lnTo>
                        <a:pt x="60" y="486"/>
                      </a:lnTo>
                      <a:lnTo>
                        <a:pt x="59" y="482"/>
                      </a:lnTo>
                      <a:lnTo>
                        <a:pt x="59" y="479"/>
                      </a:lnTo>
                      <a:lnTo>
                        <a:pt x="56" y="477"/>
                      </a:lnTo>
                      <a:lnTo>
                        <a:pt x="56" y="474"/>
                      </a:lnTo>
                      <a:lnTo>
                        <a:pt x="56" y="470"/>
                      </a:lnTo>
                      <a:lnTo>
                        <a:pt x="56" y="84"/>
                      </a:lnTo>
                      <a:lnTo>
                        <a:pt x="42" y="84"/>
                      </a:lnTo>
                      <a:lnTo>
                        <a:pt x="42" y="226"/>
                      </a:lnTo>
                      <a:lnTo>
                        <a:pt x="42" y="227"/>
                      </a:lnTo>
                      <a:lnTo>
                        <a:pt x="39" y="230"/>
                      </a:lnTo>
                      <a:lnTo>
                        <a:pt x="39" y="232"/>
                      </a:lnTo>
                      <a:lnTo>
                        <a:pt x="38" y="235"/>
                      </a:lnTo>
                      <a:lnTo>
                        <a:pt x="35" y="238"/>
                      </a:lnTo>
                      <a:lnTo>
                        <a:pt x="35" y="239"/>
                      </a:lnTo>
                      <a:lnTo>
                        <a:pt x="33" y="239"/>
                      </a:lnTo>
                      <a:lnTo>
                        <a:pt x="30" y="242"/>
                      </a:lnTo>
                      <a:lnTo>
                        <a:pt x="29" y="242"/>
                      </a:lnTo>
                      <a:lnTo>
                        <a:pt x="26" y="244"/>
                      </a:lnTo>
                      <a:lnTo>
                        <a:pt x="23" y="244"/>
                      </a:lnTo>
                      <a:lnTo>
                        <a:pt x="18" y="244"/>
                      </a:lnTo>
                      <a:lnTo>
                        <a:pt x="17" y="244"/>
                      </a:lnTo>
                      <a:lnTo>
                        <a:pt x="14" y="242"/>
                      </a:lnTo>
                      <a:lnTo>
                        <a:pt x="12" y="242"/>
                      </a:lnTo>
                      <a:lnTo>
                        <a:pt x="9" y="239"/>
                      </a:lnTo>
                      <a:lnTo>
                        <a:pt x="8" y="239"/>
                      </a:lnTo>
                      <a:lnTo>
                        <a:pt x="8" y="238"/>
                      </a:lnTo>
                      <a:lnTo>
                        <a:pt x="5" y="238"/>
                      </a:lnTo>
                      <a:lnTo>
                        <a:pt x="3" y="235"/>
                      </a:lnTo>
                      <a:lnTo>
                        <a:pt x="3" y="232"/>
                      </a:lnTo>
                      <a:lnTo>
                        <a:pt x="0" y="230"/>
                      </a:lnTo>
                      <a:lnTo>
                        <a:pt x="0" y="227"/>
                      </a:lnTo>
                      <a:lnTo>
                        <a:pt x="0" y="226"/>
                      </a:lnTo>
                      <a:lnTo>
                        <a:pt x="0" y="39"/>
                      </a:lnTo>
                      <a:lnTo>
                        <a:pt x="0" y="34"/>
                      </a:lnTo>
                      <a:lnTo>
                        <a:pt x="3" y="30"/>
                      </a:lnTo>
                      <a:lnTo>
                        <a:pt x="5" y="25"/>
                      </a:lnTo>
                      <a:lnTo>
                        <a:pt x="8" y="21"/>
                      </a:lnTo>
                      <a:lnTo>
                        <a:pt x="12" y="18"/>
                      </a:lnTo>
                      <a:lnTo>
                        <a:pt x="14" y="13"/>
                      </a:lnTo>
                      <a:lnTo>
                        <a:pt x="18" y="12"/>
                      </a:lnTo>
                      <a:lnTo>
                        <a:pt x="26" y="9"/>
                      </a:lnTo>
                      <a:lnTo>
                        <a:pt x="30" y="7"/>
                      </a:lnTo>
                      <a:lnTo>
                        <a:pt x="33" y="4"/>
                      </a:lnTo>
                      <a:lnTo>
                        <a:pt x="39" y="3"/>
                      </a:lnTo>
                      <a:lnTo>
                        <a:pt x="44" y="3"/>
                      </a:lnTo>
                      <a:lnTo>
                        <a:pt x="51" y="0"/>
                      </a:lnTo>
                      <a:lnTo>
                        <a:pt x="56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8080"/>
                    </a:gs>
                    <a:gs pos="100000">
                      <a:srgbClr val="008080">
                        <a:gamma/>
                        <a:tint val="52549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2479" name="Group 15"/>
              <p:cNvGrpSpPr>
                <a:grpSpLocks/>
              </p:cNvGrpSpPr>
              <p:nvPr/>
            </p:nvGrpSpPr>
            <p:grpSpPr bwMode="auto">
              <a:xfrm>
                <a:off x="2784" y="1680"/>
                <a:ext cx="262" cy="507"/>
                <a:chOff x="3064" y="2792"/>
                <a:chExt cx="281" cy="626"/>
              </a:xfrm>
            </p:grpSpPr>
            <p:sp>
              <p:nvSpPr>
                <p:cNvPr id="258065" name="Oval 17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tint val="3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58064" name="Freeform 16"/>
                <p:cNvSpPr>
                  <a:spLocks/>
                </p:cNvSpPr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tint val="33333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58062" name="Line 14"/>
              <p:cNvSpPr>
                <a:spLocks noChangeShapeType="1"/>
              </p:cNvSpPr>
              <p:nvPr/>
            </p:nvSpPr>
            <p:spPr bwMode="auto">
              <a:xfrm>
                <a:off x="4128" y="2112"/>
                <a:ext cx="816" cy="19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61" name="Line 13"/>
              <p:cNvSpPr>
                <a:spLocks noChangeShapeType="1"/>
              </p:cNvSpPr>
              <p:nvPr/>
            </p:nvSpPr>
            <p:spPr bwMode="auto">
              <a:xfrm>
                <a:off x="4128" y="2112"/>
                <a:ext cx="960" cy="43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60" name="Line 12"/>
              <p:cNvSpPr>
                <a:spLocks noChangeShapeType="1"/>
              </p:cNvSpPr>
              <p:nvPr/>
            </p:nvSpPr>
            <p:spPr bwMode="auto">
              <a:xfrm>
                <a:off x="3024" y="1968"/>
                <a:ext cx="768" cy="144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59" name="Line 11"/>
              <p:cNvSpPr>
                <a:spLocks noChangeShapeType="1"/>
              </p:cNvSpPr>
              <p:nvPr/>
            </p:nvSpPr>
            <p:spPr bwMode="auto">
              <a:xfrm flipV="1">
                <a:off x="3072" y="2160"/>
                <a:ext cx="768" cy="43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58" name="Line 10"/>
              <p:cNvSpPr>
                <a:spLocks noChangeShapeType="1"/>
              </p:cNvSpPr>
              <p:nvPr/>
            </p:nvSpPr>
            <p:spPr bwMode="auto">
              <a:xfrm flipV="1">
                <a:off x="3024" y="2208"/>
                <a:ext cx="816" cy="1104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57" name="Line 9"/>
              <p:cNvSpPr>
                <a:spLocks noChangeShapeType="1"/>
              </p:cNvSpPr>
              <p:nvPr/>
            </p:nvSpPr>
            <p:spPr bwMode="auto">
              <a:xfrm flipV="1">
                <a:off x="4128" y="2496"/>
                <a:ext cx="1248" cy="48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56" name="Line 8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1200" cy="288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55" name="Line 7"/>
              <p:cNvSpPr>
                <a:spLocks noChangeShapeType="1"/>
              </p:cNvSpPr>
              <p:nvPr/>
            </p:nvSpPr>
            <p:spPr bwMode="auto">
              <a:xfrm flipV="1">
                <a:off x="3072" y="3024"/>
                <a:ext cx="768" cy="33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58054" name="Line 6"/>
              <p:cNvSpPr>
                <a:spLocks noChangeShapeType="1"/>
              </p:cNvSpPr>
              <p:nvPr/>
            </p:nvSpPr>
            <p:spPr bwMode="auto">
              <a:xfrm>
                <a:off x="3072" y="2640"/>
                <a:ext cx="768" cy="33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58052" name="Rectangle 4"/>
            <p:cNvSpPr>
              <a:spLocks noChangeArrowheads="1"/>
            </p:cNvSpPr>
            <p:nvPr/>
          </p:nvSpPr>
          <p:spPr bwMode="auto">
            <a:xfrm>
              <a:off x="2688" y="3744"/>
              <a:ext cx="5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800">
                  <a:latin typeface="+mn-ea"/>
                  <a:ea typeface="+mn-ea"/>
                </a:rPr>
                <a:t>用户</a:t>
              </a: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8051" name="Rectangle 3"/>
            <p:cNvSpPr>
              <a:spLocks noChangeArrowheads="1"/>
            </p:cNvSpPr>
            <p:nvPr/>
          </p:nvSpPr>
          <p:spPr bwMode="auto">
            <a:xfrm>
              <a:off x="3744" y="3754"/>
              <a:ext cx="5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800" dirty="0">
                  <a:latin typeface="+mn-ea"/>
                  <a:ea typeface="+mn-ea"/>
                </a:rPr>
                <a:t>角色</a:t>
              </a: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258050" name="Rectangle 2"/>
            <p:cNvSpPr>
              <a:spLocks noChangeArrowheads="1"/>
            </p:cNvSpPr>
            <p:nvPr/>
          </p:nvSpPr>
          <p:spPr bwMode="auto">
            <a:xfrm>
              <a:off x="4752" y="3769"/>
              <a:ext cx="9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800" dirty="0">
                  <a:latin typeface="+mn-ea"/>
                  <a:ea typeface="+mn-ea"/>
                </a:rPr>
                <a:t>操作对象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D1AE972-94D7-4D00-B053-1FDB4DCA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存取控制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+mn-ea"/>
              </a:rPr>
              <a:t>将一个角色授予其他的角色或用户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角色权限的收回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F76199-B414-4039-B01F-A186F4E4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491" name="矩形 3"/>
          <p:cNvSpPr>
            <a:spLocks noChangeArrowheads="1"/>
          </p:cNvSpPr>
          <p:nvPr/>
        </p:nvSpPr>
        <p:spPr bwMode="auto">
          <a:xfrm>
            <a:off x="2399424" y="1465317"/>
            <a:ext cx="6605588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GRANT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角色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1&gt;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［，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角色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2&gt;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］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…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TO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角色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3&gt;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［，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用户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1&gt;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］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…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WITH ADMIN OPTION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3492" name="矩形 4"/>
          <p:cNvSpPr>
            <a:spLocks noChangeArrowheads="1"/>
          </p:cNvSpPr>
          <p:nvPr/>
        </p:nvSpPr>
        <p:spPr bwMode="auto">
          <a:xfrm>
            <a:off x="2422688" y="3833348"/>
            <a:ext cx="6181725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REVOKE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权限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［，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权限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］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…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ON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对象类型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 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对象名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FROM</a:t>
            </a:r>
            <a:r>
              <a:rPr lang="en-US" altLang="zh-CN" sz="24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角色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［，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角色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］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…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D45633-9015-4A20-A992-6D686399F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019" y="3932579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6"/>
          <p:cNvSpPr>
            <a:spLocks noGrp="1"/>
          </p:cNvSpPr>
          <p:nvPr>
            <p:ph idx="1"/>
          </p:nvPr>
        </p:nvSpPr>
        <p:spPr>
          <a:xfrm>
            <a:off x="1763742" y="1593615"/>
            <a:ext cx="8229600" cy="452494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步骤如下：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首先创建一个角色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 startAt="2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语句，使角色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拥有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权限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71550" lvl="1" indent="-514350">
              <a:lnSpc>
                <a:spcPct val="150000"/>
              </a:lnSpc>
              <a:buFont typeface="Calibri" pitchFamily="34" charset="0"/>
              <a:buAutoNum type="arabicPeriod" startAt="2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851C3C-CCBD-4F11-A793-AF6D0F98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3513" y="1008025"/>
            <a:ext cx="8805315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indent="-901700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14]  </a:t>
            </a:r>
            <a:r>
              <a:rPr lang="zh-CN" altLang="en-US" sz="2400" dirty="0">
                <a:latin typeface="+mn-ea"/>
                <a:ea typeface="+mn-ea"/>
              </a:rPr>
              <a:t>通过角色来实现将一组权限授予一个用户。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680344" y="2868140"/>
            <a:ext cx="65595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CREATE  ROLE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cs typeface="Times New Roman" panose="02020603050405020304" pitchFamily="18" charset="0"/>
              </a:rPr>
              <a:t>R1;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670175" y="4572980"/>
            <a:ext cx="6851650" cy="96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GRANT</a:t>
            </a:r>
            <a:r>
              <a:rPr lang="en-US" altLang="zh-CN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cs typeface="Times New Roman" panose="02020603050405020304" pitchFamily="18" charset="0"/>
              </a:rPr>
              <a:t>SELET, UPDATE,INSERT 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ON TABLE  </a:t>
            </a:r>
            <a:r>
              <a:rPr lang="en-US" altLang="zh-CN" sz="2000" dirty="0">
                <a:cs typeface="Times New Roman" panose="02020603050405020304" pitchFamily="18" charset="0"/>
              </a:rPr>
              <a:t>Student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TO </a:t>
            </a:r>
            <a:r>
              <a:rPr lang="en-US" altLang="zh-CN" sz="2000" dirty="0">
                <a:cs typeface="Times New Roman" panose="02020603050405020304" pitchFamily="18" charset="0"/>
              </a:rPr>
              <a:t> R1;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/>
      <p:bldP spid="4" grpId="0"/>
      <p:bldP spid="5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1703512" y="1166530"/>
            <a:ext cx="8674289" cy="4524949"/>
          </a:xfrm>
        </p:spPr>
        <p:txBody>
          <a:bodyPr/>
          <a:lstStyle/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 startAt="3"/>
            </a:pPr>
            <a:r>
              <a:rPr lang="zh-CN" altLang="en-US" dirty="0">
                <a:latin typeface="+mn-ea"/>
              </a:rPr>
              <a:t>将这个角色授予王平，张明，赵玲。使他们具有角色</a:t>
            </a:r>
            <a:r>
              <a:rPr lang="en-US" altLang="zh-CN" dirty="0">
                <a:latin typeface="+mn-ea"/>
              </a:rPr>
              <a:t>R1</a:t>
            </a:r>
            <a:r>
              <a:rPr lang="zh-CN" altLang="en-US" dirty="0">
                <a:latin typeface="+mn-ea"/>
              </a:rPr>
              <a:t>所包含的全部权限</a:t>
            </a:r>
            <a:endParaRPr lang="en-US" altLang="zh-CN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Calibri" pitchFamily="34" charset="0"/>
              <a:buAutoNum type="arabicPeriod" startAt="3"/>
            </a:pPr>
            <a:endParaRPr lang="en-US" altLang="zh-CN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zh-CN" altLang="en-US" dirty="0">
                <a:latin typeface="+mn-ea"/>
              </a:rPr>
              <a:t>可以一次性通过</a:t>
            </a:r>
            <a:r>
              <a:rPr lang="en-US" altLang="zh-CN" dirty="0">
                <a:latin typeface="+mn-ea"/>
              </a:rPr>
              <a:t>R1</a:t>
            </a:r>
            <a:r>
              <a:rPr lang="zh-CN" altLang="en-US" dirty="0">
                <a:latin typeface="+mn-ea"/>
              </a:rPr>
              <a:t>来回收王平的这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个权限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E4BC64-5054-4037-BB92-AEC3164A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670175" y="2484770"/>
            <a:ext cx="6851650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GRANT</a:t>
            </a:r>
            <a:r>
              <a:rPr lang="en-US" altLang="zh-CN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cs typeface="Times New Roman" panose="02020603050405020304" pitchFamily="18" charset="0"/>
              </a:rPr>
              <a:t>R1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TO</a:t>
            </a:r>
            <a:r>
              <a:rPr lang="en-US" altLang="zh-CN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cs typeface="Times New Roman" panose="02020603050405020304" pitchFamily="18" charset="0"/>
              </a:rPr>
              <a:t>王平、张明，赵玲</a:t>
            </a:r>
            <a:r>
              <a:rPr lang="en-US" altLang="zh-CN" sz="2000" dirty="0">
                <a:cs typeface="Times New Roman" panose="02020603050405020304" pitchFamily="18" charset="0"/>
              </a:rPr>
              <a:t>;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670175" y="4406643"/>
            <a:ext cx="6851650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REVOKE</a:t>
            </a:r>
            <a:r>
              <a:rPr lang="en-US" altLang="zh-CN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cs typeface="Times New Roman" panose="02020603050405020304" pitchFamily="18" charset="0"/>
              </a:rPr>
              <a:t>R1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FROM  </a:t>
            </a:r>
            <a:r>
              <a:rPr lang="zh-CN" altLang="en-US" sz="2000" dirty="0">
                <a:cs typeface="Times New Roman" panose="02020603050405020304" pitchFamily="18" charset="0"/>
              </a:rPr>
              <a:t>王平</a:t>
            </a:r>
            <a:r>
              <a:rPr lang="en-US" altLang="zh-CN" sz="2000" dirty="0">
                <a:cs typeface="Times New Roman" panose="02020603050405020304" pitchFamily="18" charset="0"/>
              </a:rPr>
              <a:t>;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数据库安全性控制概述</a:t>
            </a:r>
          </a:p>
          <a:p>
            <a:r>
              <a:rPr lang="zh-CN" altLang="en-US" dirty="0"/>
              <a:t>用户标识与鉴别</a:t>
            </a:r>
          </a:p>
          <a:p>
            <a:r>
              <a:rPr lang="zh-CN" altLang="en-US" dirty="0"/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自主存取控制方法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授权与回收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数据库角色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强制存取控制方法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DD584A-368B-4E0B-950C-4B04338AA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可能存在数据的“无意泄露”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原因：这种机制仅仅通过对数据的存取权限来进行安全控制，而数据本身并无安全性标记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解决：对系统控制下的所有主客体实施强制存取控制策略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自主存取控制缺点</a:t>
            </a:r>
          </a:p>
        </p:txBody>
      </p:sp>
      <p:pic>
        <p:nvPicPr>
          <p:cNvPr id="1028" name="Picture 4" descr="http://www.chinaz.com/upimg/allimg/090813/0900360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5122" y="4459310"/>
            <a:ext cx="2772879" cy="2114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内容占位符 2"/>
          <p:cNvSpPr>
            <a:spLocks noGrp="1"/>
          </p:cNvSpPr>
          <p:nvPr>
            <p:ph idx="1"/>
          </p:nvPr>
        </p:nvSpPr>
        <p:spPr>
          <a:xfrm>
            <a:off x="239349" y="1105567"/>
            <a:ext cx="10972800" cy="4524949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强制存取控制（</a:t>
            </a:r>
            <a:r>
              <a:rPr lang="en-US" altLang="zh-CN" dirty="0">
                <a:latin typeface="+mn-ea"/>
              </a:rPr>
              <a:t>MAC)</a:t>
            </a:r>
          </a:p>
          <a:p>
            <a:pPr lvl="1"/>
            <a:r>
              <a:rPr lang="zh-CN" altLang="en-US" dirty="0">
                <a:latin typeface="+mn-ea"/>
              </a:rPr>
              <a:t>保证更高程度的安全性 </a:t>
            </a:r>
          </a:p>
          <a:p>
            <a:pPr lvl="1"/>
            <a:r>
              <a:rPr lang="zh-CN" altLang="en-US" dirty="0">
                <a:latin typeface="+mn-ea"/>
              </a:rPr>
              <a:t>用户不能直接感知或进行控制 </a:t>
            </a:r>
          </a:p>
          <a:p>
            <a:pPr lvl="1"/>
            <a:r>
              <a:rPr lang="zh-CN" altLang="en-US" dirty="0">
                <a:latin typeface="+mn-ea"/>
              </a:rPr>
              <a:t>适用于对数据有严格而固定密级分类的部门 </a:t>
            </a:r>
          </a:p>
          <a:p>
            <a:pPr lvl="1"/>
            <a:r>
              <a:rPr lang="zh-CN" altLang="en-US" dirty="0">
                <a:latin typeface="+mn-ea"/>
              </a:rPr>
              <a:t> 军事部门 </a:t>
            </a:r>
          </a:p>
          <a:p>
            <a:pPr lvl="1"/>
            <a:r>
              <a:rPr lang="zh-CN" altLang="en-US" dirty="0">
                <a:latin typeface="+mn-ea"/>
              </a:rPr>
              <a:t> 政府部门</a:t>
            </a:r>
          </a:p>
          <a:p>
            <a:r>
              <a:rPr lang="zh-CN" altLang="en-US" dirty="0">
                <a:latin typeface="+mn-ea"/>
              </a:rPr>
              <a:t>主体与客体</a:t>
            </a:r>
          </a:p>
          <a:p>
            <a:pPr lvl="1"/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MAC</a:t>
            </a:r>
            <a:r>
              <a:rPr lang="zh-CN" altLang="en-US" dirty="0">
                <a:latin typeface="+mn-ea"/>
              </a:rPr>
              <a:t>中，</a:t>
            </a:r>
            <a:r>
              <a:rPr lang="en-US" altLang="zh-CN" dirty="0">
                <a:latin typeface="+mn-ea"/>
              </a:rPr>
              <a:t>DBMS</a:t>
            </a:r>
            <a:r>
              <a:rPr lang="zh-CN" altLang="en-US" dirty="0">
                <a:latin typeface="+mn-ea"/>
              </a:rPr>
              <a:t>所管理的全部实体被分为主体和客体两大类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强制存取控制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B88FCE-2617-491F-8677-BCF79DC75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363" y="4885591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564" y="1071948"/>
            <a:ext cx="8329337" cy="4714103"/>
          </a:xfrm>
        </p:spPr>
        <p:txBody>
          <a:bodyPr rtlCol="0">
            <a:normAutofit fontScale="85000" lnSpcReduction="2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300" dirty="0">
                <a:solidFill>
                  <a:srgbClr val="FF0000"/>
                </a:solidFill>
                <a:latin typeface="+mn-ea"/>
              </a:rPr>
              <a:t>主体</a:t>
            </a:r>
            <a:r>
              <a:rPr lang="zh-CN" altLang="en-US" sz="3300" dirty="0">
                <a:latin typeface="+mn-ea"/>
              </a:rPr>
              <a:t>是系统中的活动实体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DBMS</a:t>
            </a:r>
            <a:r>
              <a:rPr lang="zh-CN" altLang="en-US" dirty="0">
                <a:latin typeface="+mn-ea"/>
              </a:rPr>
              <a:t>所管理的实际用户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 代表用户的各进程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300" dirty="0">
                <a:solidFill>
                  <a:srgbClr val="FF0000"/>
                </a:solidFill>
                <a:latin typeface="+mn-ea"/>
              </a:rPr>
              <a:t>客体</a:t>
            </a:r>
            <a:r>
              <a:rPr lang="zh-CN" altLang="en-US" sz="3300" dirty="0">
                <a:latin typeface="+mn-ea"/>
              </a:rPr>
              <a:t>是系统中的被动实体，是受主体操纵的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 文件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 基表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 索引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 视图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300" dirty="0">
                <a:latin typeface="+mn-ea"/>
              </a:rPr>
              <a:t>敏感度标记（</a:t>
            </a:r>
            <a:r>
              <a:rPr lang="en-US" sz="3300" dirty="0">
                <a:latin typeface="+mn-ea"/>
              </a:rPr>
              <a:t>Label</a:t>
            </a:r>
            <a:r>
              <a:rPr lang="zh-CN" altLang="en-US" sz="3300" dirty="0">
                <a:latin typeface="+mn-ea"/>
              </a:rPr>
              <a:t>）</a:t>
            </a:r>
            <a:endParaRPr lang="en-US" altLang="zh-CN" sz="3300" dirty="0">
              <a:latin typeface="+mn-ea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100" dirty="0">
                <a:latin typeface="+mn-ea"/>
              </a:rPr>
              <a:t>对于主体和客体，</a:t>
            </a:r>
            <a:r>
              <a:rPr lang="en-US" altLang="zh-CN" sz="3100" dirty="0">
                <a:latin typeface="+mn-ea"/>
              </a:rPr>
              <a:t>DBMS</a:t>
            </a:r>
            <a:r>
              <a:rPr lang="zh-CN" altLang="en-US" sz="3100" dirty="0">
                <a:latin typeface="+mn-ea"/>
              </a:rPr>
              <a:t>为它们每个实例（值）指派一个敏感度标记（</a:t>
            </a:r>
            <a:r>
              <a:rPr lang="en-US" altLang="zh-CN" sz="3100" dirty="0">
                <a:latin typeface="+mn-ea"/>
              </a:rPr>
              <a:t>Label</a:t>
            </a:r>
            <a:r>
              <a:rPr lang="zh-CN" altLang="en-US" sz="3100" dirty="0">
                <a:latin typeface="+mn-ea"/>
              </a:rPr>
              <a:t>）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7E7814-A8E4-4188-9CEC-CF21EA46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内容占位符 2"/>
          <p:cNvSpPr>
            <a:spLocks noGrp="1"/>
          </p:cNvSpPr>
          <p:nvPr>
            <p:ph idx="1"/>
          </p:nvPr>
        </p:nvSpPr>
        <p:spPr>
          <a:xfrm>
            <a:off x="288175" y="1007742"/>
            <a:ext cx="11632276" cy="4524949"/>
          </a:xfrm>
        </p:spPr>
        <p:txBody>
          <a:bodyPr/>
          <a:lstStyle/>
          <a:p>
            <a:pPr lvl="1">
              <a:spcBef>
                <a:spcPct val="80000"/>
              </a:spcBef>
            </a:pPr>
            <a:r>
              <a:rPr lang="zh-CN" altLang="en-US" dirty="0">
                <a:latin typeface="+mn-ea"/>
              </a:rPr>
              <a:t>敏感度标记分成若干级别</a:t>
            </a:r>
          </a:p>
          <a:p>
            <a:pPr lvl="2"/>
            <a:r>
              <a:rPr lang="zh-CN" altLang="en-US" dirty="0">
                <a:latin typeface="+mn-ea"/>
              </a:rPr>
              <a:t> 绝密（</a:t>
            </a:r>
            <a:r>
              <a:rPr lang="en-US" altLang="zh-CN" dirty="0">
                <a:latin typeface="+mn-ea"/>
              </a:rPr>
              <a:t>Top Secret</a:t>
            </a:r>
            <a:r>
              <a:rPr lang="zh-CN" altLang="en-US" dirty="0">
                <a:latin typeface="+mn-ea"/>
              </a:rPr>
              <a:t>）</a:t>
            </a:r>
          </a:p>
          <a:p>
            <a:pPr lvl="2"/>
            <a:r>
              <a:rPr lang="zh-CN" altLang="en-US" dirty="0">
                <a:latin typeface="+mn-ea"/>
              </a:rPr>
              <a:t> 机密（</a:t>
            </a:r>
            <a:r>
              <a:rPr lang="en-US" altLang="zh-CN" dirty="0">
                <a:latin typeface="+mn-ea"/>
              </a:rPr>
              <a:t>Secret</a:t>
            </a:r>
            <a:r>
              <a:rPr lang="zh-CN" altLang="en-US" dirty="0">
                <a:latin typeface="+mn-ea"/>
              </a:rPr>
              <a:t>）</a:t>
            </a:r>
          </a:p>
          <a:p>
            <a:pPr lvl="2"/>
            <a:r>
              <a:rPr lang="zh-CN" altLang="en-US" dirty="0">
                <a:latin typeface="+mn-ea"/>
              </a:rPr>
              <a:t> 可信（</a:t>
            </a:r>
            <a:r>
              <a:rPr lang="en-US" altLang="zh-CN" dirty="0">
                <a:latin typeface="+mn-ea"/>
              </a:rPr>
              <a:t>Confidential</a:t>
            </a:r>
            <a:r>
              <a:rPr lang="zh-CN" altLang="en-US" dirty="0">
                <a:latin typeface="+mn-ea"/>
              </a:rPr>
              <a:t>）</a:t>
            </a:r>
          </a:p>
          <a:p>
            <a:pPr lvl="2"/>
            <a:r>
              <a:rPr lang="zh-CN" altLang="en-US" dirty="0">
                <a:latin typeface="+mn-ea"/>
              </a:rPr>
              <a:t> 公开（</a:t>
            </a:r>
            <a:r>
              <a:rPr lang="en-US" altLang="zh-CN" dirty="0">
                <a:latin typeface="+mn-ea"/>
              </a:rPr>
              <a:t>Public</a:t>
            </a:r>
            <a:r>
              <a:rPr lang="zh-CN" altLang="en-US" dirty="0">
                <a:latin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主体的敏感度标记称为许可证级别（</a:t>
            </a:r>
            <a:r>
              <a:rPr lang="en-US" altLang="zh-CN" dirty="0">
                <a:latin typeface="+mn-ea"/>
              </a:rPr>
              <a:t>Clearance Level</a:t>
            </a:r>
            <a:r>
              <a:rPr lang="zh-CN" altLang="en-US" dirty="0">
                <a:latin typeface="+mn-ea"/>
              </a:rPr>
              <a:t>）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客体的敏感度标记称为密级（</a:t>
            </a:r>
            <a:r>
              <a:rPr lang="en-US" altLang="zh-CN" dirty="0">
                <a:latin typeface="+mn-ea"/>
              </a:rPr>
              <a:t>Classification Level</a:t>
            </a:r>
            <a:r>
              <a:rPr lang="zh-CN" altLang="en-US" dirty="0">
                <a:latin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MAC</a:t>
            </a:r>
            <a:r>
              <a:rPr lang="zh-CN" altLang="en-US" dirty="0">
                <a:latin typeface="+mn-ea"/>
              </a:rPr>
              <a:t>机制就是通过对比主体的</a:t>
            </a:r>
            <a:r>
              <a:rPr lang="en-US" altLang="zh-CN" dirty="0">
                <a:latin typeface="+mn-ea"/>
              </a:rPr>
              <a:t>Label</a:t>
            </a:r>
            <a:r>
              <a:rPr lang="zh-CN" altLang="en-US" dirty="0">
                <a:latin typeface="+mn-ea"/>
              </a:rPr>
              <a:t>和客体的</a:t>
            </a:r>
            <a:r>
              <a:rPr lang="en-US" altLang="zh-CN" dirty="0">
                <a:latin typeface="+mn-ea"/>
              </a:rPr>
              <a:t>Label</a:t>
            </a:r>
            <a:r>
              <a:rPr lang="zh-CN" altLang="en-US" dirty="0">
                <a:latin typeface="+mn-ea"/>
              </a:rPr>
              <a:t>，最终确定主体是否能够存取客体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EEE7E97-84F2-43DA-8062-8494DFE9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611774" y="1066769"/>
            <a:ext cx="8229600" cy="45249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数据库安全性控制概述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用户标识与鉴别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自主存取控制方法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授权与回收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数据库角色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强制存取控制方法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7DA008-F593-44C5-A155-A4658B6C7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277091" y="1002198"/>
            <a:ext cx="11783113" cy="4524949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强制存取控制规则</a:t>
            </a:r>
          </a:p>
          <a:p>
            <a:pPr lvl="1">
              <a:spcBef>
                <a:spcPct val="60000"/>
              </a:spcBef>
            </a:pPr>
            <a:r>
              <a:rPr lang="zh-CN" altLang="en-US" sz="2000" dirty="0">
                <a:latin typeface="+mn-ea"/>
              </a:rPr>
              <a:t>当某一用户（或某一主体）以标记</a:t>
            </a:r>
            <a:r>
              <a:rPr lang="en-US" altLang="zh-CN" sz="2000" dirty="0">
                <a:latin typeface="+mn-ea"/>
              </a:rPr>
              <a:t>label</a:t>
            </a:r>
            <a:r>
              <a:rPr lang="zh-CN" altLang="en-US" sz="2000" dirty="0">
                <a:latin typeface="+mn-ea"/>
              </a:rPr>
              <a:t>注册入系统时，系统要求他对任何客体的存取必须遵循下面两条规则：</a:t>
            </a:r>
            <a:endParaRPr lang="zh-CN" altLang="en-US" dirty="0">
              <a:latin typeface="+mn-ea"/>
            </a:endParaRPr>
          </a:p>
          <a:p>
            <a:pPr lvl="1">
              <a:spcBef>
                <a:spcPct val="60000"/>
              </a:spcBef>
              <a:buFont typeface="Wingdings" pitchFamily="2" charset="2"/>
              <a:buNone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）仅当主体的许可证级别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大于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或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等于</a:t>
            </a:r>
            <a:r>
              <a:rPr lang="zh-CN" altLang="en-US" sz="2000" dirty="0">
                <a:latin typeface="+mn-ea"/>
              </a:rPr>
              <a:t>客体的密级时，该主体才能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读取</a:t>
            </a:r>
            <a:r>
              <a:rPr lang="zh-CN" altLang="en-US" sz="2000" dirty="0">
                <a:latin typeface="+mn-ea"/>
              </a:rPr>
              <a:t>相应的客体；</a:t>
            </a:r>
          </a:p>
          <a:p>
            <a:pPr lvl="1">
              <a:spcBef>
                <a:spcPct val="60000"/>
              </a:spcBef>
              <a:buFont typeface="Wingdings" pitchFamily="2" charset="2"/>
              <a:buNone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）仅当主体的许可证级别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等于</a:t>
            </a:r>
            <a:r>
              <a:rPr lang="zh-CN" altLang="en-US" sz="2000" dirty="0">
                <a:latin typeface="+mn-ea"/>
              </a:rPr>
              <a:t>客体的密级时，该主体才能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写</a:t>
            </a:r>
            <a:r>
              <a:rPr lang="zh-CN" altLang="en-US" sz="2000" dirty="0">
                <a:latin typeface="+mn-ea"/>
              </a:rPr>
              <a:t>相应的客体。</a:t>
            </a:r>
          </a:p>
          <a:p>
            <a:r>
              <a:rPr lang="zh-CN" altLang="en-US" dirty="0">
                <a:latin typeface="+mn-ea"/>
              </a:rPr>
              <a:t>修正规则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主体的许可证级别 </a:t>
            </a:r>
            <a:r>
              <a:rPr lang="en-US" altLang="zh-CN" dirty="0">
                <a:latin typeface="+mn-ea"/>
              </a:rPr>
              <a:t>&lt;=</a:t>
            </a:r>
            <a:r>
              <a:rPr lang="zh-CN" altLang="en-US" dirty="0">
                <a:latin typeface="+mn-ea"/>
              </a:rPr>
              <a:t>客体的密级  </a:t>
            </a:r>
            <a:r>
              <a:rPr lang="zh-CN" altLang="en-US" dirty="0">
                <a:latin typeface="+mn-ea"/>
                <a:sym typeface="Wingdings" pitchFamily="2" charset="2"/>
              </a:rPr>
              <a:t></a:t>
            </a:r>
            <a:r>
              <a:rPr lang="zh-CN" altLang="en-US" dirty="0">
                <a:latin typeface="+mn-ea"/>
              </a:rPr>
              <a:t>   主体能写客体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规则的共同点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禁止了拥有高许可证级别的主体更新低密级的数据对象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620308-E7C4-45EF-8873-0E7E51B5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DAC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MAC</a:t>
            </a:r>
            <a:r>
              <a:rPr lang="zh-CN" altLang="en-US" dirty="0">
                <a:latin typeface="+mn-ea"/>
              </a:rPr>
              <a:t>共同构成</a:t>
            </a:r>
            <a:r>
              <a:rPr lang="en-US" altLang="zh-CN" dirty="0">
                <a:latin typeface="+mn-ea"/>
              </a:rPr>
              <a:t>DBMS</a:t>
            </a:r>
            <a:r>
              <a:rPr lang="zh-CN" altLang="en-US" dirty="0">
                <a:latin typeface="+mn-ea"/>
              </a:rPr>
              <a:t>的安全机制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实现</a:t>
            </a:r>
            <a:r>
              <a:rPr lang="en-US" altLang="zh-CN" dirty="0">
                <a:latin typeface="+mn-ea"/>
              </a:rPr>
              <a:t>MAC</a:t>
            </a:r>
            <a:r>
              <a:rPr lang="zh-CN" altLang="en-US" dirty="0">
                <a:latin typeface="+mn-ea"/>
              </a:rPr>
              <a:t>时要首先实现</a:t>
            </a:r>
            <a:r>
              <a:rPr lang="en-US" altLang="zh-CN" dirty="0">
                <a:latin typeface="+mn-ea"/>
              </a:rPr>
              <a:t>DAC </a:t>
            </a:r>
            <a:endParaRPr lang="zh-CN" altLang="en-US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原因：较高安全性级别提供的安全保护要包含较低级别的所有保护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DAC + MAC</a:t>
            </a:r>
            <a:r>
              <a:rPr lang="zh-CN" altLang="en-US" dirty="0">
                <a:latin typeface="+mn-ea"/>
              </a:rPr>
              <a:t>安全检查示意图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+mj-ea"/>
              </a:rPr>
              <a:t>MAC</a:t>
            </a:r>
            <a:r>
              <a:rPr lang="zh-CN" altLang="en-US" dirty="0">
                <a:latin typeface="+mj-ea"/>
              </a:rPr>
              <a:t>与</a:t>
            </a:r>
            <a:r>
              <a:rPr lang="en-US" dirty="0">
                <a:latin typeface="+mj-ea"/>
              </a:rPr>
              <a:t>DAC </a:t>
            </a:r>
            <a:endParaRPr lang="zh-CN" altLang="en-US" dirty="0">
              <a:latin typeface="+mj-ea"/>
            </a:endParaRPr>
          </a:p>
        </p:txBody>
      </p:sp>
      <p:pic>
        <p:nvPicPr>
          <p:cNvPr id="7270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5276" y="3492500"/>
            <a:ext cx="34321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第一节 计算机安全性概论</a:t>
            </a:r>
            <a:r>
              <a:rPr lang="en-US" altLang="zh-CN" dirty="0"/>
              <a:t>(</a:t>
            </a:r>
            <a:r>
              <a:rPr lang="zh-CN" altLang="en-US" dirty="0"/>
              <a:t>自学</a:t>
            </a:r>
            <a:r>
              <a:rPr lang="en-US" altLang="zh-CN" dirty="0"/>
              <a:t>)</a:t>
            </a:r>
            <a:endParaRPr lang="zh-CN" altLang="en-US" dirty="0"/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第二节 数据库安全性控制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FF9905"/>
                </a:solidFill>
              </a:rPr>
              <a:t>第三节 视图机制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第四节 审计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第五节 数据加密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第六节 统计数据库安全性</a:t>
            </a:r>
            <a:r>
              <a:rPr lang="en-US" altLang="zh-CN" dirty="0"/>
              <a:t>(</a:t>
            </a:r>
            <a:r>
              <a:rPr lang="zh-CN" altLang="en-US" dirty="0"/>
              <a:t>了解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数据库安全性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BBF055-5F6C-4096-A950-B566A9B59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视图机制把要保密的数据对无权存取这些数据的用户隐藏起来，对数据提供一定程度的安全保护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视图机制更主要的功能在于提供数据独立性，其安全保护功能太不精细，往往远不能达到应用系统的要求。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间接实现了支持存取谓词的用户权限定义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视图机制</a:t>
            </a:r>
          </a:p>
        </p:txBody>
      </p:sp>
      <p:pic>
        <p:nvPicPr>
          <p:cNvPr id="74755" name="Picture 2" descr="C:\Documents and Settings\Administrator\Local Settings\Temporary Internet Files\Content.IE5\4X2BGDMJ\MCj028128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0189" y="4972831"/>
            <a:ext cx="2560637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490" y="974256"/>
            <a:ext cx="11529714" cy="1599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indent="-901700">
              <a:lnSpc>
                <a:spcPct val="120000"/>
              </a:lnSpc>
              <a:defRPr/>
            </a:pP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12]  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建立计算机系学生的视图，把对该视图的</a:t>
            </a:r>
            <a:r>
              <a:rPr lang="en-US" sz="2800" dirty="0">
                <a:ea typeface="+mn-ea"/>
                <a:cs typeface="Times New Roman" panose="02020603050405020304" pitchFamily="18" charset="0"/>
              </a:rPr>
              <a:t>SELECT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限授于王平，把该视图上的所有操作权限授于张明。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 marL="1431925" lvl="2" indent="-517525">
              <a:lnSpc>
                <a:spcPct val="12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先建立计算机系学生的视图</a:t>
            </a:r>
            <a:r>
              <a:rPr lang="en-US" altLang="zh-CN" sz="2800" dirty="0" err="1">
                <a:ea typeface="+mn-ea"/>
                <a:cs typeface="Times New Roman" panose="02020603050405020304" pitchFamily="18" charset="0"/>
              </a:rPr>
              <a:t>CS_Student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59044" y="2670810"/>
            <a:ext cx="8437476" cy="279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CREATE VIEW </a:t>
            </a:r>
            <a:r>
              <a:rPr lang="en-US" altLang="zh-CN" sz="2400" dirty="0" err="1">
                <a:cs typeface="Times New Roman" panose="02020603050405020304" pitchFamily="18" charset="0"/>
              </a:rPr>
              <a:t>CS_Student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AS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*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Student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 </a:t>
            </a:r>
            <a:r>
              <a:rPr lang="en-US" altLang="zh-CN" sz="2400" dirty="0" err="1"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cs typeface="Times New Roman" panose="02020603050405020304" pitchFamily="18" charset="0"/>
              </a:rPr>
              <a:t>=‘CS’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A4CAED7-E3B0-41C5-AE57-63935E73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062368-0BFA-47CF-97F6-994BD0627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477" y="3730192"/>
            <a:ext cx="3553321" cy="2057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Box 2"/>
          <p:cNvSpPr txBox="1">
            <a:spLocks noChangeArrowheads="1"/>
          </p:cNvSpPr>
          <p:nvPr/>
        </p:nvSpPr>
        <p:spPr bwMode="auto">
          <a:xfrm>
            <a:off x="804201" y="1246588"/>
            <a:ext cx="4738798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Calibri" pitchFamily="34" charset="0"/>
              <a:buAutoNum type="arabicPeriod" startAt="2"/>
            </a:pPr>
            <a:r>
              <a:rPr lang="zh-CN" altLang="en-US" sz="2400" dirty="0">
                <a:latin typeface="+mn-ea"/>
                <a:ea typeface="+mn-ea"/>
              </a:rPr>
              <a:t>在视图上进一步定义存取权限 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31267" y="1919687"/>
            <a:ext cx="6559550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GRANT  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ON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CS_Student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TO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王平 ；</a:t>
            </a:r>
            <a:endParaRPr lang="en-US" altLang="zh-CN" sz="2400" b="1" dirty="0">
              <a:ea typeface="+mn-ea"/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endParaRPr lang="zh-CN" altLang="en-US" sz="2400" b="1" dirty="0">
              <a:ea typeface="+mn-ea"/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GRANT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ALL PRIVILIGES   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ON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CS_Student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TO</a:t>
            </a:r>
            <a:r>
              <a:rPr lang="en-US" altLang="zh-CN" sz="24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张明；</a:t>
            </a:r>
            <a:r>
              <a:rPr lang="zh-CN" altLang="en-US" sz="24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D45DE0-EFA1-43E8-BFC8-F4265B8E5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96" y="3805077"/>
            <a:ext cx="3343742" cy="229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第一节 计算机安全性概论</a:t>
            </a:r>
            <a:r>
              <a:rPr lang="en-US" altLang="zh-CN" dirty="0"/>
              <a:t>(</a:t>
            </a:r>
            <a:r>
              <a:rPr lang="zh-CN" altLang="en-US" dirty="0"/>
              <a:t>自学</a:t>
            </a:r>
            <a:r>
              <a:rPr lang="en-US" altLang="zh-CN" dirty="0"/>
              <a:t>)</a:t>
            </a:r>
            <a:endParaRPr lang="zh-CN" altLang="en-US" dirty="0"/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第二节 数据库安全性控制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第三节 视图机制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FF9905"/>
                </a:solidFill>
              </a:rPr>
              <a:t>第四节 审计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第五节 数据加密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第六节 统计数据库安全性</a:t>
            </a:r>
            <a:r>
              <a:rPr lang="en-US" altLang="zh-CN" dirty="0"/>
              <a:t>(</a:t>
            </a:r>
            <a:r>
              <a:rPr lang="zh-CN" altLang="en-US" dirty="0"/>
              <a:t>了解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数据库安全性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3FA06D-BBEB-4C57-9C4A-1706D2860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057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什么是审计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审计日志（</a:t>
            </a:r>
            <a:r>
              <a:rPr lang="en-US" altLang="zh-CN" dirty="0">
                <a:latin typeface="+mj-ea"/>
                <a:ea typeface="+mj-ea"/>
              </a:rPr>
              <a:t>Audit Log</a:t>
            </a:r>
            <a:r>
              <a:rPr lang="zh-CN" altLang="en-US" dirty="0">
                <a:latin typeface="+mj-ea"/>
                <a:ea typeface="+mj-ea"/>
              </a:rPr>
              <a:t>） 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将用户对数据库的所有操作记录在上面 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DBA</a:t>
            </a:r>
            <a:r>
              <a:rPr lang="zh-CN" altLang="en-US" dirty="0">
                <a:latin typeface="+mj-ea"/>
                <a:ea typeface="+mj-ea"/>
              </a:rPr>
              <a:t>利用审计日志 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找出非法存取数据的人、时间和内容 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C2</a:t>
            </a:r>
            <a:r>
              <a:rPr lang="zh-CN" altLang="en-US" dirty="0">
                <a:latin typeface="+mj-ea"/>
                <a:ea typeface="+mj-ea"/>
              </a:rPr>
              <a:t>以上安全级别的</a:t>
            </a:r>
            <a:r>
              <a:rPr lang="en-US" altLang="zh-CN" dirty="0">
                <a:latin typeface="+mj-ea"/>
                <a:ea typeface="+mj-ea"/>
              </a:rPr>
              <a:t>DBMS</a:t>
            </a:r>
            <a:r>
              <a:rPr lang="zh-CN" altLang="en-US" dirty="0">
                <a:latin typeface="+mj-ea"/>
                <a:ea typeface="+mj-ea"/>
              </a:rPr>
              <a:t>必须具有</a:t>
            </a:r>
          </a:p>
          <a:p>
            <a:pPr lvl="1">
              <a:lnSpc>
                <a:spcPct val="150000"/>
              </a:lnSpc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审计</a:t>
            </a:r>
          </a:p>
        </p:txBody>
      </p:sp>
      <p:pic>
        <p:nvPicPr>
          <p:cNvPr id="9223" name="Picture 7" descr="http://www.worldbiz123.com/tradeimage/1002/4957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7226" y="4492626"/>
            <a:ext cx="2390775" cy="2081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AUDIT</a:t>
            </a:r>
            <a:r>
              <a:rPr lang="zh-CN" altLang="en-US" dirty="0"/>
              <a:t>语句：设置审计功能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NOAUDIT</a:t>
            </a:r>
            <a:r>
              <a:rPr lang="zh-CN" altLang="en-US" dirty="0"/>
              <a:t>语句：取消审计功能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24B2B1-D0CB-4D44-BD74-95D291C9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9192" y="2647079"/>
            <a:ext cx="8898076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indent="-901700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13] </a:t>
            </a:r>
            <a:r>
              <a:rPr lang="zh-CN" altLang="en-US" sz="2400" dirty="0">
                <a:latin typeface="+mn-ea"/>
                <a:ea typeface="+mn-ea"/>
              </a:rPr>
              <a:t>对修改</a:t>
            </a:r>
            <a:r>
              <a:rPr lang="en-US" sz="2400" dirty="0">
                <a:latin typeface="+mn-ea"/>
                <a:ea typeface="+mn-ea"/>
              </a:rPr>
              <a:t>SC</a:t>
            </a:r>
            <a:r>
              <a:rPr lang="zh-CN" altLang="en-US" sz="2400" dirty="0">
                <a:latin typeface="+mn-ea"/>
                <a:ea typeface="+mn-ea"/>
              </a:rPr>
              <a:t>表结构或修改</a:t>
            </a:r>
            <a:r>
              <a:rPr lang="en-US" sz="2400" dirty="0">
                <a:latin typeface="+mn-ea"/>
                <a:ea typeface="+mn-ea"/>
              </a:rPr>
              <a:t>SC</a:t>
            </a:r>
            <a:r>
              <a:rPr lang="zh-CN" altLang="en-US" sz="2400" dirty="0">
                <a:latin typeface="+mn-ea"/>
                <a:ea typeface="+mn-ea"/>
              </a:rPr>
              <a:t>表数据的操作进行审计。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71567" y="3463667"/>
            <a:ext cx="69711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AUDIT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ALTER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UPDATE  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ON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SC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；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344" y="4129032"/>
            <a:ext cx="8379927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901700" indent="-901700">
              <a:lnSpc>
                <a:spcPct val="120000"/>
              </a:lnSpc>
              <a:buFont typeface="Wingdings" pitchFamily="2" charset="2"/>
              <a:buNone/>
              <a:defRPr sz="280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defRPr>
            </a:lvl1pPr>
          </a:lstStyle>
          <a:p>
            <a:r>
              <a:rPr lang="en-US" altLang="zh-CN" sz="2400" dirty="0">
                <a:latin typeface="+mn-ea"/>
                <a:ea typeface="+mn-ea"/>
              </a:rPr>
              <a:t> [</a:t>
            </a:r>
            <a:r>
              <a:rPr lang="zh-CN" altLang="en-US" sz="2400" dirty="0">
                <a:latin typeface="+mn-ea"/>
                <a:ea typeface="+mn-ea"/>
              </a:rPr>
              <a:t>例</a:t>
            </a:r>
            <a:r>
              <a:rPr lang="en-US" altLang="zh-CN" sz="2400" dirty="0">
                <a:latin typeface="+mn-ea"/>
                <a:ea typeface="+mn-ea"/>
              </a:rPr>
              <a:t>14] </a:t>
            </a:r>
            <a:r>
              <a:rPr lang="zh-CN" altLang="en-US" sz="2400" dirty="0">
                <a:latin typeface="+mn-ea"/>
                <a:ea typeface="+mn-ea"/>
              </a:rPr>
              <a:t>取消对</a:t>
            </a:r>
            <a:r>
              <a:rPr lang="en-US" sz="2400" dirty="0">
                <a:latin typeface="+mn-ea"/>
                <a:ea typeface="+mn-ea"/>
              </a:rPr>
              <a:t>SC</a:t>
            </a:r>
            <a:r>
              <a:rPr lang="zh-CN" altLang="en-US" sz="2400" dirty="0">
                <a:latin typeface="+mn-ea"/>
                <a:ea typeface="+mn-ea"/>
              </a:rPr>
              <a:t>表的一切审计。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571567" y="4916339"/>
            <a:ext cx="69711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NOAUDIT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ALTER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UPDATE   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ON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SC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；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C7983F-2325-455A-A832-59AD68364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175" y="3688904"/>
            <a:ext cx="2195258" cy="2195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第一节 计算机安全性概论</a:t>
            </a:r>
            <a:r>
              <a:rPr lang="en-US" altLang="zh-CN" dirty="0"/>
              <a:t>(</a:t>
            </a:r>
            <a:r>
              <a:rPr lang="zh-CN" altLang="en-US" dirty="0"/>
              <a:t>自学</a:t>
            </a:r>
            <a:r>
              <a:rPr lang="en-US" altLang="zh-CN" dirty="0"/>
              <a:t>)</a:t>
            </a:r>
            <a:endParaRPr lang="zh-CN" altLang="en-US" dirty="0"/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第二节 数据库安全性控制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第三节 视图机制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第四节 审计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FF9905"/>
                </a:solidFill>
              </a:rPr>
              <a:t>第五节 数据加密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第六节 统计数据库安全性</a:t>
            </a:r>
            <a:r>
              <a:rPr lang="en-US" altLang="zh-CN" dirty="0"/>
              <a:t>(</a:t>
            </a:r>
            <a:r>
              <a:rPr lang="zh-CN" altLang="en-US" dirty="0"/>
              <a:t>了解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数据库安全性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1EADB4-ACD0-40F7-A3DF-A3DE89F2F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5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000" dirty="0"/>
              <a:t>非法使用数据库的情况 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编写合法程序绕过</a:t>
            </a:r>
            <a:r>
              <a:rPr lang="en-US" altLang="zh-CN" dirty="0">
                <a:latin typeface="+mn-ea"/>
              </a:rPr>
              <a:t>DBMS</a:t>
            </a:r>
            <a:r>
              <a:rPr lang="zh-CN" altLang="en-US" dirty="0">
                <a:latin typeface="+mn-ea"/>
              </a:rPr>
              <a:t>及其授权机制 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直接或编写应用程序执行非授权操作 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通过多次合法查询数据库从中推导出一些保密数据</a:t>
            </a:r>
            <a:endParaRPr lang="en-US" altLang="zh-CN" dirty="0">
              <a:latin typeface="+mn-ea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破坏安全性的行为可能是无意的，故意的，恶意的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数据库安全性控制概述</a:t>
            </a:r>
          </a:p>
        </p:txBody>
      </p:sp>
      <p:pic>
        <p:nvPicPr>
          <p:cNvPr id="5" name="Picture 2" descr="http://images.cnblogs.com/cnblogs_com/xiaomin/%E5%B0%8F%E5%81%B7%E5%85%A5%E5%AE%A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11140" y="1783260"/>
            <a:ext cx="3101009" cy="4141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4"/>
          <p:cNvSpPr>
            <a:spLocks noGrp="1"/>
          </p:cNvSpPr>
          <p:nvPr>
            <p:ph idx="1"/>
          </p:nvPr>
        </p:nvSpPr>
        <p:spPr>
          <a:xfrm>
            <a:off x="304801" y="1037898"/>
            <a:ext cx="11676610" cy="4524949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数据加密 </a:t>
            </a:r>
          </a:p>
          <a:p>
            <a:pPr lvl="1"/>
            <a:r>
              <a:rPr lang="zh-CN" altLang="en-US" dirty="0">
                <a:latin typeface="+mn-ea"/>
              </a:rPr>
              <a:t>防止数据库中数据在存储和传输中失密的有效手段 </a:t>
            </a:r>
          </a:p>
          <a:p>
            <a:r>
              <a:rPr lang="zh-CN" altLang="en-US" dirty="0">
                <a:latin typeface="+mn-ea"/>
              </a:rPr>
              <a:t>加密的基本思想 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根据一定的算法将原始数据（术语为明文，</a:t>
            </a:r>
            <a:r>
              <a:rPr lang="en-US" altLang="zh-CN" dirty="0">
                <a:latin typeface="+mn-ea"/>
              </a:rPr>
              <a:t>Plain text</a:t>
            </a:r>
            <a:r>
              <a:rPr lang="zh-CN" altLang="en-US" dirty="0">
                <a:latin typeface="+mn-ea"/>
              </a:rPr>
              <a:t>）变换为不可直接识别的格式（术语为密文，</a:t>
            </a:r>
            <a:r>
              <a:rPr lang="en-US" altLang="zh-CN" dirty="0">
                <a:latin typeface="+mn-ea"/>
              </a:rPr>
              <a:t>Cipher text</a:t>
            </a:r>
            <a:r>
              <a:rPr lang="zh-CN" altLang="en-US" dirty="0">
                <a:latin typeface="+mn-ea"/>
              </a:rPr>
              <a:t>）</a:t>
            </a:r>
          </a:p>
          <a:p>
            <a:r>
              <a:rPr lang="zh-CN" altLang="en-US" dirty="0">
                <a:latin typeface="+mn-ea"/>
              </a:rPr>
              <a:t>加密方法 </a:t>
            </a:r>
          </a:p>
          <a:p>
            <a:pPr lvl="1"/>
            <a:r>
              <a:rPr lang="zh-CN" altLang="en-US" dirty="0">
                <a:latin typeface="+mn-ea"/>
              </a:rPr>
              <a:t>替换方法 </a:t>
            </a:r>
          </a:p>
          <a:p>
            <a:pPr lvl="1"/>
            <a:r>
              <a:rPr lang="zh-CN" altLang="en-US" dirty="0">
                <a:latin typeface="+mn-ea"/>
              </a:rPr>
              <a:t>置换方法 </a:t>
            </a:r>
          </a:p>
          <a:p>
            <a:pPr lvl="1"/>
            <a:r>
              <a:rPr lang="zh-CN" altLang="en-US" dirty="0">
                <a:latin typeface="+mn-ea"/>
              </a:rPr>
              <a:t>混合方法 </a:t>
            </a:r>
          </a:p>
          <a:p>
            <a:r>
              <a:rPr lang="en-US" altLang="zh-CN" dirty="0">
                <a:latin typeface="+mn-ea"/>
              </a:rPr>
              <a:t>DBMS</a:t>
            </a:r>
            <a:r>
              <a:rPr lang="zh-CN" altLang="en-US" dirty="0">
                <a:latin typeface="+mn-ea"/>
              </a:rPr>
              <a:t>中的数据加密</a:t>
            </a: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数据加密</a:t>
            </a:r>
          </a:p>
        </p:txBody>
      </p:sp>
      <p:pic>
        <p:nvPicPr>
          <p:cNvPr id="82947" name="Picture 2" descr="C:\Documents and Settings\Administrator\Local Settings\Temporary Internet Files\Content.IE5\0J8JIHM3\MCPE01962_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6588" y="4506914"/>
            <a:ext cx="217170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用户的标识和鉴别，理解</a:t>
            </a:r>
            <a:r>
              <a:rPr lang="en-US" altLang="zh-CN" dirty="0">
                <a:latin typeface="+mn-ea"/>
              </a:rPr>
              <a:t>SQL SERVER</a:t>
            </a:r>
            <a:r>
              <a:rPr lang="zh-CN" altLang="en-US" dirty="0">
                <a:latin typeface="+mn-ea"/>
              </a:rPr>
              <a:t>的账户管理；</a:t>
            </a:r>
            <a:endParaRPr lang="en-US" altLang="zh-CN" dirty="0">
              <a:latin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授权与回收，掌握</a:t>
            </a:r>
            <a:r>
              <a:rPr lang="en-US" altLang="zh-CN" dirty="0">
                <a:latin typeface="+mn-ea"/>
              </a:rPr>
              <a:t>GRANT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REVOKE</a:t>
            </a:r>
            <a:r>
              <a:rPr lang="zh-CN" altLang="en-US" dirty="0">
                <a:latin typeface="+mn-ea"/>
              </a:rPr>
              <a:t>用法，能够使用</a:t>
            </a:r>
            <a:r>
              <a:rPr lang="en-US" altLang="zh-CN" dirty="0" err="1">
                <a:latin typeface="+mn-ea"/>
              </a:rPr>
              <a:t>sql</a:t>
            </a:r>
            <a:r>
              <a:rPr lang="zh-CN" altLang="en-US" dirty="0">
                <a:latin typeface="+mn-ea"/>
              </a:rPr>
              <a:t>语句完成</a:t>
            </a:r>
            <a:r>
              <a:rPr lang="en-US" altLang="zh-CN" dirty="0">
                <a:latin typeface="+mn-ea"/>
              </a:rPr>
              <a:t>SQL SERVER</a:t>
            </a:r>
            <a:r>
              <a:rPr lang="zh-CN" altLang="en-US" dirty="0">
                <a:latin typeface="+mn-ea"/>
              </a:rPr>
              <a:t>授权和回收</a:t>
            </a:r>
            <a:endParaRPr lang="en-US" altLang="zh-CN" dirty="0">
              <a:latin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掌握数据库角色的设置</a:t>
            </a:r>
            <a:endParaRPr lang="en-US" altLang="zh-CN" dirty="0">
              <a:latin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理解视图机制和审计作用</a:t>
            </a:r>
            <a:endParaRPr lang="en-US" altLang="zh-CN" dirty="0">
              <a:latin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dirty="0">
              <a:latin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这次课我们学到了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E10E93-BEBD-4112-BDB4-DDF41440A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193" y="3374512"/>
            <a:ext cx="3762900" cy="279121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休息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743FD4-E1B5-4BCD-AD02-DC16CBA88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59" y="1354697"/>
            <a:ext cx="4158883" cy="509331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91B861A-9082-4BD1-BA5B-77A5336647F3}"/>
              </a:ext>
            </a:extLst>
          </p:cNvPr>
          <p:cNvSpPr/>
          <p:nvPr/>
        </p:nvSpPr>
        <p:spPr>
          <a:xfrm>
            <a:off x="519428" y="2343220"/>
            <a:ext cx="749662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子曰：“见贤思齐焉，见不贤而内自省也。”</a:t>
            </a:r>
          </a:p>
        </p:txBody>
      </p:sp>
    </p:spTree>
    <p:extLst>
      <p:ext uri="{BB962C8B-B14F-4D97-AF65-F5344CB8AC3E}">
        <p14:creationId xmlns:p14="http://schemas.microsoft.com/office/powerpoint/2010/main" val="300082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5"/>
          <p:cNvSpPr txBox="1">
            <a:spLocks noChangeArrowheads="1"/>
          </p:cNvSpPr>
          <p:nvPr/>
        </p:nvSpPr>
        <p:spPr bwMode="auto">
          <a:xfrm>
            <a:off x="24384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en-US" altLang="zh-CN" sz="3600">
                <a:ea typeface="隶书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数据库安全控制层次</a:t>
            </a:r>
          </a:p>
        </p:txBody>
      </p:sp>
      <p:sp>
        <p:nvSpPr>
          <p:cNvPr id="27651" name="AutoShape 24"/>
          <p:cNvSpPr>
            <a:spLocks noChangeArrowheads="1"/>
          </p:cNvSpPr>
          <p:nvPr/>
        </p:nvSpPr>
        <p:spPr bwMode="auto">
          <a:xfrm>
            <a:off x="7772400" y="3057525"/>
            <a:ext cx="685800" cy="99060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kumimoji="1" lang="zh-CN" altLang="zh-CN" sz="2800" b="1">
                <a:latin typeface="隶书" pitchFamily="49" charset="-122"/>
                <a:ea typeface="隶书" pitchFamily="49" charset="-122"/>
              </a:rPr>
              <a:t>DB</a:t>
            </a:r>
            <a:endParaRPr lang="zh-CN" altLang="zh-CN">
              <a:latin typeface="Arial" charset="0"/>
            </a:endParaRP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362200" y="2905548"/>
            <a:ext cx="762000" cy="1143000"/>
            <a:chOff x="288" y="2256"/>
            <a:chExt cx="480" cy="720"/>
          </a:xfrm>
          <a:solidFill>
            <a:schemeClr val="bg1"/>
          </a:solidFill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288" y="2256"/>
              <a:ext cx="480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288" y="2592"/>
              <a:ext cx="480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288" y="2976"/>
              <a:ext cx="480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3200400" y="2524548"/>
            <a:ext cx="1143000" cy="2895600"/>
            <a:chOff x="768" y="1968"/>
            <a:chExt cx="720" cy="1824"/>
          </a:xfrm>
          <a:solidFill>
            <a:schemeClr val="bg1"/>
          </a:solidFill>
        </p:grpSpPr>
        <p:sp>
          <p:nvSpPr>
            <p:cNvPr id="11" name="Arc 18"/>
            <p:cNvSpPr>
              <a:spLocks/>
            </p:cNvSpPr>
            <p:nvPr/>
          </p:nvSpPr>
          <p:spPr bwMode="auto">
            <a:xfrm flipH="1">
              <a:off x="960" y="1968"/>
              <a:ext cx="432" cy="1217"/>
            </a:xfrm>
            <a:custGeom>
              <a:avLst/>
              <a:gdLst>
                <a:gd name="G0" fmla="+- 0 0 0"/>
                <a:gd name="G1" fmla="+- 16477 0 0"/>
                <a:gd name="G2" fmla="+- 21600 0 0"/>
                <a:gd name="T0" fmla="*/ 13966 w 21600"/>
                <a:gd name="T1" fmla="*/ 0 h 32210"/>
                <a:gd name="T2" fmla="*/ 14800 w 21600"/>
                <a:gd name="T3" fmla="*/ 32210 h 32210"/>
                <a:gd name="T4" fmla="*/ 0 w 21600"/>
                <a:gd name="T5" fmla="*/ 16477 h 3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210" fill="none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</a:path>
                <a:path w="21600" h="32210" stroke="0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  <a:lnTo>
                    <a:pt x="0" y="16477"/>
                  </a:lnTo>
                  <a:close/>
                </a:path>
              </a:pathLst>
            </a:custGeom>
            <a:grpFill/>
            <a:ln w="190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  <a:ea typeface="宋体" pitchFamily="2" charset="-122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768" y="3360"/>
              <a:ext cx="720" cy="432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18000" tIns="0" rIns="18000" bIns="118800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用户标识 </a:t>
              </a:r>
              <a:endParaRPr kumimoji="1" lang="zh-CN" altLang="en-US" sz="2400" dirty="0">
                <a:solidFill>
                  <a:srgbClr val="002060"/>
                </a:solidFill>
                <a:ea typeface="宋体" pitchFamily="2" charset="-122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与鉴别</a:t>
              </a:r>
              <a:endParaRPr lang="zh-CN" altLang="en-US" dirty="0">
                <a:solidFill>
                  <a:srgbClr val="00206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4953000" y="2524548"/>
            <a:ext cx="1295400" cy="2895600"/>
            <a:chOff x="1872" y="1968"/>
            <a:chExt cx="816" cy="1824"/>
          </a:xfrm>
          <a:solidFill>
            <a:schemeClr val="bg1"/>
          </a:solidFill>
        </p:grpSpPr>
        <p:sp>
          <p:nvSpPr>
            <p:cNvPr id="14" name="Arc 15"/>
            <p:cNvSpPr>
              <a:spLocks/>
            </p:cNvSpPr>
            <p:nvPr/>
          </p:nvSpPr>
          <p:spPr bwMode="auto">
            <a:xfrm flipH="1">
              <a:off x="2016" y="1968"/>
              <a:ext cx="432" cy="1217"/>
            </a:xfrm>
            <a:custGeom>
              <a:avLst/>
              <a:gdLst>
                <a:gd name="G0" fmla="+- 0 0 0"/>
                <a:gd name="G1" fmla="+- 16477 0 0"/>
                <a:gd name="G2" fmla="+- 21600 0 0"/>
                <a:gd name="T0" fmla="*/ 13966 w 21600"/>
                <a:gd name="T1" fmla="*/ 0 h 32210"/>
                <a:gd name="T2" fmla="*/ 14800 w 21600"/>
                <a:gd name="T3" fmla="*/ 32210 h 32210"/>
                <a:gd name="T4" fmla="*/ 0 w 21600"/>
                <a:gd name="T5" fmla="*/ 16477 h 3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210" fill="none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</a:path>
                <a:path w="21600" h="32210" stroke="0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  <a:lnTo>
                    <a:pt x="0" y="16477"/>
                  </a:lnTo>
                  <a:close/>
                </a:path>
              </a:pathLst>
            </a:custGeom>
            <a:grpFill/>
            <a:ln w="190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  <a:ea typeface="宋体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872" y="3408"/>
              <a:ext cx="816" cy="3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18000" tIns="0" rIns="18000" bIns="118800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zh-CN" sz="2400" dirty="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DBMS </a:t>
              </a:r>
              <a:endParaRPr kumimoji="1" lang="zh-CN" altLang="zh-CN" sz="2400" dirty="0">
                <a:solidFill>
                  <a:srgbClr val="002060"/>
                </a:solidFill>
                <a:ea typeface="宋体" pitchFamily="2" charset="-122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存取控制</a:t>
              </a:r>
              <a:endParaRPr lang="zh-CN" altLang="en-US" dirty="0">
                <a:solidFill>
                  <a:srgbClr val="00206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6553200" y="2524548"/>
            <a:ext cx="914400" cy="2895600"/>
            <a:chOff x="2880" y="1968"/>
            <a:chExt cx="576" cy="1824"/>
          </a:xfrm>
          <a:solidFill>
            <a:schemeClr val="bg1"/>
          </a:solidFill>
        </p:grpSpPr>
        <p:sp>
          <p:nvSpPr>
            <p:cNvPr id="17" name="Arc 12"/>
            <p:cNvSpPr>
              <a:spLocks/>
            </p:cNvSpPr>
            <p:nvPr/>
          </p:nvSpPr>
          <p:spPr bwMode="auto">
            <a:xfrm flipH="1">
              <a:off x="3024" y="1968"/>
              <a:ext cx="432" cy="1217"/>
            </a:xfrm>
            <a:custGeom>
              <a:avLst/>
              <a:gdLst>
                <a:gd name="G0" fmla="+- 0 0 0"/>
                <a:gd name="G1" fmla="+- 16477 0 0"/>
                <a:gd name="G2" fmla="+- 21600 0 0"/>
                <a:gd name="T0" fmla="*/ 13966 w 21600"/>
                <a:gd name="T1" fmla="*/ 0 h 32210"/>
                <a:gd name="T2" fmla="*/ 14800 w 21600"/>
                <a:gd name="T3" fmla="*/ 32210 h 32210"/>
                <a:gd name="T4" fmla="*/ 0 w 21600"/>
                <a:gd name="T5" fmla="*/ 16477 h 3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210" fill="none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</a:path>
                <a:path w="21600" h="32210" stroke="0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  <a:lnTo>
                    <a:pt x="0" y="16477"/>
                  </a:lnTo>
                  <a:close/>
                </a:path>
              </a:pathLst>
            </a:custGeom>
            <a:grpFill/>
            <a:ln w="190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  <a:ea typeface="宋体" pitchFamily="2" charset="-122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2880" y="3360"/>
              <a:ext cx="528" cy="432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18000" tIns="0" rIns="18000" bIns="118800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数据 </a:t>
              </a:r>
              <a:endParaRPr kumimoji="1" lang="zh-CN" altLang="en-US" sz="2400">
                <a:solidFill>
                  <a:srgbClr val="002060"/>
                </a:solidFill>
                <a:ea typeface="宋体" pitchFamily="2" charset="-122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加密</a:t>
              </a:r>
              <a:endParaRPr lang="zh-CN" altLang="en-US">
                <a:solidFill>
                  <a:srgbClr val="00206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4038600" y="3057948"/>
            <a:ext cx="1066800" cy="838200"/>
            <a:chOff x="1296" y="2304"/>
            <a:chExt cx="672" cy="528"/>
          </a:xfrm>
          <a:solidFill>
            <a:schemeClr val="bg1"/>
          </a:solidFill>
        </p:grpSpPr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1296" y="2304"/>
              <a:ext cx="672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1296" y="2832"/>
              <a:ext cx="672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6248400" y="2067348"/>
            <a:ext cx="533400" cy="990600"/>
            <a:chOff x="2688" y="1680"/>
            <a:chExt cx="336" cy="624"/>
          </a:xfrm>
          <a:solidFill>
            <a:schemeClr val="bg1"/>
          </a:solidFill>
        </p:grpSpPr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2688" y="1680"/>
              <a:ext cx="0" cy="624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>
              <a:off x="2688" y="2304"/>
              <a:ext cx="336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5" name="Group 1"/>
          <p:cNvGrpSpPr>
            <a:grpSpLocks/>
          </p:cNvGrpSpPr>
          <p:nvPr/>
        </p:nvGrpSpPr>
        <p:grpSpPr bwMode="auto">
          <a:xfrm>
            <a:off x="8763000" y="2448348"/>
            <a:ext cx="990600" cy="3210330"/>
            <a:chOff x="4272" y="1920"/>
            <a:chExt cx="624" cy="1872"/>
          </a:xfrm>
          <a:solidFill>
            <a:schemeClr val="bg1"/>
          </a:solidFill>
        </p:grpSpPr>
        <p:sp>
          <p:nvSpPr>
            <p:cNvPr id="28" name="Arc 3"/>
            <p:cNvSpPr>
              <a:spLocks/>
            </p:cNvSpPr>
            <p:nvPr/>
          </p:nvSpPr>
          <p:spPr bwMode="auto">
            <a:xfrm rot="10800000" flipH="1">
              <a:off x="4272" y="1920"/>
              <a:ext cx="432" cy="1217"/>
            </a:xfrm>
            <a:custGeom>
              <a:avLst/>
              <a:gdLst>
                <a:gd name="G0" fmla="+- 0 0 0"/>
                <a:gd name="G1" fmla="+- 16477 0 0"/>
                <a:gd name="G2" fmla="+- 21600 0 0"/>
                <a:gd name="T0" fmla="*/ 13966 w 21600"/>
                <a:gd name="T1" fmla="*/ 0 h 32210"/>
                <a:gd name="T2" fmla="*/ 14800 w 21600"/>
                <a:gd name="T3" fmla="*/ 32210 h 32210"/>
                <a:gd name="T4" fmla="*/ 0 w 21600"/>
                <a:gd name="T5" fmla="*/ 16477 h 3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210" fill="none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</a:path>
                <a:path w="21600" h="32210" stroke="0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  <a:lnTo>
                    <a:pt x="0" y="16477"/>
                  </a:lnTo>
                  <a:close/>
                </a:path>
              </a:pathLst>
            </a:custGeom>
            <a:grpFill/>
            <a:ln w="190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  <a:ea typeface="宋体" pitchFamily="2" charset="-122"/>
              </a:endParaRPr>
            </a:p>
          </p:txBody>
        </p:sp>
        <p:sp>
          <p:nvSpPr>
            <p:cNvPr id="29" name="Rectangle 2"/>
            <p:cNvSpPr>
              <a:spLocks noChangeArrowheads="1"/>
            </p:cNvSpPr>
            <p:nvPr/>
          </p:nvSpPr>
          <p:spPr bwMode="auto">
            <a:xfrm>
              <a:off x="4368" y="3360"/>
              <a:ext cx="528" cy="432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18000" tIns="0" rIns="18000" bIns="118800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审计 </a:t>
              </a:r>
              <a:endParaRPr kumimoji="1" lang="zh-CN" altLang="en-US" sz="2400">
                <a:solidFill>
                  <a:srgbClr val="002060"/>
                </a:solidFill>
                <a:ea typeface="宋体" pitchFamily="2" charset="-122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追踪</a:t>
              </a:r>
              <a:endParaRPr lang="zh-CN" altLang="en-US">
                <a:solidFill>
                  <a:srgbClr val="00206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7659" name="TextBox 29"/>
          <p:cNvSpPr txBox="1">
            <a:spLocks noChangeArrowheads="1"/>
          </p:cNvSpPr>
          <p:nvPr/>
        </p:nvSpPr>
        <p:spPr bwMode="auto">
          <a:xfrm>
            <a:off x="2889251" y="1947864"/>
            <a:ext cx="1165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层层设防</a:t>
            </a:r>
          </a:p>
        </p:txBody>
      </p:sp>
      <p:sp>
        <p:nvSpPr>
          <p:cNvPr id="27660" name="TextBox 30"/>
          <p:cNvSpPr txBox="1">
            <a:spLocks noChangeArrowheads="1"/>
          </p:cNvSpPr>
          <p:nvPr/>
        </p:nvSpPr>
        <p:spPr bwMode="auto">
          <a:xfrm>
            <a:off x="2020889" y="4194175"/>
            <a:ext cx="1165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操作请求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3"/>
          <p:cNvSpPr>
            <a:spLocks noGrp="1"/>
          </p:cNvSpPr>
          <p:nvPr>
            <p:ph idx="1"/>
          </p:nvPr>
        </p:nvSpPr>
        <p:spPr>
          <a:xfrm>
            <a:off x="239349" y="1077857"/>
            <a:ext cx="10972800" cy="45249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数据库安全性控制的常用方法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用户标识和鉴定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视图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审计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密码存储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285376-9E13-407F-ADF4-FBFDAD22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3DD025-282B-4B8D-803F-F99105B8E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079" y="3842602"/>
            <a:ext cx="2359356" cy="21764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37714C1-F662-45AA-99CB-01507D750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312" y="1090869"/>
            <a:ext cx="8229600" cy="45249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数据库安全性控制概述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用户标识与鉴别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自主存取控制方法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授权与回收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数据库角色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强制存取控制方法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6119" y="265093"/>
            <a:ext cx="6864085" cy="61208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816FBB-B1F9-47D9-A45F-750821B55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762" y="3533663"/>
            <a:ext cx="3343742" cy="2295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1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4389</TotalTime>
  <Words>2745</Words>
  <Application>Microsoft Office PowerPoint</Application>
  <PresentationFormat>宽屏</PresentationFormat>
  <Paragraphs>442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1" baseType="lpstr">
      <vt:lpstr>华文行楷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2_1</vt:lpstr>
      <vt:lpstr>数据库系统概论</vt:lpstr>
      <vt:lpstr>第4章  数据库安全性</vt:lpstr>
      <vt:lpstr>教学目标</vt:lpstr>
      <vt:lpstr>本讲内容</vt:lpstr>
      <vt:lpstr>数据库安全性控制</vt:lpstr>
      <vt:lpstr>数据库安全性控制概述</vt:lpstr>
      <vt:lpstr>数据库安全控制层次</vt:lpstr>
      <vt:lpstr>PowerPoint 演示文稿</vt:lpstr>
      <vt:lpstr>数据库安全性控制</vt:lpstr>
      <vt:lpstr>用户标识与鉴别</vt:lpstr>
      <vt:lpstr>用户标识自己的名字或身份</vt:lpstr>
      <vt:lpstr>SQL Server 2008安全验证模式</vt:lpstr>
      <vt:lpstr>SQL Server 2008身份验证</vt:lpstr>
      <vt:lpstr>PowerPoint 演示文稿</vt:lpstr>
      <vt:lpstr>创建登录名</vt:lpstr>
      <vt:lpstr>PowerPoint 演示文稿</vt:lpstr>
      <vt:lpstr>创建SQL Server 2008数据库用户</vt:lpstr>
      <vt:lpstr>PowerPoint 演示文稿</vt:lpstr>
      <vt:lpstr>创建用户</vt:lpstr>
      <vt:lpstr>PowerPoint 演示文稿</vt:lpstr>
      <vt:lpstr>数据库安全性控制</vt:lpstr>
      <vt:lpstr>存取控制</vt:lpstr>
      <vt:lpstr>数据库安全性控制</vt:lpstr>
      <vt:lpstr>自主存取控制方法</vt:lpstr>
      <vt:lpstr>PowerPoint 演示文稿</vt:lpstr>
      <vt:lpstr>数据库安全性控制</vt:lpstr>
      <vt:lpstr>存取控制 </vt:lpstr>
      <vt:lpstr>授权中的基本语法：GRANT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REVOKE</vt:lpstr>
      <vt:lpstr>PowerPoint 演示文稿</vt:lpstr>
      <vt:lpstr>PowerPoint 演示文稿</vt:lpstr>
      <vt:lpstr>小结:SQL灵活的授权机制</vt:lpstr>
      <vt:lpstr>创建数据库模式的权限</vt:lpstr>
      <vt:lpstr>数据库安全性控制</vt:lpstr>
      <vt:lpstr>数据库角色</vt:lpstr>
      <vt:lpstr>存取控制</vt:lpstr>
      <vt:lpstr>PowerPoint 演示文稿</vt:lpstr>
      <vt:lpstr>PowerPoint 演示文稿</vt:lpstr>
      <vt:lpstr>PowerPoint 演示文稿</vt:lpstr>
      <vt:lpstr>数据库安全性控制</vt:lpstr>
      <vt:lpstr>自主存取控制缺点</vt:lpstr>
      <vt:lpstr>强制存取控制</vt:lpstr>
      <vt:lpstr>PowerPoint 演示文稿</vt:lpstr>
      <vt:lpstr>PowerPoint 演示文稿</vt:lpstr>
      <vt:lpstr>PowerPoint 演示文稿</vt:lpstr>
      <vt:lpstr>MAC与DAC </vt:lpstr>
      <vt:lpstr>第4章  数据库安全性</vt:lpstr>
      <vt:lpstr>视图机制</vt:lpstr>
      <vt:lpstr>PowerPoint 演示文稿</vt:lpstr>
      <vt:lpstr>PowerPoint 演示文稿</vt:lpstr>
      <vt:lpstr>第4章  数据库安全性</vt:lpstr>
      <vt:lpstr>审计</vt:lpstr>
      <vt:lpstr>PowerPoint 演示文稿</vt:lpstr>
      <vt:lpstr>第4章  数据库安全性</vt:lpstr>
      <vt:lpstr>数据加密</vt:lpstr>
      <vt:lpstr>这次课我们学到了…</vt:lpstr>
      <vt:lpstr>休息…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亚红 王</cp:lastModifiedBy>
  <cp:revision>110</cp:revision>
  <dcterms:created xsi:type="dcterms:W3CDTF">2009-08-12T06:00:50Z</dcterms:created>
  <dcterms:modified xsi:type="dcterms:W3CDTF">2019-04-15T07:00:43Z</dcterms:modified>
</cp:coreProperties>
</file>