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3" r:id="rId1"/>
  </p:sldMasterIdLst>
  <p:sldIdLst>
    <p:sldId id="262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275" r:id="rId12"/>
    <p:sldId id="276" r:id="rId13"/>
    <p:sldId id="278" r:id="rId14"/>
    <p:sldId id="298" r:id="rId15"/>
    <p:sldId id="277" r:id="rId16"/>
    <p:sldId id="279" r:id="rId17"/>
    <p:sldId id="280" r:id="rId18"/>
    <p:sldId id="299" r:id="rId19"/>
    <p:sldId id="281" r:id="rId20"/>
    <p:sldId id="282" r:id="rId21"/>
    <p:sldId id="283" r:id="rId22"/>
    <p:sldId id="300" r:id="rId23"/>
    <p:sldId id="284" r:id="rId24"/>
    <p:sldId id="285" r:id="rId25"/>
    <p:sldId id="286" r:id="rId26"/>
    <p:sldId id="287" r:id="rId27"/>
    <p:sldId id="288" r:id="rId28"/>
    <p:sldId id="348" r:id="rId29"/>
    <p:sldId id="301" r:id="rId30"/>
    <p:sldId id="289" r:id="rId31"/>
    <p:sldId id="302" r:id="rId32"/>
    <p:sldId id="290" r:id="rId33"/>
    <p:sldId id="291" r:id="rId34"/>
    <p:sldId id="303" r:id="rId35"/>
    <p:sldId id="292" r:id="rId36"/>
    <p:sldId id="304" r:id="rId37"/>
    <p:sldId id="293" r:id="rId38"/>
    <p:sldId id="294" r:id="rId39"/>
    <p:sldId id="295" r:id="rId40"/>
    <p:sldId id="349" r:id="rId41"/>
    <p:sldId id="305" r:id="rId42"/>
    <p:sldId id="306" r:id="rId43"/>
    <p:sldId id="353" r:id="rId44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6" autoAdjust="0"/>
  </p:normalViewPr>
  <p:slideViewPr>
    <p:cSldViewPr snapToGrid="0">
      <p:cViewPr varScale="1">
        <p:scale>
          <a:sx n="86" d="100"/>
          <a:sy n="86" d="100"/>
        </p:scale>
        <p:origin x="42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0002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6" y="204423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5" y="26516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01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3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1575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350">
                <a:latin typeface="宋体" pitchFamily="2" charset="-122"/>
                <a:ea typeface="宋体" pitchFamily="2" charset="-122"/>
              </a:defRPr>
            </a:lvl3pPr>
            <a:lvl4pPr>
              <a:defRPr sz="1125">
                <a:latin typeface="宋体" pitchFamily="2" charset="-122"/>
                <a:ea typeface="宋体" pitchFamily="2" charset="-122"/>
              </a:defRPr>
            </a:lvl4pPr>
            <a:lvl5pPr>
              <a:defRPr sz="1125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82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117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v"/>
              <a:defRPr sz="2100" b="0"/>
            </a:lvl1pPr>
            <a:lvl2pPr marL="450056" indent="-192881">
              <a:buClr>
                <a:srgbClr val="00B0F0"/>
              </a:buClr>
              <a:buFont typeface="Wingdings" panose="05000000000000000000" pitchFamily="2" charset="2"/>
              <a:buChar char=""/>
              <a:defRPr sz="1800"/>
            </a:lvl2pPr>
            <a:lvl3pPr marL="675085" indent="-160735">
              <a:buClr>
                <a:srgbClr val="3399FF"/>
              </a:buClr>
              <a:buFont typeface="Wingdings" panose="05000000000000000000" pitchFamily="2" charset="2"/>
              <a:buChar char="Ø"/>
              <a:defRPr sz="1500"/>
            </a:lvl3pPr>
            <a:lvl4pPr marL="932260" indent="-160735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621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67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9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1" y="1658983"/>
            <a:ext cx="9056915" cy="446718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F0"/>
              </a:buClr>
              <a:buFont typeface="Wingdings" panose="05000000000000000000" pitchFamily="2" charset="2"/>
              <a:buChar char="v"/>
              <a:defRPr sz="21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514350" indent="-257175">
              <a:buClr>
                <a:srgbClr val="00B0F0"/>
              </a:buClr>
              <a:buFont typeface="Wingdings" panose="05000000000000000000" pitchFamily="2" charset="2"/>
              <a:buChar char="s"/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71525" indent="-257175">
              <a:buClr>
                <a:srgbClr val="00B0F0"/>
              </a:buClr>
              <a:buFont typeface="Wingdings" panose="05000000000000000000" pitchFamily="2" charset="2"/>
              <a:buChar char="Ø"/>
              <a:defRPr sz="1500"/>
            </a:lvl3pPr>
            <a:lvl4pPr marL="985838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35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60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08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31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EC6FB8BC-EAD4-443B-94C1-2320F8AD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467" y="3989935"/>
            <a:ext cx="3337840" cy="1189651"/>
          </a:xfrm>
        </p:spPr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6" name="副标题 1">
            <a:extLst>
              <a:ext uri="{FF2B5EF4-FFF2-40B4-BE49-F238E27FC236}">
                <a16:creationId xmlns:a16="http://schemas.microsoft.com/office/drawing/2014/main" id="{05715AD5-70A0-41B5-B87F-52D78002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372" y="5190157"/>
            <a:ext cx="3216021" cy="626747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章 数据库完整性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实体完整性定义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实体完整性检查和违约处理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实体完整性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D22E19-8205-47F2-A282-603E8A4B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86" y="3429001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780855" cy="4524949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/>
              <a:t>插入或对主码列进行更新操作时，</a:t>
            </a:r>
            <a:r>
              <a:rPr lang="en-US" altLang="zh-CN" sz="2800" dirty="0"/>
              <a:t>RDBMS</a:t>
            </a:r>
            <a:r>
              <a:rPr lang="zh-CN" altLang="en-US" sz="2800" dirty="0"/>
              <a:t>按照实体完整性规则自动进行检查。包括：</a:t>
            </a:r>
          </a:p>
          <a:p>
            <a:pPr lvl="1">
              <a:lnSpc>
                <a:spcPct val="18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检查主码值是否唯一，如果不唯一则拒绝插入或修改</a:t>
            </a:r>
          </a:p>
          <a:p>
            <a:pPr lvl="1">
              <a:lnSpc>
                <a:spcPct val="18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检查主码的各个属性是否为空，只要有一个为空就拒绝插入或修改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实体完整性检查和违约处理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检查记录中主码值是否唯一的一种方法是进行</a:t>
            </a:r>
            <a:r>
              <a:rPr lang="zh-CN" altLang="en-US" sz="2800" b="1" dirty="0">
                <a:solidFill>
                  <a:srgbClr val="FF0000"/>
                </a:solidFill>
              </a:rPr>
              <a:t>全表扫描</a:t>
            </a:r>
          </a:p>
          <a:p>
            <a:endParaRPr lang="zh-CN" altLang="en-US" sz="28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028DB4-E61F-4E5D-B421-3D250B15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078" y="1979353"/>
            <a:ext cx="64801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97669A-9F16-4446-978F-2C8B50EA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55" y="4184622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索引</a:t>
            </a:r>
            <a:endParaRPr lang="en-US" altLang="zh-CN" sz="2800" dirty="0"/>
          </a:p>
          <a:p>
            <a:pPr lvl="1"/>
            <a:r>
              <a:rPr lang="zh-CN" altLang="en-US" sz="2400" dirty="0"/>
              <a:t>为了避免全表扫描，一般会在主码上建立索引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C2CB15A-C7A8-4E7E-BBCD-1F620709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515" y="2372885"/>
            <a:ext cx="5740941" cy="29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24C838-7662-4F1C-B67B-73A327ACF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60" y="4058733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94486"/>
            <a:ext cx="10972800" cy="4524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第一节 概述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第二节 实体完整性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9905"/>
                </a:solidFill>
                <a:latin typeface="+mj-ea"/>
                <a:ea typeface="+mj-ea"/>
              </a:rPr>
              <a:t>第三节 参照完整性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第四节 用户定义的完整性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第五节 完整性约束命名字句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第六节 域中的完整性限制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了解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+mj-ea"/>
              </a:rPr>
              <a:t>第七节 触发器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B9EC902-2172-406B-B41E-1C59D373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数据库完整性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C78216-A6CA-4107-8544-2D78706C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参照完整性定义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参照完整性检查和违约处理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A8728E-5077-4665-B63C-8B216CB9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13" y="3429000"/>
            <a:ext cx="2607222" cy="1778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关系模型的参照完整性定义</a:t>
            </a:r>
          </a:p>
          <a:p>
            <a:pPr lvl="1">
              <a:lnSpc>
                <a:spcPct val="1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 TABLE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FOREIGN KEY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短语定义哪些列为外码</a:t>
            </a:r>
          </a:p>
          <a:p>
            <a:pPr lvl="1">
              <a:lnSpc>
                <a:spcPct val="1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短语指明这些外码参照哪些表的主码 </a:t>
            </a:r>
          </a:p>
          <a:p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BE9DF-A148-471C-AD15-AE3FD30B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23" y="3574017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958" y="1005816"/>
            <a:ext cx="12075042" cy="4524949"/>
          </a:xfrm>
        </p:spPr>
        <p:txBody>
          <a:bodyPr>
            <a:normAutofit/>
          </a:bodyPr>
          <a:lstStyle/>
          <a:p>
            <a:pPr marL="901700" lvl="1" indent="-809625">
              <a:lnSpc>
                <a:spcPct val="150000"/>
              </a:lnSpc>
              <a:buNone/>
            </a:pPr>
            <a:r>
              <a:rPr lang="zh-CN" altLang="en-US" sz="2400" dirty="0">
                <a:latin typeface="+mj-ea"/>
                <a:ea typeface="+mj-ea"/>
              </a:rPr>
              <a:t>例如  关系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中一个元组表示一个学生选修的某门课程的成绩，（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Cno</a:t>
            </a:r>
            <a:r>
              <a:rPr lang="zh-CN" altLang="en-US" sz="2400" dirty="0">
                <a:latin typeface="+mj-ea"/>
                <a:ea typeface="+mj-ea"/>
              </a:rPr>
              <a:t>）是主码。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Cno</a:t>
            </a:r>
            <a:r>
              <a:rPr lang="zh-CN" altLang="en-US" sz="2400" dirty="0">
                <a:latin typeface="+mj-ea"/>
                <a:ea typeface="+mj-ea"/>
              </a:rPr>
              <a:t>分别参照引用</a:t>
            </a:r>
            <a:r>
              <a:rPr lang="en-US" altLang="zh-CN" sz="2400" dirty="0">
                <a:latin typeface="+mj-ea"/>
                <a:ea typeface="+mj-ea"/>
              </a:rPr>
              <a:t>Student</a:t>
            </a:r>
            <a:r>
              <a:rPr lang="zh-CN" altLang="en-US" sz="2400" dirty="0">
                <a:latin typeface="+mj-ea"/>
                <a:ea typeface="+mj-ea"/>
              </a:rPr>
              <a:t>表的主码和</a:t>
            </a:r>
            <a:r>
              <a:rPr lang="en-US" altLang="zh-CN" sz="2400" dirty="0">
                <a:latin typeface="+mj-ea"/>
                <a:ea typeface="+mj-ea"/>
              </a:rPr>
              <a:t>Course</a:t>
            </a:r>
            <a:r>
              <a:rPr lang="zh-CN" altLang="en-US" sz="2400" dirty="0">
                <a:latin typeface="+mj-ea"/>
                <a:ea typeface="+mj-ea"/>
              </a:rPr>
              <a:t>表的主码 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C28C7D2-A068-410B-B013-971B743E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6360" y="2135262"/>
            <a:ext cx="567193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j-ea"/>
                <a:ea typeface="+mj-ea"/>
              </a:rPr>
              <a:t>[</a:t>
            </a:r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3]  </a:t>
            </a:r>
            <a:r>
              <a:rPr lang="zh-CN" altLang="en-US" sz="2800" dirty="0">
                <a:latin typeface="+mj-ea"/>
                <a:ea typeface="+mj-ea"/>
              </a:rPr>
              <a:t>定义</a:t>
            </a:r>
            <a:r>
              <a:rPr lang="en-US" altLang="zh-CN" sz="2800" dirty="0">
                <a:latin typeface="+mj-ea"/>
                <a:ea typeface="+mj-ea"/>
              </a:rPr>
              <a:t>SC</a:t>
            </a:r>
            <a:r>
              <a:rPr lang="zh-CN" altLang="en-US" sz="2800" dirty="0">
                <a:latin typeface="+mj-ea"/>
                <a:ea typeface="+mj-ea"/>
              </a:rPr>
              <a:t>中的参照完整性。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6660" y="2783500"/>
            <a:ext cx="6944139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CREATE TABLE 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(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 CHAR(9)  NOT NULL</a:t>
            </a:r>
            <a:r>
              <a:rPr lang="zh-CN" altLang="en-US" sz="2000" dirty="0"/>
              <a:t>，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  CHAR(4)  NOT NULL</a:t>
            </a:r>
            <a:r>
              <a:rPr lang="zh-CN" altLang="en-US" sz="2000" dirty="0"/>
              <a:t>，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Grade    SMALLINT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PRIMARY KEY (</a:t>
            </a:r>
            <a:r>
              <a:rPr lang="en-US" altLang="zh-CN" sz="2000" dirty="0" err="1">
                <a:solidFill>
                  <a:srgbClr val="FF00FF"/>
                </a:solidFill>
              </a:rPr>
              <a:t>Sno</a:t>
            </a:r>
            <a:r>
              <a:rPr lang="zh-CN" altLang="en-US" sz="2000" dirty="0">
                <a:solidFill>
                  <a:srgbClr val="FF00FF"/>
                </a:solidFill>
              </a:rPr>
              <a:t>， </a:t>
            </a:r>
            <a:r>
              <a:rPr lang="en-US" altLang="zh-CN" sz="2000" dirty="0" err="1">
                <a:solidFill>
                  <a:srgbClr val="FF00FF"/>
                </a:solidFill>
              </a:rPr>
              <a:t>Cno</a:t>
            </a:r>
            <a:r>
              <a:rPr lang="en-US" altLang="zh-CN" sz="2000" dirty="0">
                <a:solidFill>
                  <a:srgbClr val="FF00FF"/>
                </a:solidFill>
              </a:rPr>
              <a:t>)</a:t>
            </a:r>
            <a:r>
              <a:rPr lang="zh-CN" altLang="en-US" sz="2000" dirty="0"/>
              <a:t>， </a:t>
            </a:r>
            <a:r>
              <a:rPr lang="en-US" altLang="zh-CN" sz="2000" dirty="0">
                <a:solidFill>
                  <a:srgbClr val="FF00FF"/>
                </a:solidFill>
              </a:rPr>
              <a:t>/*</a:t>
            </a:r>
            <a:r>
              <a:rPr lang="zh-CN" altLang="en-US" sz="2000" dirty="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2000" dirty="0">
                <a:solidFill>
                  <a:srgbClr val="FF00FF"/>
                </a:solidFill>
              </a:rPr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FOREIGN KEY (</a:t>
            </a:r>
            <a:r>
              <a:rPr lang="en-US" altLang="zh-CN" sz="2000" b="1" dirty="0" err="1">
                <a:solidFill>
                  <a:srgbClr val="FF0000"/>
                </a:solidFill>
              </a:rPr>
              <a:t>Sno</a:t>
            </a:r>
            <a:r>
              <a:rPr lang="en-US" altLang="zh-CN" sz="2000" b="1" dirty="0">
                <a:solidFill>
                  <a:srgbClr val="FF0000"/>
                </a:solidFill>
              </a:rPr>
              <a:t>) REFERENCES  Student(</a:t>
            </a:r>
            <a:r>
              <a:rPr lang="en-US" altLang="zh-CN" sz="2000" b="1" dirty="0" err="1">
                <a:solidFill>
                  <a:srgbClr val="FF0000"/>
                </a:solidFill>
              </a:rPr>
              <a:t>Sno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FOREIGN KEY (</a:t>
            </a:r>
            <a:r>
              <a:rPr lang="en-US" altLang="zh-CN" sz="2000" b="1" dirty="0" err="1">
                <a:solidFill>
                  <a:srgbClr val="FF0000"/>
                </a:solidFill>
              </a:rPr>
              <a:t>Cno</a:t>
            </a:r>
            <a:r>
              <a:rPr lang="en-US" altLang="zh-CN" sz="2000" b="1" dirty="0">
                <a:solidFill>
                  <a:srgbClr val="FF0000"/>
                </a:solidFill>
              </a:rPr>
              <a:t>) REFERENCES  Course(</a:t>
            </a:r>
            <a:r>
              <a:rPr lang="en-US" altLang="zh-CN" sz="2000" b="1" dirty="0" err="1">
                <a:solidFill>
                  <a:srgbClr val="FF0000"/>
                </a:solidFill>
              </a:rPr>
              <a:t>Cno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 sz="2800" dirty="0"/>
              <a:t>参照完整性定义</a:t>
            </a:r>
          </a:p>
          <a:p>
            <a:pPr>
              <a:lnSpc>
                <a:spcPct val="1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参照完整性检查和违约处理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D0D33E-7CB3-4E20-8549-F0A263ED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3" y="1346662"/>
            <a:ext cx="5331229" cy="39984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参照完整性检查和违约处理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3109844" y="1362331"/>
            <a:ext cx="4544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ea typeface="黑体" pitchFamily="2" charset="-122"/>
                <a:cs typeface="Times New Roman" pitchFamily="18" charset="0"/>
              </a:rPr>
              <a:t>可能破坏参照完整性的情况及违约处理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672195" y="2238721"/>
            <a:ext cx="18473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672195" y="2238721"/>
            <a:ext cx="18473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672195" y="2238721"/>
            <a:ext cx="18473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2672195" y="2238721"/>
            <a:ext cx="18473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347"/>
              </p:ext>
            </p:extLst>
          </p:nvPr>
        </p:nvGraphicFramePr>
        <p:xfrm>
          <a:off x="1521258" y="1911696"/>
          <a:ext cx="8280400" cy="3600452"/>
        </p:xfrm>
        <a:graphic>
          <a:graphicData uri="http://schemas.openxmlformats.org/drawingml/2006/table">
            <a:tbl>
              <a:tblPr/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被参照表（例如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Student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参照表（例如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SC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违约处理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插入元组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修改外码值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删除元组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级连删除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设置为空值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修改主码值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可能破坏参照完整性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拒绝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级连修改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设置为空值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124"/>
          <p:cNvSpPr>
            <a:spLocks noChangeShapeType="1"/>
          </p:cNvSpPr>
          <p:nvPr/>
        </p:nvSpPr>
        <p:spPr bwMode="auto">
          <a:xfrm flipH="1">
            <a:off x="3896158" y="2991196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5"/>
          <p:cNvSpPr>
            <a:spLocks noChangeShapeType="1"/>
          </p:cNvSpPr>
          <p:nvPr/>
        </p:nvSpPr>
        <p:spPr bwMode="auto">
          <a:xfrm flipH="1">
            <a:off x="3896159" y="3638896"/>
            <a:ext cx="649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6"/>
          <p:cNvSpPr>
            <a:spLocks noChangeShapeType="1"/>
          </p:cNvSpPr>
          <p:nvPr/>
        </p:nvSpPr>
        <p:spPr bwMode="auto">
          <a:xfrm>
            <a:off x="3896159" y="4286596"/>
            <a:ext cx="649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7"/>
          <p:cNvSpPr>
            <a:spLocks noChangeShapeType="1"/>
          </p:cNvSpPr>
          <p:nvPr/>
        </p:nvSpPr>
        <p:spPr bwMode="auto">
          <a:xfrm>
            <a:off x="3897745" y="5078759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807" y="1005816"/>
            <a:ext cx="10972800" cy="4524949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FF9905"/>
                </a:solidFill>
                <a:latin typeface="+mj-ea"/>
                <a:ea typeface="+mj-ea"/>
              </a:rPr>
              <a:t>第一节 概述</a:t>
            </a:r>
            <a:endParaRPr lang="en-US" altLang="zh-CN" sz="2400" dirty="0">
              <a:solidFill>
                <a:srgbClr val="FF990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第二节 实体完整性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第三节 参照完整性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第四节 用户定义的完整性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第五节 完整性约束命名字句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第六节 域中的完整性限制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了解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+mj-ea"/>
                <a:ea typeface="+mj-ea"/>
              </a:rPr>
              <a:t>第七节 触发器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数据库完整性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4565E-CC03-428B-AC67-6A35B357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参照完整性违约处理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拒绝</a:t>
            </a:r>
            <a:r>
              <a:rPr lang="en-US" altLang="zh-CN" sz="2400" dirty="0"/>
              <a:t>(NO ACTION)</a:t>
            </a:r>
            <a:r>
              <a:rPr lang="zh-CN" altLang="en-US" sz="2400" dirty="0"/>
              <a:t>执行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默认策略</a:t>
            </a:r>
            <a:endParaRPr lang="zh-CN" altLang="en-US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级联</a:t>
            </a:r>
            <a:r>
              <a:rPr lang="en-US" altLang="zh-CN" sz="2400" dirty="0"/>
              <a:t>(CASCADE)</a:t>
            </a:r>
            <a:r>
              <a:rPr lang="zh-CN" altLang="en-US" sz="2400" dirty="0"/>
              <a:t>操作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设置为空值（</a:t>
            </a:r>
            <a:r>
              <a:rPr lang="en-US" altLang="zh-CN" sz="2400" dirty="0"/>
              <a:t>SET-NULL</a:t>
            </a:r>
            <a:r>
              <a:rPr lang="zh-CN" altLang="en-US" sz="2400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对于参照完整性，除了应该定义外码，还应定义</a:t>
            </a:r>
            <a:r>
              <a:rPr lang="zh-CN" altLang="en-US" dirty="0">
                <a:solidFill>
                  <a:srgbClr val="FF0000"/>
                </a:solidFill>
              </a:rPr>
              <a:t>外码列是否允许空值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违约处理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3D169F-8F9F-4870-B0CB-36B6D04B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10" y="4151048"/>
            <a:ext cx="2100123" cy="21001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510" y="1459242"/>
            <a:ext cx="3049203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j-ea"/>
                <a:ea typeface="+mj-ea"/>
              </a:rPr>
              <a:t>[</a:t>
            </a:r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4] </a:t>
            </a:r>
            <a:r>
              <a:rPr lang="zh-CN" altLang="en-US" sz="2800" dirty="0">
                <a:latin typeface="+mj-ea"/>
                <a:ea typeface="+mj-ea"/>
              </a:rPr>
              <a:t>显式说明参照完整性的违约处理示例。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446" y="1101509"/>
            <a:ext cx="8030816" cy="5856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 </a:t>
            </a:r>
            <a:r>
              <a:rPr lang="en-US" altLang="zh-CN" dirty="0"/>
              <a:t>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Sno</a:t>
            </a:r>
            <a:r>
              <a:rPr lang="en-US" altLang="zh-CN" dirty="0"/>
              <a:t>   CHAR(9)  NOT NULL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Cno</a:t>
            </a:r>
            <a:r>
              <a:rPr lang="en-US" altLang="zh-CN" dirty="0"/>
              <a:t>   CHAR(4)  NOT NULL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/>
              <a:t>Grade  SMALLINT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PRIMARY KEY</a:t>
            </a:r>
            <a:r>
              <a:rPr lang="zh-CN" altLang="en-US" dirty="0"/>
              <a:t>（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Cno</a:t>
            </a:r>
            <a:r>
              <a:rPr lang="zh-CN" altLang="en-US" dirty="0"/>
              <a:t>）， 			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FOREIGN KEY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0000FF"/>
                </a:solidFill>
              </a:rPr>
              <a:t>REFERENCES</a:t>
            </a:r>
            <a:r>
              <a:rPr lang="en-US" altLang="zh-CN" dirty="0"/>
              <a:t>  Student(</a:t>
            </a:r>
            <a:r>
              <a:rPr lang="en-US" altLang="zh-CN" dirty="0" err="1"/>
              <a:t>Sno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ON DELETE CASCADE     </a:t>
            </a:r>
            <a:r>
              <a:rPr lang="en-US" altLang="zh-CN" dirty="0"/>
              <a:t>/*</a:t>
            </a:r>
            <a:r>
              <a:rPr lang="zh-CN" altLang="en-US" dirty="0">
                <a:solidFill>
                  <a:srgbClr val="FF00FF"/>
                </a:solidFill>
              </a:rPr>
              <a:t>级联删除</a:t>
            </a:r>
            <a:r>
              <a:rPr lang="en-US" altLang="zh-CN" dirty="0"/>
              <a:t>SC</a:t>
            </a:r>
            <a:r>
              <a:rPr lang="zh-CN" altLang="en-US" dirty="0"/>
              <a:t>表中相应的元组*</a:t>
            </a:r>
            <a:r>
              <a:rPr lang="en-US" altLang="zh-CN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00FF"/>
                </a:solidFill>
              </a:rPr>
              <a:t>ON UPDATE CASCADE</a:t>
            </a:r>
            <a:r>
              <a:rPr lang="zh-CN" altLang="en-US" dirty="0"/>
              <a:t>， </a:t>
            </a:r>
            <a:r>
              <a:rPr lang="en-US" altLang="zh-CN" dirty="0"/>
              <a:t>/*</a:t>
            </a:r>
            <a:r>
              <a:rPr lang="zh-CN" altLang="en-US" dirty="0">
                <a:solidFill>
                  <a:srgbClr val="FF00FF"/>
                </a:solidFill>
              </a:rPr>
              <a:t>级联更新</a:t>
            </a:r>
            <a:r>
              <a:rPr lang="en-US" altLang="zh-CN" dirty="0"/>
              <a:t>SC</a:t>
            </a:r>
            <a:r>
              <a:rPr lang="zh-CN" altLang="en-US" dirty="0"/>
              <a:t>表中相应的元组*</a:t>
            </a:r>
            <a:r>
              <a:rPr lang="en-US" altLang="zh-CN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FOREIGN KEY </a:t>
            </a:r>
            <a:r>
              <a:rPr lang="en-US" altLang="zh-CN" dirty="0"/>
              <a:t>(</a:t>
            </a:r>
            <a:r>
              <a:rPr lang="en-US" altLang="zh-CN" dirty="0" err="1"/>
              <a:t>Cno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0000FF"/>
                </a:solidFill>
              </a:rPr>
              <a:t>REFERENCES</a:t>
            </a:r>
            <a:r>
              <a:rPr lang="en-US" altLang="zh-CN" dirty="0"/>
              <a:t>  Course(</a:t>
            </a:r>
            <a:r>
              <a:rPr lang="en-US" altLang="zh-CN" dirty="0" err="1"/>
              <a:t>Cno</a:t>
            </a:r>
            <a:r>
              <a:rPr lang="en-US" altLang="zh-CN" dirty="0"/>
              <a:t>) 	    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00FF"/>
                </a:solidFill>
              </a:rPr>
              <a:t>ON DELETE NO ACTION 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     /*</a:t>
            </a:r>
            <a:r>
              <a:rPr lang="zh-CN" altLang="en-US" dirty="0"/>
              <a:t>当删除</a:t>
            </a:r>
            <a:r>
              <a:rPr lang="en-US" altLang="zh-CN" dirty="0"/>
              <a:t>course </a:t>
            </a:r>
            <a:r>
              <a:rPr lang="zh-CN" altLang="en-US" dirty="0"/>
              <a:t>表中的元组造成了与</a:t>
            </a:r>
            <a:r>
              <a:rPr lang="en-US" altLang="zh-CN" dirty="0"/>
              <a:t>SC</a:t>
            </a:r>
            <a:r>
              <a:rPr lang="zh-CN" altLang="en-US" dirty="0"/>
              <a:t>表不一致时</a:t>
            </a:r>
            <a:r>
              <a:rPr lang="zh-CN" altLang="en-US" dirty="0">
                <a:solidFill>
                  <a:srgbClr val="FF00FF"/>
                </a:solidFill>
              </a:rPr>
              <a:t>拒绝删除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ON UPDATE CASCADE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	/*</a:t>
            </a:r>
            <a:r>
              <a:rPr lang="zh-CN" altLang="en-US" dirty="0"/>
              <a:t>当更新</a:t>
            </a:r>
            <a:r>
              <a:rPr lang="en-US" altLang="zh-CN" dirty="0"/>
              <a:t>course</a:t>
            </a:r>
            <a:r>
              <a:rPr lang="zh-CN" altLang="en-US" dirty="0"/>
              <a:t>表中的</a:t>
            </a:r>
            <a:r>
              <a:rPr lang="en-US" altLang="zh-CN" dirty="0" err="1"/>
              <a:t>cno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FF"/>
                </a:solidFill>
              </a:rPr>
              <a:t>级联更新</a:t>
            </a:r>
            <a:r>
              <a:rPr lang="en-US" altLang="zh-CN" dirty="0"/>
              <a:t>SC</a:t>
            </a:r>
            <a:r>
              <a:rPr lang="zh-CN" altLang="en-US" dirty="0"/>
              <a:t>表中相应的元组*</a:t>
            </a:r>
            <a:r>
              <a:rPr lang="en-US" altLang="zh-CN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)</a:t>
            </a:r>
            <a:r>
              <a:rPr lang="zh-CN" altLang="en-US" dirty="0"/>
              <a:t>；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7ACEFC-01A7-49AA-90E7-C449EF02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182" y="928230"/>
            <a:ext cx="10972800" cy="4524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第一节 概述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第二节 实体完整性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第三节 参照完整性</a:t>
            </a:r>
          </a:p>
          <a:p>
            <a:pPr fontAlgn="base">
              <a:lnSpc>
                <a:spcPct val="160000"/>
              </a:lnSpc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9905"/>
                </a:solidFill>
                <a:latin typeface="+mj-ea"/>
                <a:ea typeface="+mj-ea"/>
              </a:rPr>
              <a:t>第四节 用户定义的完整性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第五节 完整性约束命名字句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第六节 域中的完整性限制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了解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第七节 触发器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数据库完整性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3EB62-E4FB-439B-B29E-D0AFF5D9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隶书" panose="02010509060101010101" pitchFamily="49" charset="-122"/>
              </a:rPr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元组上的约束条件检查和违约处理</a:t>
            </a:r>
            <a:endParaRPr lang="zh-CN" altLang="en-US" sz="2800" dirty="0">
              <a:solidFill>
                <a:srgbClr val="3333FF"/>
              </a:solidFill>
              <a:latin typeface="隶书" panose="02010509060101010101" pitchFamily="49" charset="-122"/>
            </a:endParaRPr>
          </a:p>
          <a:p>
            <a:endParaRPr lang="en-US" altLang="zh-CN" sz="2800" b="1" dirty="0">
              <a:latin typeface="隶书" panose="02010509060101010101" pitchFamily="49" charset="-122"/>
            </a:endParaRPr>
          </a:p>
          <a:p>
            <a:endParaRPr lang="zh-CN" altLang="en-US" sz="2800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用户定义的完整性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EA735-966E-446C-992C-E2F1C7FC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94" y="3539070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CREATE TABLE</a:t>
            </a:r>
            <a:r>
              <a:rPr lang="zh-CN" altLang="en-US" sz="2800" dirty="0"/>
              <a:t>时定义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列值非空（</a:t>
            </a:r>
            <a:r>
              <a:rPr lang="en-US" altLang="zh-CN" sz="2400" dirty="0">
                <a:latin typeface="+mn-ea"/>
              </a:rPr>
              <a:t>NOT NULL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列值唯一（</a:t>
            </a:r>
            <a:r>
              <a:rPr lang="en-US" altLang="zh-CN" sz="2400" dirty="0">
                <a:latin typeface="+mn-ea"/>
              </a:rPr>
              <a:t>UNIQUE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检查列值是否满足一个布尔表达式（</a:t>
            </a:r>
            <a:r>
              <a:rPr lang="en-US" altLang="zh-CN" sz="2400" dirty="0">
                <a:latin typeface="+mn-ea"/>
              </a:rPr>
              <a:t>CHECK</a:t>
            </a:r>
            <a:r>
              <a:rPr lang="zh-CN" altLang="en-US" sz="2400" dirty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属性上的约束条件的定义</a:t>
            </a:r>
          </a:p>
        </p:txBody>
      </p:sp>
      <p:pic>
        <p:nvPicPr>
          <p:cNvPr id="2050" name="Picture 2" descr="C:\Documents and Settings\Administrator\Local Settings\Temporary Internet Files\Content.IE5\SP670PQZ\MCj035708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4671" y="4710346"/>
            <a:ext cx="1545336" cy="1837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不允许取空值 </a:t>
            </a:r>
          </a:p>
          <a:p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5DABEE4-944C-4DF3-9E97-F5D1296D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724" y="1863628"/>
            <a:ext cx="1122338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5]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在定义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表时，说明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Cno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属性不允许取空值。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9603" y="2550959"/>
            <a:ext cx="7577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CREATE TABLE </a:t>
            </a:r>
            <a:r>
              <a:rPr lang="en-US" altLang="zh-CN" sz="2000" dirty="0">
                <a:cs typeface="Times New Roman" panose="02020603050405020304" pitchFamily="18" charset="0"/>
              </a:rPr>
              <a:t>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  CHAR(9)  </a:t>
            </a:r>
            <a:r>
              <a:rPr lang="en-US" altLang="zh-CN" sz="2000" dirty="0">
                <a:solidFill>
                  <a:srgbClr val="FF00FF"/>
                </a:solidFill>
                <a:cs typeface="Times New Roman" panose="02020603050405020304" pitchFamily="18" charset="0"/>
              </a:rPr>
              <a:t>NOT NULL</a:t>
            </a:r>
            <a:r>
              <a:rPr lang="zh-CN" altLang="en-US" sz="2000" dirty="0">
                <a:cs typeface="Times New Roman" panose="02020603050405020304" pitchFamily="18" charset="0"/>
              </a:rPr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  CHAR(4)  </a:t>
            </a:r>
            <a:r>
              <a:rPr lang="en-US" altLang="zh-CN" sz="2000" dirty="0">
                <a:solidFill>
                  <a:srgbClr val="FF00FF"/>
                </a:solidFill>
                <a:cs typeface="Times New Roman" panose="02020603050405020304" pitchFamily="18" charset="0"/>
              </a:rPr>
              <a:t>NOT NULL</a:t>
            </a:r>
            <a:r>
              <a:rPr lang="zh-CN" altLang="en-US" sz="2000" dirty="0">
                <a:cs typeface="Times New Roman" panose="02020603050405020304" pitchFamily="18" charset="0"/>
              </a:rPr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cs typeface="Times New Roman" panose="02020603050405020304" pitchFamily="18" charset="0"/>
              </a:rPr>
              <a:t>Grade  SMALLINT </a:t>
            </a:r>
            <a:r>
              <a:rPr lang="en-US" altLang="zh-CN" sz="2000" dirty="0">
                <a:solidFill>
                  <a:srgbClr val="FF00FF"/>
                </a:solidFill>
                <a:cs typeface="Times New Roman" panose="02020603050405020304" pitchFamily="18" charset="0"/>
              </a:rPr>
              <a:t>NOT NULL</a:t>
            </a:r>
            <a:r>
              <a:rPr lang="zh-CN" altLang="en-US" sz="2000" dirty="0">
                <a:cs typeface="Times New Roman" panose="02020603050405020304" pitchFamily="18" charset="0"/>
              </a:rPr>
              <a:t>，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PRIMARY KEY </a:t>
            </a: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cs typeface="Times New Roman" panose="02020603050405020304" pitchFamily="18" charset="0"/>
              </a:rPr>
              <a:t>，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cs typeface="Times New Roman" panose="02020603050405020304" pitchFamily="18" charset="0"/>
              </a:rPr>
              <a:t>，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）； </a:t>
            </a:r>
          </a:p>
        </p:txBody>
      </p:sp>
      <p:sp>
        <p:nvSpPr>
          <p:cNvPr id="6" name="矩形 5"/>
          <p:cNvSpPr/>
          <p:nvPr/>
        </p:nvSpPr>
        <p:spPr>
          <a:xfrm>
            <a:off x="5135645" y="4523645"/>
            <a:ext cx="6596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cs typeface="Times New Roman" panose="02020603050405020304" pitchFamily="18" charset="0"/>
              </a:rPr>
              <a:t>/* </a:t>
            </a:r>
            <a:r>
              <a:rPr lang="zh-CN" altLang="en-US" sz="2000" b="1" dirty="0">
                <a:cs typeface="Times New Roman" panose="02020603050405020304" pitchFamily="18" charset="0"/>
              </a:rPr>
              <a:t>如果在表级定义实体完整性，隐含了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zh-CN" altLang="en-US" sz="2000" b="1" dirty="0">
                <a:cs typeface="Times New Roman" panose="02020603050405020304" pitchFamily="18" charset="0"/>
              </a:rPr>
              <a:t>不允许取空值，则在列级不允许取空值的定义就不必写了 * </a:t>
            </a:r>
            <a:r>
              <a:rPr lang="en-US" altLang="zh-CN" sz="2000" b="1" dirty="0">
                <a:cs typeface="Times New Roman" panose="02020603050405020304" pitchFamily="18" charset="0"/>
              </a:rPr>
              <a:t>/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列值唯一 </a:t>
            </a:r>
          </a:p>
          <a:p>
            <a:endParaRPr lang="zh-CN" altLang="en-US" sz="28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F4262A-FF2B-48E9-96FA-5AFB4E1E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629" y="1838406"/>
            <a:ext cx="11910571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6]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建立部门表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DEPT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，要求部门名称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Dname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列取值唯一，部门编号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Deptno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列为主码。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965" y="2872262"/>
            <a:ext cx="8030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CREATE TABLE  </a:t>
            </a:r>
            <a:r>
              <a:rPr lang="en-US" altLang="zh-CN" sz="2000" dirty="0"/>
              <a:t>DEPT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(</a:t>
            </a:r>
            <a:r>
              <a:rPr lang="en-US" altLang="zh-CN" sz="2000" dirty="0" err="1"/>
              <a:t>Deptno</a:t>
            </a:r>
            <a:r>
              <a:rPr lang="en-US" altLang="zh-CN" sz="2000" dirty="0"/>
              <a:t>  NUMERIC(2)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 err="1"/>
              <a:t>Dname</a:t>
            </a:r>
            <a:r>
              <a:rPr lang="en-US" altLang="zh-CN" sz="2000" dirty="0"/>
              <a:t>  CHAR(9)  </a:t>
            </a:r>
            <a:r>
              <a:rPr lang="en-US" altLang="zh-CN" sz="2000" dirty="0">
                <a:solidFill>
                  <a:srgbClr val="FF0000"/>
                </a:solidFill>
              </a:rPr>
              <a:t>UNIQUE</a:t>
            </a:r>
            <a:r>
              <a:rPr lang="zh-CN" altLang="en-US" sz="2000" dirty="0"/>
              <a:t>，</a:t>
            </a:r>
            <a:r>
              <a:rPr lang="en-US" altLang="zh-CN" sz="2000" dirty="0"/>
              <a:t>/*</a:t>
            </a:r>
            <a:r>
              <a:rPr lang="zh-CN" altLang="en-US" sz="2000" dirty="0"/>
              <a:t>要求</a:t>
            </a:r>
            <a:r>
              <a:rPr lang="en-US" altLang="zh-CN" sz="2000" dirty="0" err="1"/>
              <a:t>Dname</a:t>
            </a:r>
            <a:r>
              <a:rPr lang="zh-CN" altLang="en-US" sz="2000" dirty="0"/>
              <a:t>列值唯一*</a:t>
            </a:r>
            <a:r>
              <a:rPr lang="en-US" altLang="zh-CN" sz="2000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Location  CHAR(10)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PRIMARY KEY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Deptno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)</a:t>
            </a:r>
            <a:r>
              <a:rPr lang="zh-CN" altLang="en-US" sz="2000" dirty="0"/>
              <a:t>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84B59-266F-44CD-952E-8C1F36D70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44" y="4455848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CHECK</a:t>
            </a:r>
            <a:r>
              <a:rPr lang="zh-CN" altLang="en-US" sz="2800" dirty="0"/>
              <a:t>短语指定列值应该满足的条件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69ABBB-4FBA-465B-95AA-9580C214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1396" y="1723814"/>
            <a:ext cx="805732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7]    Student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表的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只允许取“男”或“女”。 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8642" y="2283711"/>
            <a:ext cx="59103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CREATE TABLE Student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CHAR(9) PRIMARY KEY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CHAR(8) NOT NULL</a:t>
            </a:r>
            <a:r>
              <a:rPr lang="zh-CN" altLang="en-US" sz="2000" dirty="0"/>
              <a:t>，     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 CHAR(2)  </a:t>
            </a:r>
            <a:r>
              <a:rPr lang="en-US" altLang="zh-CN" sz="2000" dirty="0">
                <a:solidFill>
                  <a:srgbClr val="FF0000"/>
                </a:solidFill>
              </a:rPr>
              <a:t>CHECK (</a:t>
            </a:r>
            <a:r>
              <a:rPr lang="en-US" altLang="zh-CN" sz="2000" dirty="0" err="1">
                <a:solidFill>
                  <a:srgbClr val="FF0000"/>
                </a:solidFill>
              </a:rPr>
              <a:t>Ssex</a:t>
            </a:r>
            <a:r>
              <a:rPr lang="en-US" altLang="zh-CN" sz="2000" dirty="0">
                <a:solidFill>
                  <a:srgbClr val="FF0000"/>
                </a:solidFill>
              </a:rPr>
              <a:t>  IN (</a:t>
            </a: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</a:rPr>
              <a:t>男</a:t>
            </a: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', '</a:t>
            </a:r>
            <a:r>
              <a:rPr lang="zh-CN" altLang="en-US" sz="2000" dirty="0">
                <a:solidFill>
                  <a:srgbClr val="FF0000"/>
                </a:solidFill>
              </a:rPr>
              <a:t>女</a:t>
            </a: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'</a:t>
            </a:r>
            <a:r>
              <a:rPr lang="en-US" altLang="zh-CN" sz="2000" dirty="0">
                <a:solidFill>
                  <a:srgbClr val="FF0000"/>
                </a:solidFill>
              </a:rPr>
              <a:t>) ) </a:t>
            </a:r>
            <a:r>
              <a:rPr lang="en-US" altLang="zh-CN" sz="2000" dirty="0"/>
              <a:t>,</a:t>
            </a:r>
            <a:r>
              <a:rPr lang="zh-CN" altLang="en-US" sz="2000" dirty="0"/>
              <a:t>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 Sage  SMALLINT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 CHAR(20)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);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558716" y="3680356"/>
            <a:ext cx="3393935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性别属性</a:t>
            </a:r>
            <a:r>
              <a:rPr lang="en-US" altLang="zh-CN" sz="2000" b="1" dirty="0" err="1"/>
              <a:t>Ssex</a:t>
            </a:r>
            <a:r>
              <a:rPr lang="zh-CN" altLang="en-US" sz="2000" b="1" dirty="0"/>
              <a:t>只允许取</a:t>
            </a:r>
            <a:r>
              <a:rPr lang="en-US" altLang="zh-CN" sz="2000" b="1" dirty="0"/>
              <a:t>'</a:t>
            </a:r>
            <a:r>
              <a:rPr lang="zh-CN" altLang="en-US" sz="2000" b="1" dirty="0"/>
              <a:t>男</a:t>
            </a:r>
            <a:r>
              <a:rPr lang="en-US" altLang="zh-CN" sz="2000" b="1" dirty="0"/>
              <a:t>'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'</a:t>
            </a:r>
            <a:r>
              <a:rPr lang="zh-CN" altLang="en-US" sz="2000" b="1" dirty="0"/>
              <a:t>女</a:t>
            </a:r>
            <a:r>
              <a:rPr lang="en-US" altLang="zh-CN" sz="2000" b="1" dirty="0"/>
              <a:t>' */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215" y="1138276"/>
            <a:ext cx="805732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8]    SC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表的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的值应该在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之间 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6508" y="1764959"/>
            <a:ext cx="8030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CREATE TABLE 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CHAR(9)  NOT NULL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CHAR(4)  NOT NULL</a:t>
            </a:r>
            <a:r>
              <a:rPr lang="zh-CN" altLang="en-US" sz="2000" dirty="0"/>
              <a:t>，             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 Grade  </a:t>
            </a:r>
            <a:r>
              <a:rPr lang="en-US" altLang="zh-CN" sz="2000" dirty="0" err="1"/>
              <a:t>SMALLINT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CHECK(Grade &gt;=0 AND Grade &lt;=100)</a:t>
            </a:r>
            <a:r>
              <a:rPr lang="zh-CN" altLang="en-US" sz="2000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 PRIMARY KEY(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 FOREIGN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REFERENCES Student(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   FOREIGN 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REFERENCES Course(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/>
              <a:t>  );</a:t>
            </a:r>
            <a:endParaRPr lang="zh-CN" altLang="en-US" sz="20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D6685C8-4302-4914-8A31-BED2BD6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dirty="0"/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元组上的约束条件检查和违约处理</a:t>
            </a:r>
            <a:endParaRPr lang="zh-CN" altLang="en-US" sz="2800" dirty="0">
              <a:solidFill>
                <a:srgbClr val="3333FF"/>
              </a:solidFill>
            </a:endParaRPr>
          </a:p>
          <a:p>
            <a:endParaRPr lang="en-US" altLang="zh-CN" sz="2800" b="1" dirty="0"/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用户定义的完整性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61420-74EB-414D-BB63-FD154725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07" y="3449782"/>
            <a:ext cx="2241689" cy="2241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数据库的完整性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数据的</a:t>
            </a:r>
            <a:r>
              <a:rPr lang="zh-CN" altLang="en-US" sz="2400" dirty="0">
                <a:solidFill>
                  <a:srgbClr val="FF0000"/>
                </a:solidFill>
              </a:rPr>
              <a:t>正确性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相容性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数据的完整性和安全性是两个不同概念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数据的完整性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/>
              <a:t>防止数据库中存在不符合语义的数据，也就是防止数据库中存在不正确的数据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/>
              <a:t>防范对象：不合语义的、不正确的数据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数据的安全性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保护数据库防止恶意的破坏和非法的存取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防范对象：非法用户和非法操作</a:t>
            </a:r>
            <a:endParaRPr lang="zh-CN" altLang="en-US" dirty="0">
              <a:solidFill>
                <a:srgbClr val="FF66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1028" name="Picture 4" descr="C:\Documents and Settings\Administrator\Local Settings\Temporary Internet Files\Content.IE5\WX6741MB\MCBD04916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6012" y="4533686"/>
            <a:ext cx="2051989" cy="2098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742062" cy="4524949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插入元组或修改属性的值时，</a:t>
            </a:r>
            <a:r>
              <a:rPr lang="en-US" altLang="zh-CN" sz="2800" dirty="0"/>
              <a:t>RDBMS</a:t>
            </a:r>
            <a:r>
              <a:rPr lang="zh-CN" altLang="en-US" sz="2800" dirty="0">
                <a:latin typeface="隶书" panose="02010509060101010101" pitchFamily="49" charset="-122"/>
              </a:rPr>
              <a:t>检查属性上的约束条件是否被满足</a:t>
            </a:r>
          </a:p>
          <a:p>
            <a:pPr>
              <a:lnSpc>
                <a:spcPct val="22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如果不满足则操作被拒绝执行 </a:t>
            </a:r>
          </a:p>
          <a:p>
            <a:endParaRPr lang="zh-CN" altLang="en-US" sz="2800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属性上的约束条件检查和违约处理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3F4FC3-4BEF-436D-A85B-868BE668C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50" y="3017394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隶书" panose="02010509060101010101" pitchFamily="49" charset="-122"/>
              </a:rPr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元组上的约束条件检查和违约处理</a:t>
            </a:r>
            <a:endParaRPr lang="zh-CN" altLang="en-US" sz="2800" dirty="0">
              <a:solidFill>
                <a:srgbClr val="3333FF"/>
              </a:solidFill>
              <a:latin typeface="隶书" panose="02010509060101010101" pitchFamily="49" charset="-122"/>
            </a:endParaRPr>
          </a:p>
          <a:p>
            <a:endParaRPr lang="en-US" altLang="zh-CN" sz="2800" b="1" dirty="0">
              <a:latin typeface="隶书" panose="02010509060101010101" pitchFamily="49" charset="-122"/>
            </a:endParaRPr>
          </a:p>
          <a:p>
            <a:endParaRPr lang="zh-CN" altLang="en-US" sz="2800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用户定义的完整性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FC0F3F-7156-4621-90CA-B3C93ED4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775313" cy="452494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CREATE TABLE</a:t>
            </a:r>
            <a:r>
              <a:rPr lang="zh-CN" altLang="en-US" sz="2800" dirty="0"/>
              <a:t>时可以用</a:t>
            </a:r>
            <a:r>
              <a:rPr lang="en-US" altLang="zh-CN" sz="2800" dirty="0">
                <a:solidFill>
                  <a:srgbClr val="FF0000"/>
                </a:solidFill>
              </a:rPr>
              <a:t>CHECK</a:t>
            </a:r>
            <a:r>
              <a:rPr lang="zh-CN" altLang="en-US" sz="2800" dirty="0"/>
              <a:t>短语定义元组上的约束条件，即</a:t>
            </a:r>
            <a:r>
              <a:rPr lang="zh-CN" altLang="en-US" sz="2800" dirty="0">
                <a:solidFill>
                  <a:srgbClr val="FF0000"/>
                </a:solidFill>
              </a:rPr>
              <a:t>元组级的限制</a:t>
            </a:r>
          </a:p>
          <a:p>
            <a:pPr>
              <a:lnSpc>
                <a:spcPct val="170000"/>
              </a:lnSpc>
            </a:pPr>
            <a:r>
              <a:rPr lang="zh-CN" altLang="en-US" sz="2800" dirty="0"/>
              <a:t>同属性值限制相比，元组级的限制可以设置不同属性之间的取值的相互约束条件 </a:t>
            </a:r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元组上的约束条件的定义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672A5-ACD3-479D-A651-DA3B7AC5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85" y="4311761"/>
            <a:ext cx="1960191" cy="19601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749" y="1083359"/>
            <a:ext cx="8562731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9]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当学生的性别是男时，其名字不能以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Ms.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打头。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7906" y="1648963"/>
            <a:ext cx="7116416" cy="50257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</a:t>
            </a:r>
            <a:r>
              <a:rPr lang="en-US" altLang="zh-CN" b="1" dirty="0"/>
              <a:t>CREATE TABLE Student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/>
              <a:t>         (</a:t>
            </a:r>
            <a:r>
              <a:rPr lang="en-US" altLang="zh-CN" b="1" dirty="0" err="1"/>
              <a:t>Sno</a:t>
            </a:r>
            <a:r>
              <a:rPr lang="en-US" altLang="zh-CN" b="1" dirty="0"/>
              <a:t>    CHAR(9)</a:t>
            </a:r>
            <a:r>
              <a:rPr lang="zh-CN" altLang="en-US" b="1" dirty="0"/>
              <a:t>，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 err="1"/>
              <a:t>Sname</a:t>
            </a:r>
            <a:r>
              <a:rPr lang="en-US" altLang="zh-CN" b="1" dirty="0"/>
              <a:t>  CHAR(8) NOT NULL</a:t>
            </a:r>
            <a:r>
              <a:rPr lang="zh-CN" altLang="en-US" b="1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 err="1"/>
              <a:t>Ssex</a:t>
            </a:r>
            <a:r>
              <a:rPr lang="en-US" altLang="zh-CN" b="1" dirty="0"/>
              <a:t>    CHAR(2)</a:t>
            </a:r>
            <a:r>
              <a:rPr lang="zh-CN" altLang="en-US" b="1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Sage   SMALLINT</a:t>
            </a:r>
            <a:r>
              <a:rPr lang="zh-CN" altLang="en-US" b="1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 err="1"/>
              <a:t>Sdept</a:t>
            </a:r>
            <a:r>
              <a:rPr lang="en-US" altLang="zh-CN" b="1" dirty="0"/>
              <a:t>  CHAR(20)</a:t>
            </a:r>
            <a:r>
              <a:rPr lang="zh-CN" altLang="en-US" b="1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PRIMARY KEY (</a:t>
            </a:r>
            <a:r>
              <a:rPr lang="en-US" altLang="zh-CN" b="1" dirty="0" err="1"/>
              <a:t>Sno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</a:rPr>
              <a:t>CHECK (</a:t>
            </a:r>
            <a:r>
              <a:rPr lang="en-US" altLang="zh-CN" b="1" dirty="0" err="1">
                <a:solidFill>
                  <a:srgbClr val="FF0000"/>
                </a:solidFill>
              </a:rPr>
              <a:t>Ssex</a:t>
            </a:r>
            <a:r>
              <a:rPr lang="en-US" altLang="zh-CN" b="1" dirty="0">
                <a:solidFill>
                  <a:srgbClr val="FF0000"/>
                </a:solidFill>
              </a:rPr>
              <a:t>='</a:t>
            </a:r>
            <a:r>
              <a:rPr lang="zh-CN" altLang="en-US" b="1" dirty="0">
                <a:solidFill>
                  <a:srgbClr val="FF0000"/>
                </a:solidFill>
              </a:rPr>
              <a:t>女</a:t>
            </a:r>
            <a:r>
              <a:rPr lang="en-US" altLang="zh-CN" b="1" dirty="0">
                <a:solidFill>
                  <a:srgbClr val="FF0000"/>
                </a:solidFill>
              </a:rPr>
              <a:t>' OR </a:t>
            </a:r>
            <a:r>
              <a:rPr lang="en-US" altLang="zh-CN" b="1" dirty="0" err="1">
                <a:solidFill>
                  <a:srgbClr val="FF0000"/>
                </a:solidFill>
              </a:rPr>
              <a:t>Sname</a:t>
            </a:r>
            <a:r>
              <a:rPr lang="en-US" altLang="zh-CN" b="1" dirty="0">
                <a:solidFill>
                  <a:srgbClr val="FF0000"/>
                </a:solidFill>
              </a:rPr>
              <a:t> NOT LIKE 'Ms.%')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/>
              <a:t>          /*</a:t>
            </a:r>
            <a:r>
              <a:rPr lang="zh-CN" altLang="en-US" b="1" dirty="0"/>
              <a:t>定义了元组中</a:t>
            </a:r>
            <a:r>
              <a:rPr lang="en-US" altLang="zh-CN" b="1" dirty="0" err="1"/>
              <a:t>Sname</a:t>
            </a:r>
            <a:r>
              <a:rPr lang="zh-CN" altLang="en-US" b="1" dirty="0"/>
              <a:t>和 </a:t>
            </a:r>
            <a:r>
              <a:rPr lang="en-US" altLang="zh-CN" b="1" dirty="0" err="1"/>
              <a:t>Ssex</a:t>
            </a:r>
            <a:r>
              <a:rPr lang="zh-CN" altLang="en-US" b="1" dirty="0"/>
              <a:t>两个属性值之间的约束条件*</a:t>
            </a:r>
            <a:r>
              <a:rPr lang="en-US" altLang="zh-CN" b="1" dirty="0"/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/>
              <a:t>        )</a:t>
            </a:r>
            <a:r>
              <a:rPr lang="zh-CN" altLang="en-US" b="1" dirty="0"/>
              <a:t>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/>
              <a:t>性别是女性的元组都能通过该项检查，因为</a:t>
            </a:r>
            <a:r>
              <a:rPr lang="en-US" altLang="zh-CN" b="1" dirty="0" err="1"/>
              <a:t>Ssex</a:t>
            </a:r>
            <a:r>
              <a:rPr lang="en-US" altLang="zh-CN" b="1" dirty="0"/>
              <a:t>=</a:t>
            </a:r>
            <a:r>
              <a:rPr lang="en-US" altLang="zh-CN" b="1" dirty="0">
                <a:latin typeface="Arial"/>
              </a:rPr>
              <a:t>‘</a:t>
            </a:r>
            <a:r>
              <a:rPr lang="zh-CN" altLang="en-US" b="1" dirty="0"/>
              <a:t>女</a:t>
            </a:r>
            <a:r>
              <a:rPr lang="zh-CN" altLang="en-US" b="1" dirty="0">
                <a:latin typeface="Arial"/>
              </a:rPr>
              <a:t>’</a:t>
            </a:r>
            <a:r>
              <a:rPr lang="zh-CN" altLang="en-US" b="1" dirty="0"/>
              <a:t>成立；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/>
              <a:t>当性别是男性时，要通过检查则名字一定不能以</a:t>
            </a:r>
            <a:r>
              <a:rPr lang="en-US" altLang="zh-CN" b="1" dirty="0"/>
              <a:t>Ms.</a:t>
            </a:r>
            <a:r>
              <a:rPr lang="zh-CN" altLang="en-US" b="1" dirty="0"/>
              <a:t>打头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073D908-B896-4C75-83AA-5552956D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属性上的约束条件的定义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属性上的约束条件检查和违约处理 </a:t>
            </a:r>
          </a:p>
          <a:p>
            <a:pPr>
              <a:lnSpc>
                <a:spcPct val="1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元组上的约束条件的定义 </a:t>
            </a:r>
          </a:p>
          <a:p>
            <a:pPr>
              <a:lnSpc>
                <a:spcPct val="1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隶书" panose="02010509060101010101" pitchFamily="49" charset="-122"/>
              </a:rPr>
              <a:t>元组上的约束条件检查和违约处理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用户定义的完整性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352AC2-9190-493D-8647-2D614F84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820851" cy="4524949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插入元组或修改属性的值时，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检查元组上的约束条件是否被满足</a:t>
            </a:r>
          </a:p>
          <a:p>
            <a:pPr>
              <a:lnSpc>
                <a:spcPct val="1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如果不满足则操作被拒绝执行 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元组上的约束条件检查和违约处理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52A60-14F0-409F-BF3A-0F87B7D13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14" y="2654076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266" y="1022442"/>
            <a:ext cx="10972800" cy="4524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第一节 概述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第二节 实体完整性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第三节 参照完整性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第四节 用户定义的完整性</a:t>
            </a:r>
          </a:p>
          <a:p>
            <a:pPr fontAlgn="base">
              <a:lnSpc>
                <a:spcPct val="160000"/>
              </a:lnSpc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9905"/>
                </a:solidFill>
                <a:latin typeface="+mj-ea"/>
                <a:ea typeface="+mj-ea"/>
              </a:rPr>
              <a:t>第五节 完整性约束命名子句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/>
              <a:t>第六节 域中的完整性限制</a:t>
            </a:r>
            <a:r>
              <a:rPr lang="en-US" altLang="zh-CN" sz="2400" dirty="0"/>
              <a:t>(</a:t>
            </a:r>
            <a:r>
              <a:rPr lang="zh-CN" altLang="en-US" sz="2400" dirty="0"/>
              <a:t>了解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+mj-ea"/>
              </a:rPr>
              <a:t>第七节 触发器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n-ea"/>
                <a:ea typeface="+mn-ea"/>
              </a:rPr>
              <a:t>第</a:t>
            </a:r>
            <a:r>
              <a:rPr lang="en-US" altLang="zh-CN" sz="4400" dirty="0">
                <a:latin typeface="+mn-ea"/>
                <a:ea typeface="+mn-ea"/>
              </a:rPr>
              <a:t>5</a:t>
            </a:r>
            <a:r>
              <a:rPr lang="zh-CN" altLang="en-US" sz="4400" dirty="0">
                <a:latin typeface="+mn-ea"/>
                <a:ea typeface="+mn-ea"/>
              </a:rPr>
              <a:t>章  数据库完整性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1FE045-D3C6-4A1E-BECB-7B57FB6C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隶书" panose="02010509060101010101" pitchFamily="49" charset="-122"/>
              </a:rPr>
              <a:t>完整性约束命名子句</a:t>
            </a:r>
            <a:endParaRPr lang="en-US" altLang="zh-CN" sz="2800" b="1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endParaRPr lang="en-US" altLang="zh-CN" sz="2800" dirty="0">
              <a:latin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</a:rPr>
              <a:t>修改表中的完整性限制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完整性约束命名字句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5EF1C-BD98-4971-B72F-710176880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04" y="1166522"/>
            <a:ext cx="5863244" cy="439743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CONSTRAINT </a:t>
            </a:r>
            <a:r>
              <a:rPr lang="zh-CN" altLang="en-US" sz="2800" dirty="0"/>
              <a:t>约束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zh-CN" altLang="en-US" sz="1600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CONSTRAINT &lt;</a:t>
            </a:r>
            <a:r>
              <a:rPr lang="zh-CN" altLang="en-US" sz="2400" dirty="0"/>
              <a:t>完整性约束条件名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［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短语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|FOREIGN KEY</a:t>
            </a:r>
            <a:r>
              <a:rPr lang="zh-CN" altLang="en-US" sz="2400" dirty="0"/>
              <a:t>短语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|CHECK</a:t>
            </a:r>
            <a:r>
              <a:rPr lang="zh-CN" altLang="en-US" sz="2400" dirty="0"/>
              <a:t>短语］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完整性约束命名子句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8E5FE-66B5-4AF1-AFCB-361D724D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73" y="3200054"/>
            <a:ext cx="2480079" cy="28485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31" y="1018049"/>
            <a:ext cx="1164914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10]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建立学生登记表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，要求学号在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90000~99999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之间，姓名不能取空值，年龄小于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，性别只能是“男”或“女” 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057" y="2273605"/>
            <a:ext cx="8017565" cy="40534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Student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/>
              <a:t>         (</a:t>
            </a:r>
            <a:r>
              <a:rPr lang="en-US" altLang="zh-CN" dirty="0" err="1"/>
              <a:t>Sno</a:t>
            </a:r>
            <a:r>
              <a:rPr lang="en-US" altLang="zh-CN" dirty="0"/>
              <a:t>  NUMERIC(6)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 C1 CHECK (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BETWEEN 90000 AND 99999)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 err="1"/>
              <a:t>Sname</a:t>
            </a:r>
            <a:r>
              <a:rPr lang="en-US" altLang="zh-CN" dirty="0"/>
              <a:t>  CHAR(20)  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C2 NOT NULL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Sage  NUMERIC(3)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C3 CHECK (Sage &lt; 30)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 err="1"/>
              <a:t>Ssex</a:t>
            </a:r>
            <a:r>
              <a:rPr lang="en-US" altLang="zh-CN" dirty="0"/>
              <a:t>  CHAR(2)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C4 CHECK (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( '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'))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 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StudentKey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PRIMARY KEY(</a:t>
            </a:r>
            <a:r>
              <a:rPr lang="en-US" altLang="zh-CN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dirty="0"/>
              <a:t>        )</a:t>
            </a:r>
            <a:r>
              <a:rPr lang="zh-CN" altLang="en-US" dirty="0"/>
              <a:t>；</a:t>
            </a:r>
          </a:p>
          <a:p>
            <a:pPr marL="808038" lvl="1" indent="-357188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b="1" dirty="0"/>
              <a:t>在</a:t>
            </a:r>
            <a:r>
              <a:rPr lang="en-US" altLang="zh-CN" b="1" dirty="0"/>
              <a:t>Student</a:t>
            </a:r>
            <a:r>
              <a:rPr lang="zh-CN" altLang="en-US" b="1" dirty="0"/>
              <a:t>表上建立了</a:t>
            </a:r>
            <a:r>
              <a:rPr lang="en-US" altLang="zh-CN" b="1" dirty="0"/>
              <a:t>5</a:t>
            </a:r>
            <a:r>
              <a:rPr lang="zh-CN" altLang="en-US" b="1" dirty="0"/>
              <a:t>个约束条件，包括主码约束（命名为</a:t>
            </a:r>
            <a:r>
              <a:rPr lang="en-US" altLang="zh-CN" b="1" dirty="0" err="1"/>
              <a:t>StudentKey</a:t>
            </a:r>
            <a:r>
              <a:rPr lang="zh-CN" altLang="en-US" b="1" dirty="0"/>
              <a:t>）以及</a:t>
            </a:r>
            <a:r>
              <a:rPr lang="en-US" altLang="zh-CN" b="1" dirty="0"/>
              <a:t>C1</a:t>
            </a:r>
            <a:r>
              <a:rPr lang="zh-CN" altLang="en-US" b="1" dirty="0"/>
              <a:t>、</a:t>
            </a:r>
            <a:r>
              <a:rPr lang="en-US" altLang="zh-CN" b="1" dirty="0"/>
              <a:t>C2</a:t>
            </a:r>
            <a:r>
              <a:rPr lang="zh-CN" altLang="en-US" b="1" dirty="0"/>
              <a:t>、</a:t>
            </a:r>
            <a:r>
              <a:rPr lang="en-US" altLang="zh-CN" b="1" dirty="0"/>
              <a:t>C3</a:t>
            </a:r>
            <a:r>
              <a:rPr lang="zh-CN" altLang="en-US" b="1" dirty="0"/>
              <a:t>、</a:t>
            </a:r>
            <a:r>
              <a:rPr lang="en-US" altLang="zh-CN" b="1" dirty="0"/>
              <a:t>C4</a:t>
            </a:r>
            <a:r>
              <a:rPr lang="zh-CN" altLang="en-US" b="1" dirty="0"/>
              <a:t>四个列级约束。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E3CFD5B-C60D-4F05-83FE-241F6AE6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为维护数据库的完整性，</a:t>
            </a:r>
            <a:r>
              <a:rPr lang="en-US" sz="2800" dirty="0">
                <a:latin typeface="+mj-ea"/>
                <a:ea typeface="+mj-ea"/>
              </a:rPr>
              <a:t>DBMS</a:t>
            </a:r>
            <a:r>
              <a:rPr lang="zh-CN" altLang="en-US" sz="2800" dirty="0">
                <a:latin typeface="+mj-ea"/>
                <a:ea typeface="+mj-ea"/>
              </a:rPr>
              <a:t>必须</a:t>
            </a:r>
            <a:endParaRPr lang="en-US" altLang="zh-CN" sz="2800" dirty="0">
              <a:latin typeface="+mj-ea"/>
              <a:ea typeface="+mj-ea"/>
            </a:endParaRPr>
          </a:p>
          <a:p>
            <a:pPr lvl="1">
              <a:lnSpc>
                <a:spcPct val="250000"/>
              </a:lnSpc>
            </a:pPr>
            <a:r>
              <a:rPr lang="zh-CN" altLang="en-US" sz="2400" dirty="0">
                <a:latin typeface="+mj-ea"/>
                <a:ea typeface="+mj-ea"/>
              </a:rPr>
              <a:t>提供定义完整性约束条件的机制</a:t>
            </a:r>
          </a:p>
          <a:p>
            <a:pPr lvl="1">
              <a:lnSpc>
                <a:spcPct val="250000"/>
              </a:lnSpc>
            </a:pPr>
            <a:r>
              <a:rPr lang="zh-CN" altLang="en-US" sz="2400" dirty="0">
                <a:latin typeface="+mj-ea"/>
                <a:ea typeface="+mj-ea"/>
              </a:rPr>
              <a:t>提供完整性检查的方法</a:t>
            </a:r>
          </a:p>
          <a:p>
            <a:pPr lvl="1">
              <a:lnSpc>
                <a:spcPct val="250000"/>
              </a:lnSpc>
            </a:pPr>
            <a:r>
              <a:rPr lang="zh-CN" altLang="en-US" sz="2400" dirty="0">
                <a:latin typeface="+mj-ea"/>
                <a:ea typeface="+mj-ea"/>
              </a:rPr>
              <a:t>违约处理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D8B2088-FCA3-4F21-9ED9-70101386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0657D9-D19A-407E-B9B3-210D1439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15" y="3428058"/>
            <a:ext cx="222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795" y="1025179"/>
            <a:ext cx="11502069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11 ]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建立教师表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Teacher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，要求每个教师的应发工资  不低于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3000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元。（应发工资等于实发工资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Sal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和扣除项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Deduct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之和）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4804" y="2065641"/>
            <a:ext cx="8733182" cy="45179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TEACHER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(</a:t>
            </a:r>
            <a:r>
              <a:rPr lang="en-US" altLang="zh-CN" dirty="0" err="1"/>
              <a:t>Eno</a:t>
            </a:r>
            <a:r>
              <a:rPr lang="en-US" altLang="zh-CN" dirty="0"/>
              <a:t>  NUMERIC(4)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PRIMARY KEY,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Ename</a:t>
            </a:r>
            <a:r>
              <a:rPr lang="en-US" altLang="zh-CN" dirty="0"/>
              <a:t>  CHAR(10)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endParaRPr lang="zh-CN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Job  char(8),</a:t>
            </a:r>
            <a:endParaRPr lang="zh-CN" alt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Sal NUMERIC(7,2),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Deduct NUMERIC(7,2),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Deptno</a:t>
            </a:r>
            <a:r>
              <a:rPr lang="en-US" altLang="zh-CN" dirty="0"/>
              <a:t>  NUMERIC(7,2),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CONSTRAINT </a:t>
            </a:r>
            <a:r>
              <a:rPr lang="en-US" altLang="zh-CN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EMPFKEY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FOREGIN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KEY (</a:t>
            </a:r>
            <a:r>
              <a:rPr lang="en-US" altLang="zh-CN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Deptno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REFERENCES DEPT(</a:t>
            </a:r>
            <a:r>
              <a:rPr lang="en-US" altLang="zh-CN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Deptno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 </a:t>
            </a:r>
            <a:r>
              <a:rPr lang="en-US" altLang="zh-CN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C1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CHECK(Sal + Deduct &gt;= 3000)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        )</a:t>
            </a:r>
            <a:r>
              <a:rPr lang="zh-CN" altLang="en-US" dirty="0"/>
              <a:t>；</a:t>
            </a:r>
          </a:p>
          <a:p>
            <a:pPr marL="808038" lvl="1" indent="-357188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/>
              <a:t>在</a:t>
            </a:r>
            <a:r>
              <a:rPr lang="en-US" altLang="zh-CN" b="1" dirty="0"/>
              <a:t>Teacher</a:t>
            </a:r>
            <a:r>
              <a:rPr lang="zh-CN" altLang="en-US" b="1" dirty="0"/>
              <a:t>表上建立了外键约束。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8ABCB66-46CA-4AA9-BCCE-73954DC0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完整性约束命名子句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修改表中的完整性限制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完整性约束命名字句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0172FC-2033-45D2-8B65-2084B5BA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29" y="1166522"/>
            <a:ext cx="6039197" cy="402613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9349" y="1070832"/>
            <a:ext cx="10972800" cy="4524949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800" dirty="0">
                <a:latin typeface="+mj-ea"/>
                <a:ea typeface="+mj-ea"/>
              </a:rPr>
              <a:t>使用</a:t>
            </a:r>
            <a:r>
              <a:rPr lang="en-US" altLang="zh-CN" sz="2800" dirty="0">
                <a:latin typeface="+mj-ea"/>
                <a:ea typeface="+mj-ea"/>
              </a:rPr>
              <a:t>ALTER TABLE</a:t>
            </a:r>
            <a:r>
              <a:rPr lang="zh-CN" altLang="en-US" sz="2800" dirty="0">
                <a:latin typeface="+mj-ea"/>
                <a:ea typeface="+mj-ea"/>
              </a:rPr>
              <a:t>语句修改表中的完整性限制</a:t>
            </a:r>
          </a:p>
          <a:p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修改表中的完整性限制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967" y="1477416"/>
            <a:ext cx="11113062" cy="159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901700"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12] 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修改表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中的约束条件，要求学号改为在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900000~999999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之间，年龄由小于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改为小于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40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338263" lvl="2" indent="-423863" defTabSz="423863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可以先删除原来的约束条件，再增加新的约束条件</a:t>
            </a:r>
          </a:p>
        </p:txBody>
      </p:sp>
      <p:sp>
        <p:nvSpPr>
          <p:cNvPr id="7" name="矩形 6"/>
          <p:cNvSpPr/>
          <p:nvPr/>
        </p:nvSpPr>
        <p:spPr>
          <a:xfrm>
            <a:off x="1533596" y="3032886"/>
            <a:ext cx="7792278" cy="304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b="1" dirty="0"/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/>
              <a:t>        DROP CONSTRAINT C1;</a:t>
            </a:r>
          </a:p>
          <a:p>
            <a:pPr>
              <a:buFontTx/>
              <a:buNone/>
            </a:pPr>
            <a:endParaRPr lang="en-US" altLang="zh-CN" sz="900" dirty="0">
              <a:solidFill>
                <a:srgbClr val="72BE2C"/>
              </a:solidFill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ADD CONSTRAINT C1 CHECK (</a:t>
            </a:r>
            <a:r>
              <a:rPr lang="en-US" altLang="zh-CN" b="1" dirty="0" err="1">
                <a:solidFill>
                  <a:srgbClr val="FF0000"/>
                </a:solidFill>
              </a:rPr>
              <a:t>Sno</a:t>
            </a:r>
            <a:r>
              <a:rPr lang="en-US" altLang="zh-CN" b="1" dirty="0">
                <a:solidFill>
                  <a:srgbClr val="FF0000"/>
                </a:solidFill>
              </a:rPr>
              <a:t> BETWEEN 900000 AND 999999)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</a:p>
          <a:p>
            <a:pPr>
              <a:buFontTx/>
              <a:buNone/>
            </a:pPr>
            <a:r>
              <a:rPr lang="zh-CN" altLang="en-US" sz="300" dirty="0"/>
              <a:t>     </a:t>
            </a:r>
            <a:r>
              <a:rPr lang="zh-CN" altLang="en-US" sz="900" dirty="0"/>
              <a:t>   </a:t>
            </a:r>
            <a:endParaRPr lang="en-US" altLang="zh-CN" sz="900" dirty="0"/>
          </a:p>
          <a:p>
            <a:pPr>
              <a:buFontTx/>
              <a:buNone/>
            </a:pPr>
            <a:r>
              <a:rPr lang="en-US" altLang="zh-CN" b="1" dirty="0"/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/>
              <a:t>        DROP CONSTRAINT C3;</a:t>
            </a:r>
          </a:p>
          <a:p>
            <a:pPr>
              <a:buFontTx/>
              <a:buNone/>
            </a:pPr>
            <a:endParaRPr lang="en-US" altLang="zh-CN" sz="1000" dirty="0">
              <a:solidFill>
                <a:srgbClr val="72BE2C"/>
              </a:solidFill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ALTER TABLE Student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ADD CONSTRAINT C3 CHECK (Sage &lt; 40)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</a:p>
          <a:p>
            <a:pPr marL="808038" lvl="1" indent="-357188">
              <a:lnSpc>
                <a:spcPct val="110000"/>
              </a:lnSpc>
              <a:buFont typeface="Wingdings" pitchFamily="2" charset="2"/>
              <a:buChar char="ü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425521" y="2060587"/>
            <a:ext cx="74966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吾日三省吾身。为人谋而不忠乎？与朋友交而不信乎？传不习乎？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05816"/>
            <a:ext cx="10972800" cy="4524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第一节 概述</a:t>
            </a:r>
            <a:endParaRPr lang="en-US" altLang="zh-CN" sz="2400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9905"/>
                </a:solidFill>
                <a:latin typeface="+mj-ea"/>
                <a:ea typeface="+mj-ea"/>
              </a:rPr>
              <a:t>第二节 实体完整性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第三节 参照完整性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第四节 用户定义的完整性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第五节 完整性约束命名字句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>
                <a:latin typeface="+mj-ea"/>
                <a:ea typeface="+mj-ea"/>
              </a:rPr>
              <a:t>第六节 域中的完整性限制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了解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+mj-ea"/>
                <a:ea typeface="+mj-ea"/>
              </a:rPr>
              <a:t>第七节 触发器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29AB7D4-8474-44E4-8073-713F69FE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数据库完整性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18BD51-5750-4F40-9F94-838EB9E3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实体完整性定义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/>
              <a:t>实体完整性检查和违约处理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实体完整性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C36EE-964B-4C9A-8C8A-E9DB1F79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74" y="2771745"/>
            <a:ext cx="50863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关系模型的实体完整性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CREATE  TABLE</a:t>
            </a:r>
            <a:r>
              <a:rPr lang="zh-CN" altLang="en-US" sz="2400" dirty="0"/>
              <a:t>中用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定义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单属性构成的码有两种说明方法 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定义为列级约束条件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定义为表级约束条件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对多个属性构成的码只有一种说明方法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定义为表级约束条件 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实体完整性定义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F3D59-0767-49FB-AF0D-7635252C6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62" y="4530915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09" y="1135476"/>
            <a:ext cx="7885043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1]  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表中的</a:t>
            </a:r>
            <a:r>
              <a:rPr lang="en-US" altLang="zh-CN" sz="2800" dirty="0" err="1">
                <a:latin typeface="+mj-ea"/>
                <a:ea typeface="+mj-ea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属性定义为码。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6501" y="2334616"/>
            <a:ext cx="3836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CREATE TABLE Student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CHAR(9)  PRIMARY KEY</a:t>
            </a:r>
            <a:r>
              <a:rPr lang="zh-CN" altLang="en-US" sz="2000" dirty="0">
                <a:solidFill>
                  <a:srgbClr val="FF00FF"/>
                </a:solidFill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cs typeface="Times New Roman" panose="02020603050405020304" pitchFamily="18" charset="0"/>
              </a:rPr>
              <a:t>  CHAR(20) NOT NULL</a:t>
            </a:r>
            <a:r>
              <a:rPr lang="zh-CN" altLang="en-US" sz="2000" dirty="0">
                <a:cs typeface="Times New Roman" panose="02020603050405020304" pitchFamily="18" charset="0"/>
              </a:rPr>
              <a:t>，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Ssex</a:t>
            </a:r>
            <a:r>
              <a:rPr lang="en-US" altLang="zh-CN" sz="2000" dirty="0">
                <a:cs typeface="Times New Roman" panose="02020603050405020304" pitchFamily="18" charset="0"/>
              </a:rPr>
              <a:t>  CHAR(2) 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Sage  SMALLINT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cs typeface="Times New Roman" panose="02020603050405020304" pitchFamily="18" charset="0"/>
              </a:rPr>
              <a:t>  CHAR(20));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5060" y="1510786"/>
            <a:ext cx="3344634" cy="71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20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(1)</a:t>
            </a:r>
            <a:r>
              <a:rPr lang="zh-CN" altLang="en-US" sz="2400" b="1" dirty="0"/>
              <a:t>在列级定义主码</a:t>
            </a:r>
            <a:r>
              <a:rPr lang="zh-CN" altLang="en-US" sz="2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848399" y="1510786"/>
            <a:ext cx="3344634" cy="71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lnSpc>
                <a:spcPct val="20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(2)</a:t>
            </a:r>
            <a:r>
              <a:rPr lang="zh-CN" altLang="en-US" sz="2400" b="1" dirty="0"/>
              <a:t>在表级定义主码</a:t>
            </a:r>
            <a:r>
              <a:rPr lang="zh-CN" altLang="en-US" sz="2400" dirty="0"/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6047562" y="2334617"/>
            <a:ext cx="38365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CREATE TABLE Student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  CHAR(9) 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cs typeface="Times New Roman" panose="02020603050405020304" pitchFamily="18" charset="0"/>
              </a:rPr>
              <a:t>  CHAR(20) NOT NULL</a:t>
            </a:r>
            <a:r>
              <a:rPr lang="zh-CN" altLang="en-US" sz="2000" dirty="0">
                <a:cs typeface="Times New Roman" panose="02020603050405020304" pitchFamily="18" charset="0"/>
              </a:rPr>
              <a:t>，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Ssex</a:t>
            </a:r>
            <a:r>
              <a:rPr lang="en-US" altLang="zh-CN" sz="2000" dirty="0">
                <a:cs typeface="Times New Roman" panose="02020603050405020304" pitchFamily="18" charset="0"/>
              </a:rPr>
              <a:t>  CHAR(2) 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Sage  SMALLINT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cs typeface="Times New Roman" panose="02020603050405020304" pitchFamily="18" charset="0"/>
              </a:rPr>
              <a:t>  CHAR(20)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FF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 (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));</a:t>
            </a:r>
            <a:endParaRPr lang="zh-CN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A773AB5-C0E1-4C2F-9E9C-674C2006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563" y="1256552"/>
            <a:ext cx="7885043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j-ea"/>
                <a:ea typeface="+mj-ea"/>
              </a:rPr>
              <a:t>[</a:t>
            </a:r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2]  </a:t>
            </a:r>
            <a:r>
              <a:rPr lang="zh-CN" altLang="en-US" sz="2800" dirty="0">
                <a:latin typeface="+mj-ea"/>
                <a:ea typeface="+mj-ea"/>
              </a:rPr>
              <a:t>将</a:t>
            </a:r>
            <a:r>
              <a:rPr lang="en-US" altLang="zh-CN" sz="2800" dirty="0">
                <a:latin typeface="+mj-ea"/>
                <a:ea typeface="+mj-ea"/>
              </a:rPr>
              <a:t>SC</a:t>
            </a:r>
            <a:r>
              <a:rPr lang="zh-CN" altLang="en-US" sz="2800" dirty="0">
                <a:latin typeface="+mj-ea"/>
                <a:ea typeface="+mj-ea"/>
              </a:rPr>
              <a:t>表中的</a:t>
            </a:r>
            <a:r>
              <a:rPr lang="en-US" altLang="zh-CN" sz="2800" dirty="0" err="1">
                <a:latin typeface="+mj-ea"/>
                <a:ea typeface="+mj-ea"/>
              </a:rPr>
              <a:t>Sno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en-US" altLang="zh-CN" sz="2800" dirty="0" err="1">
                <a:latin typeface="+mj-ea"/>
                <a:ea typeface="+mj-ea"/>
              </a:rPr>
              <a:t>Cno</a:t>
            </a:r>
            <a:r>
              <a:rPr lang="zh-CN" altLang="en-US" sz="2800" dirty="0">
                <a:latin typeface="+mj-ea"/>
                <a:ea typeface="+mj-ea"/>
              </a:rPr>
              <a:t>属性组定义为码。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3194" y="1997839"/>
            <a:ext cx="7664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CREATE TABLE SC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     (</a:t>
            </a:r>
            <a:r>
              <a:rPr lang="en-US" altLang="zh-CN" sz="2000" dirty="0" err="1"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   CHAR(9)  NOT NULL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，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+mj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  CHAR(4)  NOT NULL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，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Grade    SMALLINT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PRIMARY KEY (</a:t>
            </a:r>
            <a:r>
              <a:rPr lang="en-US" altLang="zh-CN" sz="2000" dirty="0" err="1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)     /*</a:t>
            </a:r>
            <a:r>
              <a:rPr lang="zh-CN" altLang="en-US" sz="20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只能在表级定义主码*</a:t>
            </a:r>
            <a:r>
              <a:rPr lang="en-US" altLang="zh-CN" sz="20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    );</a:t>
            </a:r>
            <a:endParaRPr lang="zh-CN" altLang="en-US" sz="20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F635D90-A0CA-48EB-AAA2-62E5E039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AF006-6C48-4508-ADAB-693CE559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9" y="4773308"/>
            <a:ext cx="1819529" cy="1819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2146</Words>
  <Application>Microsoft Office PowerPoint</Application>
  <PresentationFormat>宽屏</PresentationFormat>
  <Paragraphs>302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华文行楷</vt:lpstr>
      <vt:lpstr>隶书</vt:lpstr>
      <vt:lpstr>宋体</vt:lpstr>
      <vt:lpstr>微软雅黑</vt:lpstr>
      <vt:lpstr>Arial</vt:lpstr>
      <vt:lpstr>Times New Roman</vt:lpstr>
      <vt:lpstr>Wingdings</vt:lpstr>
      <vt:lpstr>2_1</vt:lpstr>
      <vt:lpstr>数据库系统概论 </vt:lpstr>
      <vt:lpstr>第5章  数据库完整性</vt:lpstr>
      <vt:lpstr>概述</vt:lpstr>
      <vt:lpstr>PowerPoint 演示文稿</vt:lpstr>
      <vt:lpstr>第5章  数据库完整性</vt:lpstr>
      <vt:lpstr>实体完整性</vt:lpstr>
      <vt:lpstr>实体完整性定义</vt:lpstr>
      <vt:lpstr>PowerPoint 演示文稿</vt:lpstr>
      <vt:lpstr>PowerPoint 演示文稿</vt:lpstr>
      <vt:lpstr>实体完整性</vt:lpstr>
      <vt:lpstr>实体完整性检查和违约处理</vt:lpstr>
      <vt:lpstr>PowerPoint 演示文稿</vt:lpstr>
      <vt:lpstr>PowerPoint 演示文稿</vt:lpstr>
      <vt:lpstr>第5章  数据库完整性</vt:lpstr>
      <vt:lpstr>参照完整性</vt:lpstr>
      <vt:lpstr>参照完整性定义</vt:lpstr>
      <vt:lpstr>PowerPoint 演示文稿</vt:lpstr>
      <vt:lpstr>参照完整性</vt:lpstr>
      <vt:lpstr>参照完整性检查和违约处理</vt:lpstr>
      <vt:lpstr>违约处理</vt:lpstr>
      <vt:lpstr>PowerPoint 演示文稿</vt:lpstr>
      <vt:lpstr>第5章  数据库完整性</vt:lpstr>
      <vt:lpstr>用户定义的完整性</vt:lpstr>
      <vt:lpstr>属性上的约束条件的定义</vt:lpstr>
      <vt:lpstr>PowerPoint 演示文稿</vt:lpstr>
      <vt:lpstr>PowerPoint 演示文稿</vt:lpstr>
      <vt:lpstr>PowerPoint 演示文稿</vt:lpstr>
      <vt:lpstr>PowerPoint 演示文稿</vt:lpstr>
      <vt:lpstr>用户定义的完整性</vt:lpstr>
      <vt:lpstr>属性上的约束条件检查和违约处理</vt:lpstr>
      <vt:lpstr>用户定义的完整性</vt:lpstr>
      <vt:lpstr>元组上的约束条件的定义</vt:lpstr>
      <vt:lpstr>PowerPoint 演示文稿</vt:lpstr>
      <vt:lpstr>用户定义的完整性</vt:lpstr>
      <vt:lpstr>元组上的约束条件检查和违约处理</vt:lpstr>
      <vt:lpstr>第5章  数据库完整性</vt:lpstr>
      <vt:lpstr>完整性约束命名字句</vt:lpstr>
      <vt:lpstr>完整性约束命名子句</vt:lpstr>
      <vt:lpstr>PowerPoint 演示文稿</vt:lpstr>
      <vt:lpstr>PowerPoint 演示文稿</vt:lpstr>
      <vt:lpstr>完整性约束命名字句</vt:lpstr>
      <vt:lpstr>修改表中的完整性限制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59</cp:revision>
  <dcterms:created xsi:type="dcterms:W3CDTF">2009-08-13T07:13:05Z</dcterms:created>
  <dcterms:modified xsi:type="dcterms:W3CDTF">2019-02-14T08:18:34Z</dcterms:modified>
</cp:coreProperties>
</file>