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78"/>
  </p:notesMasterIdLst>
  <p:sldIdLst>
    <p:sldId id="262" r:id="rId2"/>
    <p:sldId id="331" r:id="rId3"/>
    <p:sldId id="367" r:id="rId4"/>
    <p:sldId id="333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335" r:id="rId18"/>
    <p:sldId id="283" r:id="rId19"/>
    <p:sldId id="286" r:id="rId20"/>
    <p:sldId id="287" r:id="rId21"/>
    <p:sldId id="288" r:id="rId22"/>
    <p:sldId id="332" r:id="rId23"/>
    <p:sldId id="289" r:id="rId24"/>
    <p:sldId id="290" r:id="rId25"/>
    <p:sldId id="291" r:id="rId26"/>
    <p:sldId id="292" r:id="rId27"/>
    <p:sldId id="296" r:id="rId28"/>
    <p:sldId id="293" r:id="rId29"/>
    <p:sldId id="297" r:id="rId30"/>
    <p:sldId id="294" r:id="rId31"/>
    <p:sldId id="304" r:id="rId32"/>
    <p:sldId id="298" r:id="rId33"/>
    <p:sldId id="299" r:id="rId34"/>
    <p:sldId id="324" r:id="rId35"/>
    <p:sldId id="321" r:id="rId36"/>
    <p:sldId id="323" r:id="rId37"/>
    <p:sldId id="325" r:id="rId38"/>
    <p:sldId id="326" r:id="rId39"/>
    <p:sldId id="303" r:id="rId40"/>
    <p:sldId id="327" r:id="rId41"/>
    <p:sldId id="328" r:id="rId42"/>
    <p:sldId id="329" r:id="rId43"/>
    <p:sldId id="309" r:id="rId44"/>
    <p:sldId id="310" r:id="rId45"/>
    <p:sldId id="330" r:id="rId46"/>
    <p:sldId id="314" r:id="rId47"/>
    <p:sldId id="311" r:id="rId48"/>
    <p:sldId id="313" r:id="rId49"/>
    <p:sldId id="315" r:id="rId50"/>
    <p:sldId id="334" r:id="rId51"/>
    <p:sldId id="317" r:id="rId52"/>
    <p:sldId id="318" r:id="rId53"/>
    <p:sldId id="320" r:id="rId54"/>
    <p:sldId id="266" r:id="rId55"/>
    <p:sldId id="36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68" r:id="rId64"/>
    <p:sldId id="344" r:id="rId65"/>
    <p:sldId id="345" r:id="rId66"/>
    <p:sldId id="346" r:id="rId67"/>
    <p:sldId id="347" r:id="rId68"/>
    <p:sldId id="349" r:id="rId69"/>
    <p:sldId id="351" r:id="rId70"/>
    <p:sldId id="353" r:id="rId71"/>
    <p:sldId id="355" r:id="rId72"/>
    <p:sldId id="357" r:id="rId73"/>
    <p:sldId id="360" r:id="rId74"/>
    <p:sldId id="361" r:id="rId75"/>
    <p:sldId id="363" r:id="rId76"/>
    <p:sldId id="369" r:id="rId7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729" autoAdjust="0"/>
  </p:normalViewPr>
  <p:slideViewPr>
    <p:cSldViewPr snapToGrid="0">
      <p:cViewPr varScale="1">
        <p:scale>
          <a:sx n="79" d="100"/>
          <a:sy n="79" d="100"/>
        </p:scale>
        <p:origin x="82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B946-23F4-4C3E-B799-794DABE0DA9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348-6180-4814-9269-23A7E192F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不属于</a:t>
            </a:r>
            <a:r>
              <a:rPr lang="en-US" altLang="zh-CN" dirty="0"/>
              <a:t>3NF</a:t>
            </a:r>
            <a:r>
              <a:rPr lang="zh-CN" altLang="en-US" dirty="0"/>
              <a:t>，学号可以决定系号，系号可以决定系名，系号不包括学号，存在系名对学号的传递依赖，所以不是</a:t>
            </a:r>
            <a:r>
              <a:rPr lang="en-US" altLang="zh-CN" dirty="0"/>
              <a:t>3NF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属于</a:t>
            </a:r>
            <a:r>
              <a:rPr lang="en-US" altLang="zh-CN" dirty="0"/>
              <a:t>2NF</a:t>
            </a:r>
            <a:r>
              <a:rPr lang="zh-CN" altLang="en-US" dirty="0"/>
              <a:t>，因为不存在非主属性对主属性的部分函数依赖。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8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0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不属于</a:t>
            </a:r>
            <a:r>
              <a:rPr lang="en-US" altLang="zh-CN" dirty="0"/>
              <a:t>3NF</a:t>
            </a:r>
            <a:r>
              <a:rPr lang="zh-CN" altLang="en-US" dirty="0"/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存在非主属性对码的传递函数依赖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属于</a:t>
            </a:r>
            <a:r>
              <a:rPr lang="en-US" altLang="zh-CN" dirty="0"/>
              <a:t>2NF</a:t>
            </a:r>
            <a:r>
              <a:rPr lang="zh-CN" altLang="en-US" dirty="0"/>
              <a:t>，因为不存在非主属性对主属性的部分函数依赖。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7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候选码是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pno</a:t>
            </a:r>
            <a:endParaRPr lang="en-US" altLang="zh-CN" dirty="0"/>
          </a:p>
          <a:p>
            <a:r>
              <a:rPr lang="zh-CN" altLang="en-US" dirty="0"/>
              <a:t>第一范式，因为存在非主属性对主属性的部分函数依赖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9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候选码：</a:t>
            </a:r>
            <a:r>
              <a:rPr lang="en-US" altLang="zh-CN" dirty="0"/>
              <a:t>AFG</a:t>
            </a:r>
          </a:p>
          <a:p>
            <a:r>
              <a:rPr lang="zh-CN" altLang="en-US" dirty="0"/>
              <a:t>不满足</a:t>
            </a:r>
            <a:r>
              <a:rPr lang="en-US" altLang="zh-CN" dirty="0"/>
              <a:t>2NF</a:t>
            </a:r>
            <a:r>
              <a:rPr lang="zh-CN" altLang="en-US" dirty="0"/>
              <a:t>，因为存在非主属性对主属性的部分函数依赖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9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61507" y="1600201"/>
            <a:ext cx="822089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2019/6/30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641629" y="4718602"/>
            <a:ext cx="2286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28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919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4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14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0056" indent="-19288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675085" indent="-160735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2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65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77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4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39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85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png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5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>
            <a:extLst>
              <a:ext uri="{FF2B5EF4-FFF2-40B4-BE49-F238E27FC236}">
                <a16:creationId xmlns:a16="http://schemas.microsoft.com/office/drawing/2014/main" id="{3BA7F579-4033-4101-80F0-B6D6E9F7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939718"/>
            <a:ext cx="4572000" cy="67757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50C96F23-6F67-444C-800E-4190ABE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237" y="5139940"/>
            <a:ext cx="3787147" cy="1189651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章 关系数据库理论</a:t>
            </a: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D, DOM, F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50000"/>
              </a:lnSpc>
              <a:buSzPct val="75000"/>
              <a:buFont typeface="宋体" charset="-122"/>
              <a:buNone/>
            </a:pPr>
            <a:r>
              <a:rPr lang="zh-CN" altLang="en-US" dirty="0"/>
              <a:t>    </a:t>
            </a:r>
            <a:r>
              <a:rPr lang="zh-CN" altLang="en-US" sz="2800" dirty="0"/>
              <a:t>简化为一个三元组：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U, F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当且仅当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上的一个关系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满足</a:t>
            </a:r>
            <a:r>
              <a:rPr lang="en-US" altLang="zh-CN" sz="2800" dirty="0"/>
              <a:t>F</a:t>
            </a:r>
            <a:r>
              <a:rPr lang="zh-CN" altLang="en-US" sz="2800" dirty="0"/>
              <a:t>时，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关系模式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F</a:t>
            </a:r>
            <a:r>
              <a:rPr lang="zh-CN" altLang="en-US" sz="2800" dirty="0"/>
              <a:t>）的一个</a:t>
            </a:r>
            <a:r>
              <a:rPr lang="zh-CN" altLang="en-US" sz="2800" dirty="0">
                <a:solidFill>
                  <a:srgbClr val="FF0000"/>
                </a:solidFill>
              </a:rPr>
              <a:t>关系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关系模式的简化表示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726FE-B377-4B76-B0F6-5B294344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8" y="470064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/>
              <a:t>建立一个描述学校教务的数据库：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学生的学号（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）、所在系（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）、系主任姓名（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）成绩（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的关系模式 ：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&lt;U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＝｛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数据依赖对关系模式的影响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5B345-67BE-4107-8443-224275A5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83" y="4418359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学校数据库的语义：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一个系有若干学生， 一个学生只属于一个系；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一个系只有一名主任；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一个学生可以选修多门课程， 每门课程有若干学生选修；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每个学生所学的每门课程都有一个成绩。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9CDC96-25FE-4EA4-AB98-9B725D9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63" y="4160875"/>
            <a:ext cx="2134086" cy="2134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5965" y="107688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属性组</a:t>
            </a:r>
            <a:r>
              <a:rPr lang="en-US" altLang="zh-CN" sz="2800" dirty="0">
                <a:solidFill>
                  <a:srgbClr val="FF0000"/>
                </a:solidFill>
              </a:rPr>
              <a:t>U</a:t>
            </a:r>
            <a:r>
              <a:rPr lang="zh-CN" altLang="en-US" sz="2800" dirty="0">
                <a:solidFill>
                  <a:srgbClr val="FF0000"/>
                </a:solidFill>
              </a:rPr>
              <a:t>上的一组函数依赖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F </a:t>
            </a:r>
            <a:r>
              <a:rPr lang="zh-CN" altLang="en-US" sz="2800" dirty="0"/>
              <a:t>＝｛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      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 → Grade </a:t>
            </a:r>
            <a:r>
              <a:rPr lang="zh-CN" altLang="en-US" sz="2800" dirty="0"/>
              <a:t>｝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776546-3438-4CB9-A7E4-82302135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5702506" y="2696559"/>
            <a:ext cx="5715000" cy="2667000"/>
            <a:chOff x="3000" y="4872"/>
            <a:chExt cx="5580" cy="20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/>
                <a:t> </a:t>
              </a:r>
              <a:r>
                <a:rPr lang="en-US" altLang="zh-CN" b="1"/>
                <a:t>Sno</a:t>
              </a:r>
              <a:endParaRPr lang="en-US" altLang="zh-CN"/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Cno</a:t>
              </a:r>
              <a:endParaRPr lang="en-US" altLang="zh-CN" sz="2000" b="1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Sdept</a:t>
              </a:r>
              <a:endParaRPr lang="en-US" altLang="zh-CN" sz="2000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M</a:t>
              </a:r>
              <a:r>
                <a:rPr lang="en-US" altLang="zh-CN" b="1"/>
                <a:t>nam</a:t>
              </a:r>
              <a:r>
                <a:rPr lang="en-US" altLang="zh-CN" sz="2000" b="1"/>
                <a:t>e</a:t>
              </a:r>
              <a:endParaRPr lang="en-US" altLang="zh-CN" sz="200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/>
                <a:t>Grade</a:t>
              </a:r>
              <a:endParaRPr lang="en-US" altLang="zh-CN" sz="2800" dirty="0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54437"/>
              </p:ext>
            </p:extLst>
          </p:nvPr>
        </p:nvGraphicFramePr>
        <p:xfrm>
          <a:off x="221783" y="2399737"/>
          <a:ext cx="10974817" cy="2888928"/>
        </p:xfrm>
        <a:graphic>
          <a:graphicData uri="http://schemas.openxmlformats.org/drawingml/2006/table">
            <a:tbl>
              <a:tblPr/>
              <a:tblGrid>
                <a:gridCol w="185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1F23B7A-C09D-4DFA-8CBA-194D3265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61" name="TextBox 4"/>
          <p:cNvSpPr txBox="1">
            <a:spLocks noChangeArrowheads="1"/>
          </p:cNvSpPr>
          <p:nvPr/>
        </p:nvSpPr>
        <p:spPr bwMode="auto">
          <a:xfrm>
            <a:off x="251293" y="1131571"/>
            <a:ext cx="413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假设存在这样一个关系：</a:t>
            </a:r>
          </a:p>
        </p:txBody>
      </p:sp>
      <p:sp>
        <p:nvSpPr>
          <p:cNvPr id="34862" name="矩形 5"/>
          <p:cNvSpPr>
            <a:spLocks noChangeArrowheads="1"/>
          </p:cNvSpPr>
          <p:nvPr/>
        </p:nvSpPr>
        <p:spPr bwMode="auto">
          <a:xfrm>
            <a:off x="305268" y="1766892"/>
            <a:ext cx="7723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Student(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Mname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Grade </a:t>
            </a:r>
            <a:r>
              <a:rPr lang="en-US" altLang="zh-CN" sz="2800" b="1" dirty="0">
                <a:latin typeface="+mj-ea"/>
                <a:ea typeface="+mj-ea"/>
              </a:rPr>
              <a:t>)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82263" y="5801974"/>
            <a:ext cx="326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1443" y="5443615"/>
            <a:ext cx="1165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166529"/>
            <a:ext cx="4302768" cy="4524949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系名、系主任名</a:t>
            </a:r>
            <a:r>
              <a:rPr lang="zh-CN" altLang="en-US" dirty="0">
                <a:latin typeface="+mj-ea"/>
                <a:ea typeface="+mj-ea"/>
              </a:rPr>
              <a:t>重复出现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“张明”退休，李四接替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一个新系刚成立，尚无学生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一个系的学生全部毕业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39A396-E1CA-48B3-A9F7-73DA113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284441"/>
              </p:ext>
            </p:extLst>
          </p:nvPr>
        </p:nvGraphicFramePr>
        <p:xfrm>
          <a:off x="5487147" y="1434471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41260" y="1831346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35364" y="4565940"/>
            <a:ext cx="2804777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6641260" y="1453521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65260" y="1871034"/>
            <a:ext cx="6461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165260" y="2234571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65260" y="256636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65260" y="2910846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65260" y="332201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3" name="矩形 12"/>
          <p:cNvSpPr/>
          <p:nvPr/>
        </p:nvSpPr>
        <p:spPr>
          <a:xfrm>
            <a:off x="5382373" y="1856747"/>
            <a:ext cx="6480175" cy="223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结论：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en-US" altLang="zh-CN" sz="2400" dirty="0">
                <a:latin typeface="+mj-ea"/>
                <a:ea typeface="+mj-ea"/>
              </a:rPr>
              <a:t>Student</a:t>
            </a:r>
            <a:r>
              <a:rPr lang="zh-CN" altLang="en-US" sz="2400" dirty="0">
                <a:latin typeface="+mj-ea"/>
                <a:ea typeface="+mj-ea"/>
              </a:rPr>
              <a:t>关系模式不是一个好的关系模式。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zh-CN" altLang="en-US" sz="2400" dirty="0">
                <a:latin typeface="+mj-ea"/>
                <a:ea typeface="+mj-ea"/>
              </a:rPr>
              <a:t>“好”的关系模式：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不会发生插入异常、删除异常、更新异常，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数据冗余应尽可能少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原因：</a:t>
            </a:r>
            <a:r>
              <a:rPr lang="zh-CN" altLang="en-US" sz="2800" dirty="0">
                <a:latin typeface="+mj-ea"/>
                <a:ea typeface="+mj-ea"/>
              </a:rPr>
              <a:t>由存在于关系模式中的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某些数据依赖</a:t>
            </a:r>
            <a:r>
              <a:rPr lang="zh-CN" altLang="en-US" sz="2800" dirty="0">
                <a:latin typeface="+mj-ea"/>
                <a:ea typeface="+mj-ea"/>
              </a:rPr>
              <a:t>引起的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解决方法：</a:t>
            </a:r>
            <a:r>
              <a:rPr lang="zh-CN" altLang="en-US" sz="2800" dirty="0">
                <a:latin typeface="+mj-ea"/>
                <a:ea typeface="+mj-ea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分解</a:t>
            </a:r>
            <a:r>
              <a:rPr lang="zh-CN" altLang="en-US" sz="2800" dirty="0">
                <a:latin typeface="+mj-ea"/>
                <a:ea typeface="+mj-ea"/>
              </a:rPr>
              <a:t>关系模式来消除其中不合适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7CE75E-AAE1-4A6F-BC94-91133D89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169192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第二节 规范化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48BED4-B0D5-42E2-8798-4439837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53304-54EB-41A0-8975-D049E617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E2D42-A529-4034-808C-93D37444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05" y="1221320"/>
            <a:ext cx="5333999" cy="4222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+mj-ea"/>
                <a:ea typeface="+mj-ea"/>
              </a:rPr>
              <a:t>  定义</a:t>
            </a:r>
            <a:r>
              <a:rPr lang="en-US" altLang="zh-CN" sz="2800" dirty="0">
                <a:latin typeface="+mj-ea"/>
                <a:ea typeface="+mj-ea"/>
              </a:rPr>
              <a:t>6.1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R(U)</a:t>
            </a:r>
            <a:r>
              <a:rPr lang="zh-CN" altLang="en-US" sz="2800" dirty="0">
                <a:latin typeface="+mj-ea"/>
                <a:ea typeface="+mj-ea"/>
              </a:rPr>
              <a:t>是一个属性集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上的关系模式，</a:t>
            </a:r>
            <a:r>
              <a:rPr lang="en-US" altLang="zh-CN" sz="2800" dirty="0">
                <a:latin typeface="+mj-ea"/>
                <a:ea typeface="+mj-ea"/>
              </a:rPr>
              <a:t>X</a:t>
            </a:r>
            <a:r>
              <a:rPr lang="zh-CN" altLang="en-US" sz="2800" dirty="0">
                <a:latin typeface="+mj-ea"/>
                <a:ea typeface="+mj-ea"/>
              </a:rPr>
              <a:t>和</a:t>
            </a:r>
            <a:r>
              <a:rPr lang="en-US" altLang="zh-CN" sz="2800" dirty="0">
                <a:latin typeface="+mj-ea"/>
                <a:ea typeface="+mj-ea"/>
              </a:rPr>
              <a:t>Y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的子集</a:t>
            </a:r>
            <a:r>
              <a:rPr lang="zh-CN" altLang="en-US" sz="2400" dirty="0">
                <a:latin typeface="+mj-ea"/>
                <a:ea typeface="+mj-ea"/>
              </a:rPr>
              <a:t>若对于</a:t>
            </a:r>
            <a:r>
              <a:rPr lang="en-US" altLang="zh-CN" sz="2400" dirty="0">
                <a:latin typeface="+mj-ea"/>
                <a:ea typeface="+mj-ea"/>
              </a:rPr>
              <a:t>R(U)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lang="zh-CN" altLang="en-US" sz="2400" dirty="0">
                <a:latin typeface="+mj-ea"/>
                <a:ea typeface="+mj-ea"/>
              </a:rPr>
              <a:t>一个可能的关系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中不可能存在两个元组在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上的属性值相等， 而在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上的属性值不等， 则称 </a:t>
            </a:r>
            <a:r>
              <a:rPr lang="zh-CN" altLang="en-US" sz="2400" b="1" dirty="0">
                <a:latin typeface="+mj-ea"/>
                <a:ea typeface="+mj-ea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函数确定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400" b="1" dirty="0">
                <a:latin typeface="+mj-ea"/>
                <a:ea typeface="+mj-ea"/>
              </a:rPr>
              <a:t>” </a:t>
            </a:r>
            <a:r>
              <a:rPr lang="zh-CN" altLang="en-US" sz="2400" b="1" dirty="0">
                <a:latin typeface="+mj-ea"/>
                <a:ea typeface="+mj-ea"/>
              </a:rPr>
              <a:t>或  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函数依赖于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”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记作</a:t>
            </a:r>
            <a:r>
              <a:rPr lang="en-US" altLang="zh-CN" sz="2400" dirty="0">
                <a:latin typeface="+mj-ea"/>
                <a:ea typeface="+mj-ea"/>
              </a:rPr>
              <a:t>X→Y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j-ea"/>
                <a:ea typeface="+mj-ea"/>
              </a:rPr>
              <a:t>   X</a:t>
            </a:r>
            <a:r>
              <a:rPr lang="zh-CN" altLang="en-US" sz="2400" dirty="0">
                <a:latin typeface="+mj-ea"/>
                <a:ea typeface="+mj-ea"/>
              </a:rPr>
              <a:t>称为这个函数依赖的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决定属性集</a:t>
            </a:r>
            <a:r>
              <a:rPr lang="en-US" altLang="zh-CN" sz="2400" b="1" dirty="0">
                <a:latin typeface="+mj-ea"/>
                <a:ea typeface="+mj-ea"/>
              </a:rPr>
              <a:t>(Determinant)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   </a:t>
            </a:r>
            <a:r>
              <a:rPr lang="en-US" altLang="zh-CN" sz="2400" b="1" dirty="0">
                <a:latin typeface="+mj-ea"/>
                <a:ea typeface="+mj-ea"/>
              </a:rPr>
              <a:t>Y=f(x)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63254" y="987235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笛卡尔积、关系、候选码、主码、主属性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关系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个性质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关系的完整性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实体完整性、参照完整性、自定义完整性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关系操作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并、交、差、笛卡尔积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选择、投影、连接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内容回顾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BA9034-CE67-492D-A044-5450A2D2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35046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函数依赖不是指关系模式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的某个或某些关系实例满足的约束条件，而是指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所有关系实例</a:t>
            </a:r>
            <a:r>
              <a:rPr lang="zh-CN" altLang="en-US" sz="2400" dirty="0">
                <a:latin typeface="+mn-ea"/>
              </a:rPr>
              <a:t>均要满足的约束条件。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函数依赖是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语义范畴</a:t>
            </a:r>
            <a:r>
              <a:rPr lang="zh-CN" altLang="en-US" sz="2400" dirty="0">
                <a:latin typeface="+mn-ea"/>
              </a:rPr>
              <a:t>的概念。只能根据数据的语义来确定函数依赖。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</a:rPr>
              <a:t>  例如“姓名→年龄”这个函数依赖只有在不允许有同名人的条件下成立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数据库设计者可以对现实世界作强制的规定。例如规定不允许同名人出现，函数依赖“姓名→年龄”成立。所插入的元组必须满足规定的函数依赖，若发现有同名人存在， 则拒绝装入该元组。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说明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30673"/>
            <a:ext cx="1167773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ea typeface="+mj-ea"/>
              </a:rPr>
              <a:t>例</a:t>
            </a:r>
            <a:r>
              <a:rPr lang="en-US" altLang="zh-CN" sz="2800" b="1" dirty="0">
                <a:ea typeface="+mj-ea"/>
              </a:rPr>
              <a:t>: Student(</a:t>
            </a:r>
            <a:r>
              <a:rPr lang="en-US" altLang="zh-CN" sz="2800" b="1" dirty="0" err="1">
                <a:ea typeface="+mj-ea"/>
              </a:rPr>
              <a:t>Sno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Sname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Ssex</a:t>
            </a:r>
            <a:r>
              <a:rPr lang="en-US" altLang="zh-CN" sz="2800" b="1" dirty="0">
                <a:ea typeface="+mj-ea"/>
              </a:rPr>
              <a:t>, Sage, </a:t>
            </a:r>
            <a:r>
              <a:rPr lang="en-US" altLang="zh-CN" sz="2800" b="1" dirty="0" err="1">
                <a:ea typeface="+mj-ea"/>
              </a:rPr>
              <a:t>Sdept</a:t>
            </a:r>
            <a:r>
              <a:rPr lang="en-US" altLang="zh-CN" sz="2800" b="1" dirty="0">
                <a:ea typeface="+mj-ea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假设不允许重名，则有</a:t>
            </a:r>
            <a:r>
              <a:rPr lang="en-US" altLang="zh-CN" sz="2800" dirty="0">
                <a:ea typeface="+mj-ea"/>
              </a:rPr>
              <a:t>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 ,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←→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→Sage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，并且</a:t>
            </a:r>
            <a:r>
              <a:rPr lang="en-US" altLang="zh-CN" sz="2400" dirty="0">
                <a:ea typeface="+mj-ea"/>
              </a:rPr>
              <a:t>Y→X,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</a:t>
            </a:r>
            <a:r>
              <a:rPr lang="en-US" altLang="zh-CN" sz="2400" dirty="0">
                <a:solidFill>
                  <a:srgbClr val="6600FF"/>
                </a:solidFill>
                <a:ea typeface="+mj-ea"/>
              </a:rPr>
              <a:t>←→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不函数依赖于</a:t>
            </a:r>
            <a:r>
              <a:rPr lang="en-US" altLang="zh-CN" sz="2400" dirty="0">
                <a:ea typeface="+mj-ea"/>
              </a:rPr>
              <a:t>X, 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。</a:t>
            </a:r>
            <a:endParaRPr lang="zh-CN" altLang="en-US" dirty="0">
              <a:ea typeface="+mj-ea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37378" y="4047004"/>
            <a:ext cx="171450" cy="230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460688" y="5331572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57BB3-C5AA-4767-9FF8-0F4150C7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88" y="454258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函数依赖可以从不同角度分为：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平凡函数依赖与非平凡函数依赖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完全函数依赖与部分函数依赖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传递函数依赖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27BC-F43F-4BEF-AA7F-8CD16C91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85" y="2881952"/>
            <a:ext cx="4548843" cy="22488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在关系模式</a:t>
            </a:r>
            <a:r>
              <a:rPr lang="en-US" altLang="zh-CN" dirty="0">
                <a:ea typeface="+mj-ea"/>
              </a:rPr>
              <a:t>R(U)</a:t>
            </a:r>
            <a:r>
              <a:rPr lang="zh-CN" altLang="en-US" dirty="0">
                <a:ea typeface="+mj-ea"/>
              </a:rPr>
              <a:t>中，对于</a:t>
            </a:r>
            <a:r>
              <a:rPr lang="en-US" altLang="zh-CN" dirty="0">
                <a:ea typeface="+mj-ea"/>
              </a:rPr>
              <a:t>U</a:t>
            </a:r>
            <a:r>
              <a:rPr lang="zh-CN" altLang="en-US" dirty="0">
                <a:ea typeface="+mj-ea"/>
              </a:rPr>
              <a:t>的子集</a:t>
            </a:r>
            <a:r>
              <a:rPr lang="en-US" altLang="zh-CN" dirty="0">
                <a:ea typeface="+mj-ea"/>
              </a:rPr>
              <a:t>X</a:t>
            </a:r>
            <a:r>
              <a:rPr lang="zh-CN" altLang="en-US" dirty="0">
                <a:ea typeface="+mj-ea"/>
              </a:rPr>
              <a:t>和</a:t>
            </a:r>
            <a:r>
              <a:rPr lang="en-US" altLang="zh-CN" dirty="0">
                <a:ea typeface="+mj-ea"/>
              </a:rPr>
              <a:t>Y</a:t>
            </a:r>
            <a:r>
              <a:rPr lang="zh-CN" altLang="en-US" dirty="0">
                <a:ea typeface="+mj-ea"/>
              </a:rPr>
              <a:t>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如果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</a:t>
            </a:r>
            <a:r>
              <a:rPr lang="zh-CN" altLang="en-US" dirty="0">
                <a:ea typeface="+mj-ea"/>
              </a:rPr>
              <a:t>，则称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是非平凡的函数依赖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若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X,   </a:t>
            </a:r>
            <a:r>
              <a:rPr lang="zh-CN" altLang="en-US" dirty="0">
                <a:ea typeface="+mj-ea"/>
              </a:rPr>
              <a:t>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例：在关系</a:t>
            </a:r>
            <a:r>
              <a:rPr lang="en-US" altLang="zh-CN" dirty="0">
                <a:ea typeface="+mj-ea"/>
              </a:rPr>
              <a:t>SC(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, Grade)</a:t>
            </a:r>
            <a:r>
              <a:rPr lang="zh-CN" altLang="en-US" dirty="0">
                <a:ea typeface="+mj-ea"/>
              </a:rPr>
              <a:t>中，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        非平凡函数依赖：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>
                <a:ea typeface="+mj-ea"/>
              </a:rPr>
              <a:t>Grade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</a:t>
            </a:r>
            <a:r>
              <a:rPr lang="zh-CN" altLang="en-US" dirty="0">
                <a:ea typeface="+mj-ea"/>
              </a:rPr>
              <a:t>平凡函数依赖：    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 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                               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 </a:t>
            </a:r>
            <a:r>
              <a:rPr lang="en-US" altLang="zh-CN" dirty="0" err="1">
                <a:ea typeface="+mj-ea"/>
              </a:rPr>
              <a:t>Cno</a:t>
            </a:r>
            <a:endParaRPr lang="zh-CN" altLang="en-US" dirty="0"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平凡函数依赖与非平凡函数依赖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4569106" y="1989418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27477-E10A-4FF4-94C8-E59C1ECA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37" y="4047819"/>
            <a:ext cx="2293217" cy="2293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定义</a:t>
            </a:r>
            <a:r>
              <a:rPr lang="en-US" altLang="zh-CN" sz="2800" dirty="0">
                <a:ea typeface="+mj-ea"/>
              </a:rPr>
              <a:t>6.2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在关系模式</a:t>
            </a:r>
            <a:r>
              <a:rPr lang="en-US" altLang="zh-CN" sz="2800" dirty="0">
                <a:ea typeface="+mj-ea"/>
              </a:rPr>
              <a:t>R(U)</a:t>
            </a:r>
            <a:r>
              <a:rPr lang="zh-CN" altLang="en-US" sz="2800" dirty="0">
                <a:ea typeface="+mj-ea"/>
              </a:rPr>
              <a:t>中，如果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，并且对于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的任何一个真子集</a:t>
            </a:r>
            <a:r>
              <a:rPr lang="en-US" altLang="zh-CN" sz="2800" dirty="0">
                <a:ea typeface="+mj-ea"/>
              </a:rPr>
              <a:t>X ′ </a:t>
            </a:r>
            <a:r>
              <a:rPr lang="zh-CN" altLang="en-US" sz="2800" dirty="0">
                <a:ea typeface="+mj-ea"/>
              </a:rPr>
              <a:t>，都有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</a:t>
            </a:r>
            <a:r>
              <a:rPr lang="en-US" altLang="zh-CN" sz="2800" dirty="0">
                <a:ea typeface="+mj-ea"/>
              </a:rPr>
              <a:t>X′ → Y, </a:t>
            </a:r>
            <a:r>
              <a:rPr lang="zh-CN" altLang="en-US" sz="2800" dirty="0">
                <a:ea typeface="+mj-ea"/>
              </a:rPr>
              <a:t>则称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完全函数依赖于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</a:t>
            </a:r>
            <a:r>
              <a:rPr lang="zh-CN" altLang="en-US" sz="2800" dirty="0">
                <a:ea typeface="+mj-ea"/>
              </a:rPr>
              <a:t> 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若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，但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不完全函数依赖于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，则称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部分函数依赖</a:t>
            </a:r>
            <a:r>
              <a:rPr lang="zh-CN" altLang="en-US" sz="2800" dirty="0">
                <a:ea typeface="+mj-ea"/>
              </a:rPr>
              <a:t>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 Y</a:t>
            </a:r>
            <a:r>
              <a:rPr lang="zh-CN" altLang="en-US" sz="2800" dirty="0">
                <a:ea typeface="+mj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完全函数依赖与部分函数依赖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194200" y="325264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8801213" y="3367739"/>
            <a:ext cx="259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967981" y="421726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498EB-A23F-47A0-B73F-8D39FD4E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4729136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872855" y="1160552"/>
            <a:ext cx="10972800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例：在关系</a:t>
            </a:r>
            <a:r>
              <a:rPr lang="en-US" altLang="zh-CN" sz="2400" b="1" dirty="0"/>
              <a:t>SC(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Cno</a:t>
            </a:r>
            <a:r>
              <a:rPr lang="en-US" altLang="zh-CN" sz="2400" b="1" dirty="0"/>
              <a:t>, Grade)</a:t>
            </a:r>
            <a:r>
              <a:rPr lang="zh-CN" altLang="en-US" sz="2400" dirty="0"/>
              <a:t>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</a:t>
            </a:r>
            <a:r>
              <a:rPr lang="zh-CN" altLang="en-US" baseline="4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520141" y="23648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942408" y="2983028"/>
            <a:ext cx="8363344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在关系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Student(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Mname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Grade)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      由于：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的真子集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因此：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4421709" y="3923552"/>
            <a:ext cx="269749" cy="57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P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738213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4699100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E4AEA-4D90-4A06-979C-D151E699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76" y="4724552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6.3  </a:t>
            </a:r>
            <a:r>
              <a:rPr lang="zh-CN" altLang="en-US" sz="2800" dirty="0"/>
              <a:t>在关系模式</a:t>
            </a:r>
            <a:r>
              <a:rPr lang="en-US" altLang="zh-CN" sz="2800" dirty="0"/>
              <a:t>R(U)</a:t>
            </a:r>
            <a:r>
              <a:rPr lang="zh-CN" altLang="en-US" sz="2800" dirty="0"/>
              <a:t>中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dirty="0"/>
              <a:t>X→Y, (Y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sz="2800" dirty="0"/>
              <a:t>X), Y→X</a:t>
            </a:r>
            <a:r>
              <a:rPr lang="zh-CN" altLang="en-US" sz="2800" dirty="0"/>
              <a:t> 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，则称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传递函数依赖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，记为：</a:t>
            </a:r>
            <a:r>
              <a:rPr lang="en-US" altLang="zh-CN" sz="2800" dirty="0"/>
              <a:t>X  → Z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dirty="0"/>
              <a:t>如果</a:t>
            </a:r>
            <a:r>
              <a:rPr lang="en-US" altLang="zh-CN" sz="2800" dirty="0"/>
              <a:t>Y→X</a:t>
            </a:r>
            <a:r>
              <a:rPr lang="zh-CN" altLang="en-US" sz="2800" dirty="0"/>
              <a:t>， 即</a:t>
            </a:r>
            <a:r>
              <a:rPr lang="en-US" altLang="zh-CN" sz="2800" dirty="0"/>
              <a:t>X←→Y</a:t>
            </a:r>
            <a:r>
              <a:rPr lang="zh-CN" altLang="en-US" sz="2800" dirty="0"/>
              <a:t>，则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直接依赖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    </a:t>
            </a:r>
            <a:r>
              <a:rPr lang="zh-CN" altLang="en-US" sz="2800" dirty="0"/>
              <a:t>在关系</a:t>
            </a:r>
            <a:r>
              <a:rPr lang="en-US" altLang="zh-CN" sz="2800" dirty="0"/>
              <a:t>Std(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)</a:t>
            </a:r>
            <a:r>
              <a:rPr lang="zh-CN" altLang="en-US" sz="2800" dirty="0"/>
              <a:t>中，有：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	  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</a:t>
            </a:r>
            <a:r>
              <a:rPr lang="en-US" altLang="zh-CN" sz="2800" dirty="0" err="1"/>
              <a:t>Sno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传递函数依赖于</a:t>
            </a:r>
            <a:r>
              <a:rPr lang="en-US" altLang="zh-CN" sz="2800" dirty="0" err="1"/>
              <a:t>Sno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传递函数依赖</a:t>
            </a:r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6927918" y="1499370"/>
            <a:ext cx="2254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7989592" y="1461035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057777" y="1909396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040630" y="4265970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4D88D-3B9A-4942-8866-868A18B8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35" y="478170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872855" y="99321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2AA1F-7AE9-47B0-A115-17DEBBB6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5" y="1153462"/>
            <a:ext cx="5605929" cy="42044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11992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+mj-ea"/>
                <a:ea typeface="+mj-ea"/>
              </a:rPr>
              <a:t>    定义</a:t>
            </a:r>
            <a:r>
              <a:rPr lang="en-US" altLang="zh-CN" sz="2800" b="1" dirty="0">
                <a:latin typeface="+mj-ea"/>
                <a:ea typeface="+mj-ea"/>
              </a:rPr>
              <a:t>6.4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为</a:t>
            </a:r>
            <a:r>
              <a:rPr lang="en-US" altLang="zh-CN" sz="2800" dirty="0">
                <a:latin typeface="+mj-ea"/>
                <a:ea typeface="+mj-ea"/>
              </a:rPr>
              <a:t>R&lt;U,F&gt;</a:t>
            </a:r>
            <a:r>
              <a:rPr lang="zh-CN" altLang="en-US" sz="2800" dirty="0">
                <a:latin typeface="+mj-ea"/>
                <a:ea typeface="+mj-ea"/>
              </a:rPr>
              <a:t>中的属性或属性组合。若</a:t>
            </a:r>
            <a:r>
              <a:rPr lang="en-US" altLang="zh-CN" sz="2800" dirty="0">
                <a:latin typeface="+mj-ea"/>
                <a:ea typeface="+mj-ea"/>
              </a:rPr>
              <a:t>K    </a:t>
            </a:r>
            <a:r>
              <a:rPr lang="en-US" altLang="zh-CN" sz="2800" baseline="46000" dirty="0">
                <a:latin typeface="+mj-ea"/>
                <a:ea typeface="+mj-ea"/>
              </a:rPr>
              <a:t>  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，  则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称为</a:t>
            </a:r>
            <a:r>
              <a:rPr lang="en-US" altLang="zh-CN" sz="2800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侯选码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Candidate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   若候选码多于一个，则选定其中的一个做为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Primary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主属性和非主属性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全码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码</a:t>
            </a:r>
          </a:p>
        </p:txBody>
      </p:sp>
      <p:grpSp>
        <p:nvGrpSpPr>
          <p:cNvPr id="49155" name="组合 5"/>
          <p:cNvGrpSpPr>
            <a:grpSpLocks/>
          </p:cNvGrpSpPr>
          <p:nvPr/>
        </p:nvGrpSpPr>
        <p:grpSpPr bwMode="auto">
          <a:xfrm>
            <a:off x="3065463" y="2424113"/>
            <a:ext cx="381000" cy="360362"/>
            <a:chOff x="2124075" y="2781300"/>
            <a:chExt cx="381000" cy="360363"/>
          </a:xfrm>
        </p:grpSpPr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2124075" y="314166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124075" y="2781300"/>
              <a:ext cx="296863" cy="3365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altLang="zh-CN" sz="1600"/>
                <a:t>F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9358FB-D2B9-41C4-8273-83AE7DA4C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53" y="4577941"/>
            <a:ext cx="1785344" cy="186469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95" y="1064929"/>
            <a:ext cx="11600039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1]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S(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, Sage)</a:t>
            </a:r>
            <a:r>
              <a:rPr lang="zh-CN" altLang="en-US" sz="2400" dirty="0">
                <a:latin typeface="+mn-ea"/>
                <a:ea typeface="+mn-ea"/>
              </a:rPr>
              <a:t>，单个属性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是码，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</a:t>
            </a:r>
            <a:r>
              <a:rPr lang="en-US" altLang="zh-CN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zh-CN" altLang="en-US" sz="2400" u="sng" dirty="0">
                <a:latin typeface="+mn-ea"/>
                <a:ea typeface="+mn-ea"/>
              </a:rPr>
              <a:t>，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Grade</a:t>
            </a:r>
            <a:r>
              <a:rPr lang="zh-CN" altLang="en-US" sz="2400" dirty="0">
                <a:latin typeface="+mn-ea"/>
                <a:ea typeface="+mn-ea"/>
              </a:rPr>
              <a:t>）中，（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）是码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2]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P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W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zh-CN" altLang="en-US" sz="2400" dirty="0">
                <a:latin typeface="+mn-ea"/>
                <a:ea typeface="+mn-ea"/>
              </a:rPr>
              <a:t>：演奏者     </a:t>
            </a:r>
            <a:r>
              <a:rPr lang="en-US" altLang="zh-CN" sz="2400" dirty="0">
                <a:latin typeface="+mn-ea"/>
                <a:ea typeface="+mn-ea"/>
              </a:rPr>
              <a:t>W</a:t>
            </a:r>
            <a:r>
              <a:rPr lang="zh-CN" altLang="en-US" sz="2400" dirty="0">
                <a:latin typeface="+mn-ea"/>
                <a:ea typeface="+mn-ea"/>
              </a:rPr>
              <a:t>：作品    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：听众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一个演奏者可以演奏多个作品；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某一作品可被多个演奏者演奏；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听众可以欣赏不同演奏者的不同作品；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码为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All-Key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CA63F-E7CF-4D6E-8DE2-E84C1A13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48" y="2793253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57277" y="1088835"/>
            <a:ext cx="1169566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+mj-ea"/>
                <a:ea typeface="+mj-ea"/>
              </a:rPr>
              <a:t>定义</a:t>
            </a:r>
            <a:r>
              <a:rPr lang="en-US" altLang="zh-CN" sz="2800" b="1" dirty="0">
                <a:latin typeface="+mj-ea"/>
                <a:ea typeface="+mj-ea"/>
              </a:rPr>
              <a:t>6.5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   关系模式 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中属性或属性组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并非 </a:t>
            </a:r>
            <a:r>
              <a:rPr lang="en-US" altLang="zh-CN" sz="2800" i="1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的码，但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是另一个关系模式的码，则称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外部码（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Foreign key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sz="2800" dirty="0">
                <a:latin typeface="+mj-ea"/>
                <a:ea typeface="+mj-ea"/>
              </a:rPr>
              <a:t>也称外码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latin typeface="+mj-ea"/>
                <a:ea typeface="+mj-ea"/>
              </a:rPr>
              <a:t>如在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u="sng" dirty="0">
                <a:latin typeface="+mj-ea"/>
                <a:ea typeface="+mj-ea"/>
              </a:rPr>
              <a:t>，</a:t>
            </a:r>
            <a:r>
              <a:rPr lang="en-US" altLang="zh-CN" sz="2400" u="sng" dirty="0" err="1">
                <a:latin typeface="+mj-ea"/>
                <a:ea typeface="+mj-ea"/>
              </a:rPr>
              <a:t>Cno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Grade</a:t>
            </a:r>
            <a:r>
              <a:rPr lang="zh-CN" altLang="en-US" sz="2400" dirty="0">
                <a:latin typeface="+mj-ea"/>
                <a:ea typeface="+mj-ea"/>
              </a:rPr>
              <a:t>）中，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不是码，但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Sdept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Sage</a:t>
            </a:r>
            <a:r>
              <a:rPr lang="zh-CN" altLang="en-US" sz="2400" dirty="0">
                <a:latin typeface="+mj-ea"/>
                <a:ea typeface="+mj-ea"/>
              </a:rPr>
              <a:t>）的码，则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的外部码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400" dirty="0">
                <a:latin typeface="+mj-ea"/>
                <a:ea typeface="+mj-ea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外码</a:t>
            </a:r>
            <a:r>
              <a:rPr lang="zh-CN" altLang="en-US" sz="2400" dirty="0">
                <a:latin typeface="+mj-ea"/>
                <a:ea typeface="+mj-ea"/>
              </a:rPr>
              <a:t>一起提供了表示关系间联系的手段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5E832-DA70-4CA6-9A36-A660A6C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04" y="474032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9AB27-5885-4497-8144-472311B7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88" y="1231153"/>
            <a:ext cx="5860925" cy="43956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范式是符合某一种级别的关系模式的集合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关系数据库中的关系必须满足一定的要求。满足不同程度要求的为不同范式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范式的种类：</a:t>
            </a:r>
            <a:r>
              <a:rPr lang="zh-CN" altLang="en-US" sz="2800" dirty="0"/>
              <a:t>	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第一范式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(1NF)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第二范式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(2NF)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第三范式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(3NF)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BC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(BCNF)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第四范式</a:t>
            </a:r>
            <a:r>
              <a:rPr lang="en-US" altLang="zh-CN" sz="2400" b="1" dirty="0">
                <a:latin typeface="+mn-ea"/>
                <a:ea typeface="+mn-ea"/>
              </a:rPr>
              <a:t>(4NF)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第五范式</a:t>
            </a:r>
            <a:r>
              <a:rPr lang="en-US" altLang="zh-CN" sz="2400" b="1" dirty="0">
                <a:latin typeface="+mn-ea"/>
                <a:ea typeface="+mn-ea"/>
              </a:rPr>
              <a:t>(5NF)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280042" y="4230365"/>
            <a:ext cx="2376488" cy="1587"/>
          </a:xfrm>
          <a:prstGeom prst="straightConnector1">
            <a:avLst/>
          </a:prstGeom>
          <a:ln w="38100">
            <a:solidFill>
              <a:srgbClr val="02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67889" y="3333105"/>
            <a:ext cx="615553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dirty="0"/>
              <a:t>问题越少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F8B865-9256-418F-B79D-2A576F5A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91" y="3429000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某一关系模式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为第</a:t>
            </a:r>
            <a:r>
              <a:rPr lang="en-US" altLang="zh-CN" sz="2800" dirty="0"/>
              <a:t>n</a:t>
            </a:r>
            <a:r>
              <a:rPr lang="zh-CN" altLang="en-US" sz="2800" dirty="0"/>
              <a:t>范式，可简记为</a:t>
            </a:r>
            <a:r>
              <a:rPr lang="en-US" altLang="zh-CN" sz="2800" dirty="0" err="1"/>
              <a:t>R∈nNF</a:t>
            </a:r>
            <a:r>
              <a:rPr lang="zh-CN" altLang="en-US" sz="2800" dirty="0"/>
              <a:t>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一个低一级范式的关系模式，通过</a:t>
            </a:r>
            <a:r>
              <a:rPr lang="zh-CN" altLang="en-US" sz="2800" b="1" dirty="0">
                <a:solidFill>
                  <a:srgbClr val="FF0000"/>
                </a:solidFill>
              </a:rPr>
              <a:t>模式分解</a:t>
            </a:r>
            <a:r>
              <a:rPr lang="zh-CN" altLang="en-US" sz="2800" dirty="0"/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00"/>
                </a:solidFill>
              </a:rPr>
              <a:t>规范化</a:t>
            </a:r>
            <a:r>
              <a:rPr lang="zh-CN" altLang="en-US" sz="2800" b="1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  <a:r>
              <a:rPr lang="en-US" altLang="zh-CN" dirty="0">
                <a:latin typeface="+mj-ea"/>
              </a:rPr>
              <a:t>(cont)</a:t>
            </a:r>
            <a:endParaRPr lang="zh-CN" altLang="en-US" dirty="0">
              <a:latin typeface="+mj-ea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3405" y="3159406"/>
            <a:ext cx="3743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196" y="1166529"/>
            <a:ext cx="11797628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dirty="0"/>
              <a:t>定义：</a:t>
            </a:r>
            <a:endParaRPr lang="en-US" altLang="zh-CN" sz="2400" dirty="0"/>
          </a:p>
          <a:p>
            <a:pPr marL="452438" lvl="1" indent="-1588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如果一个关系模式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的所有属性都是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不可分的基本数据项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R∈1NF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。简单一点来说，符合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范式的关系，就是不存在表中套表的情况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关系中不存在重复行、多值列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第一范式是对关系模式的最起码的要求。不满足第一范式的数据库模式不能称为关系数据库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满足第一范式的关系模式并不一定是一个好的关系模式。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1NF</a:t>
            </a:r>
            <a:endParaRPr lang="zh-CN" altLang="en-US" dirty="0">
              <a:latin typeface="+mj-ea"/>
            </a:endParaRPr>
          </a:p>
        </p:txBody>
      </p:sp>
      <p:pic>
        <p:nvPicPr>
          <p:cNvPr id="56323" name="Picture 3" descr="C:\Documents and Settings\Administrator\Local Settings\Temporary Internet Files\Content.IE5\WX6741MB\MCj04338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64" y="1386027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6BC174-9C0D-4C14-B431-2DB10EA2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23" y="5100737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:\Documents and Settings\Administrator\Local Settings\Temporary Internet Files\Content.IE5\4X2BGDMJ\MCj04242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72" y="1052511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7"/>
          <p:cNvSpPr txBox="1">
            <a:spLocks noChangeArrowheads="1"/>
          </p:cNvSpPr>
          <p:nvPr/>
        </p:nvSpPr>
        <p:spPr bwMode="auto">
          <a:xfrm>
            <a:off x="1271309" y="125571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华文隶书"/>
              </a:rPr>
              <a:t>实例分析</a:t>
            </a:r>
          </a:p>
        </p:txBody>
      </p:sp>
      <p:sp>
        <p:nvSpPr>
          <p:cNvPr id="57347" name="TextBox 9"/>
          <p:cNvSpPr txBox="1">
            <a:spLocks noChangeArrowheads="1"/>
          </p:cNvSpPr>
          <p:nvPr/>
        </p:nvSpPr>
        <p:spPr bwMode="auto">
          <a:xfrm>
            <a:off x="1271309" y="1650275"/>
            <a:ext cx="10609819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下面表格是一个不规范化（</a:t>
            </a:r>
            <a:r>
              <a:rPr lang="en-US" altLang="zh-CN" sz="2400" dirty="0"/>
              <a:t>UNF</a:t>
            </a:r>
            <a:r>
              <a:rPr lang="zh-CN" altLang="en-US" sz="2400" dirty="0"/>
              <a:t>）学生选课系统的实例，我们将从这个实例开始，一步一步将其</a:t>
            </a:r>
            <a:r>
              <a:rPr lang="zh-CN" altLang="en-US" sz="2400" b="1" dirty="0">
                <a:solidFill>
                  <a:srgbClr val="FF0000"/>
                </a:solidFill>
              </a:rPr>
              <a:t>规范化</a:t>
            </a:r>
          </a:p>
        </p:txBody>
      </p:sp>
      <p:sp>
        <p:nvSpPr>
          <p:cNvPr id="57348" name="矩形 10"/>
          <p:cNvSpPr>
            <a:spLocks noChangeArrowheads="1"/>
          </p:cNvSpPr>
          <p:nvPr/>
        </p:nvSpPr>
        <p:spPr bwMode="auto">
          <a:xfrm>
            <a:off x="1443599" y="6027951"/>
            <a:ext cx="707548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UNF  Un-</a:t>
            </a:r>
            <a:r>
              <a:rPr lang="en-US" altLang="zh-CN" b="1" dirty="0" err="1"/>
              <a:t>normalised</a:t>
            </a:r>
            <a:r>
              <a:rPr lang="en-US" altLang="zh-CN" b="1" dirty="0"/>
              <a:t> Form</a:t>
            </a:r>
            <a:r>
              <a:rPr lang="zh-CN" altLang="en-US" b="1" dirty="0"/>
              <a:t>（不符合</a:t>
            </a:r>
            <a:r>
              <a:rPr lang="en-US" altLang="zh-CN" b="1" dirty="0"/>
              <a:t>1NF</a:t>
            </a:r>
            <a:r>
              <a:rPr lang="zh-CN" altLang="en-US" b="1" dirty="0"/>
              <a:t>的形式、未规范化的形式）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7631674" y="2233918"/>
            <a:ext cx="1774825" cy="768350"/>
          </a:xfrm>
          <a:prstGeom prst="cloudCallout">
            <a:avLst>
              <a:gd name="adj1" fmla="val -47896"/>
              <a:gd name="adj2" fmla="val 1565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表中套表</a:t>
            </a:r>
          </a:p>
        </p:txBody>
      </p:sp>
      <p:graphicFrame>
        <p:nvGraphicFramePr>
          <p:cNvPr id="5738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7124"/>
              </p:ext>
            </p:extLst>
          </p:nvPr>
        </p:nvGraphicFramePr>
        <p:xfrm>
          <a:off x="1454711" y="2898987"/>
          <a:ext cx="7288213" cy="3128964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Database Programming &amp; Web Development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Communication Technologies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M928273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PassFail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IS705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Business Systems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9"/>
          <p:cNvSpPr txBox="1">
            <a:spLocks noChangeArrowheads="1"/>
          </p:cNvSpPr>
          <p:nvPr/>
        </p:nvSpPr>
        <p:spPr bwMode="auto">
          <a:xfrm>
            <a:off x="1306421" y="1274159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第一步：</a:t>
            </a:r>
          </a:p>
        </p:txBody>
      </p:sp>
      <p:sp>
        <p:nvSpPr>
          <p:cNvPr id="58370" name="TextBox 10"/>
          <p:cNvSpPr txBox="1">
            <a:spLocks noChangeArrowheads="1"/>
          </p:cNvSpPr>
          <p:nvPr/>
        </p:nvSpPr>
        <p:spPr bwMode="auto">
          <a:xfrm>
            <a:off x="2718081" y="1300820"/>
            <a:ext cx="7372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</a:t>
            </a:r>
            <a:r>
              <a:rPr lang="en-US" altLang="zh-CN" sz="2800" dirty="0">
                <a:latin typeface="+mj-ea"/>
                <a:ea typeface="+mj-ea"/>
              </a:rPr>
              <a:t>UNF</a:t>
            </a:r>
            <a:r>
              <a:rPr lang="zh-CN" altLang="en-US" sz="2800" dirty="0">
                <a:latin typeface="+mj-ea"/>
                <a:ea typeface="+mj-ea"/>
              </a:rPr>
              <a:t>转换成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，方法是剔除表中所套的表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038" y="1850701"/>
            <a:ext cx="373810" cy="51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34" y="1072548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2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7462"/>
              </p:ext>
            </p:extLst>
          </p:nvPr>
        </p:nvGraphicFramePr>
        <p:xfrm>
          <a:off x="1687793" y="2415109"/>
          <a:ext cx="4956175" cy="31702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3629"/>
              </p:ext>
            </p:extLst>
          </p:nvPr>
        </p:nvGraphicFramePr>
        <p:xfrm>
          <a:off x="7161492" y="2394472"/>
          <a:ext cx="2597426" cy="321475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Cno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Cname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IS701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Database Programming &amp; Web Development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IS702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Communication Technologies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IS705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Business Systems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987955" y="2041201"/>
            <a:ext cx="93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37756" y="2007862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Course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转换成</a:t>
            </a:r>
            <a:r>
              <a:rPr lang="en-US" altLang="zh-CN" dirty="0"/>
              <a:t>1NF</a:t>
            </a:r>
            <a:r>
              <a:rPr lang="zh-CN" altLang="en-US" dirty="0"/>
              <a:t>后，关系还存在：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插入异常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删除异常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数据冗余度大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修改复杂</a:t>
            </a:r>
          </a:p>
        </p:txBody>
      </p:sp>
      <p:pic>
        <p:nvPicPr>
          <p:cNvPr id="59395" name="Picture 8" descr="C:\Documents and Settings\Administrator\Local Settings\Temporary Internet Files\Content.IE5\0J8JIHM3\MCj035539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4560" y="3854824"/>
            <a:ext cx="2363442" cy="27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903" y="1060779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Box 4"/>
          <p:cNvSpPr txBox="1">
            <a:spLocks noChangeArrowheads="1"/>
          </p:cNvSpPr>
          <p:nvPr/>
        </p:nvSpPr>
        <p:spPr bwMode="auto">
          <a:xfrm>
            <a:off x="1420253" y="131477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第二步：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414" y="2530476"/>
            <a:ext cx="4452937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939" y="3379789"/>
            <a:ext cx="8794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40150" y="504190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0422" name="TextBox 10"/>
          <p:cNvSpPr txBox="1">
            <a:spLocks noChangeArrowheads="1"/>
          </p:cNvSpPr>
          <p:nvPr/>
        </p:nvSpPr>
        <p:spPr bwMode="auto">
          <a:xfrm>
            <a:off x="2919413" y="1360551"/>
            <a:ext cx="7553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将符合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的关系分解成符合</a:t>
            </a:r>
            <a:r>
              <a:rPr lang="en-US" altLang="zh-CN" sz="2800" dirty="0">
                <a:latin typeface="+mj-ea"/>
                <a:ea typeface="+mj-ea"/>
              </a:rPr>
              <a:t>2NF</a:t>
            </a:r>
            <a:r>
              <a:rPr lang="zh-CN" altLang="en-US" sz="2800" dirty="0">
                <a:latin typeface="+mj-ea"/>
                <a:ea typeface="+mj-ea"/>
              </a:rPr>
              <a:t>的多个关系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2" name="Picture 6" descr="C:\Documents and Settings\Administrator\Local Settings\Temporary Internet Files\Content.IE5\4XUVC5MF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8588" y="4586288"/>
            <a:ext cx="1454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云形标注 21"/>
          <p:cNvSpPr/>
          <p:nvPr/>
        </p:nvSpPr>
        <p:spPr>
          <a:xfrm>
            <a:off x="8110538" y="3800475"/>
            <a:ext cx="1485900" cy="971550"/>
          </a:xfrm>
          <a:prstGeom prst="cloudCallout">
            <a:avLst>
              <a:gd name="adj1" fmla="val 35689"/>
              <a:gd name="adj2" fmla="val 72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什么是</a:t>
            </a:r>
            <a:r>
              <a:rPr lang="en-US" altLang="zh-CN" sz="2000" b="1" dirty="0">
                <a:solidFill>
                  <a:srgbClr val="0000FF"/>
                </a:solidFill>
              </a:rPr>
              <a:t>2NF</a:t>
            </a:r>
            <a:r>
              <a:rPr lang="zh-CN" altLang="en-US" sz="2000" b="1" dirty="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AB3C30-840A-43FF-B8E2-5E74890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508955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dirty="0"/>
              <a:t>	</a:t>
            </a:r>
            <a:r>
              <a:rPr lang="en-US" altLang="zh-CN" b="1" dirty="0"/>
              <a:t> </a:t>
            </a:r>
            <a:r>
              <a:rPr lang="en-US" altLang="zh-CN" dirty="0"/>
              <a:t>            </a:t>
            </a:r>
            <a:r>
              <a:rPr lang="zh-CN" altLang="en-US" sz="2800" dirty="0">
                <a:latin typeface="+mn-ea"/>
                <a:ea typeface="+mn-ea"/>
              </a:rPr>
              <a:t>若</a:t>
            </a:r>
            <a:r>
              <a:rPr lang="en-US" altLang="zh-CN" sz="2800" dirty="0">
                <a:latin typeface="+mn-ea"/>
                <a:ea typeface="+mn-ea"/>
              </a:rPr>
              <a:t>R∈1NF</a:t>
            </a:r>
            <a:r>
              <a:rPr lang="zh-CN" altLang="en-US" sz="2800" dirty="0">
                <a:latin typeface="+mn-ea"/>
                <a:ea typeface="+mn-ea"/>
              </a:rPr>
              <a:t>，且每一个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非主属性完全</a:t>
            </a:r>
            <a:r>
              <a:rPr lang="zh-CN" altLang="en-US" sz="2800" dirty="0">
                <a:latin typeface="+mn-ea"/>
                <a:ea typeface="+mn-ea"/>
              </a:rPr>
              <a:t>函数依赖于码，则</a:t>
            </a:r>
            <a:r>
              <a:rPr lang="en-US" altLang="zh-CN" sz="2800" dirty="0">
                <a:latin typeface="+mn-ea"/>
                <a:ea typeface="+mn-ea"/>
              </a:rPr>
              <a:t>R∈2NF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2NF</a:t>
            </a:r>
            <a:endParaRPr lang="zh-CN" altLang="en-US" dirty="0">
              <a:latin typeface="+mj-ea"/>
            </a:endParaRPr>
          </a:p>
        </p:txBody>
      </p:sp>
      <p:grpSp>
        <p:nvGrpSpPr>
          <p:cNvPr id="61443" name="组合 6"/>
          <p:cNvGrpSpPr>
            <a:grpSpLocks/>
          </p:cNvGrpSpPr>
          <p:nvPr/>
        </p:nvGrpSpPr>
        <p:grpSpPr bwMode="auto">
          <a:xfrm>
            <a:off x="346438" y="977210"/>
            <a:ext cx="1266825" cy="1011237"/>
            <a:chOff x="331304" y="1414668"/>
            <a:chExt cx="1267385" cy="1010480"/>
          </a:xfrm>
        </p:grpSpPr>
        <p:pic>
          <p:nvPicPr>
            <p:cNvPr id="61457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8" name="矩形 5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定义</a:t>
              </a:r>
              <a:endParaRPr lang="zh-CN" altLang="en-US" sz="1600" dirty="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13263" y="1988447"/>
            <a:ext cx="831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我们可以根据函数的依赖关系来分析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Course</a:t>
            </a:r>
            <a:r>
              <a:rPr lang="zh-CN" altLang="en-US" sz="2400" dirty="0">
                <a:latin typeface="+mj-ea"/>
                <a:ea typeface="+mj-ea"/>
              </a:rPr>
              <a:t>是不是</a:t>
            </a:r>
            <a:r>
              <a:rPr lang="en-US" altLang="zh-CN" sz="2400" dirty="0">
                <a:latin typeface="+mj-ea"/>
                <a:ea typeface="+mj-ea"/>
              </a:rPr>
              <a:t>2NF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678046" y="409668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678045" y="4217338"/>
            <a:ext cx="457200" cy="369888"/>
            <a:chOff x="8387176" y="2914650"/>
            <a:chExt cx="457200" cy="369332"/>
          </a:xfrm>
        </p:grpSpPr>
        <p:sp>
          <p:nvSpPr>
            <p:cNvPr id="61455" name="TextBox 11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6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78045" y="4655488"/>
            <a:ext cx="457200" cy="369888"/>
            <a:chOff x="8387176" y="2914650"/>
            <a:chExt cx="457200" cy="369332"/>
          </a:xfrm>
        </p:grpSpPr>
        <p:sp>
          <p:nvSpPr>
            <p:cNvPr id="61453" name="TextBox 16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4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968184" y="2545046"/>
            <a:ext cx="782678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SC(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 err="1">
                <a:cs typeface="Times New Roman" panose="02020603050405020304" pitchFamily="18" charset="0"/>
              </a:rPr>
              <a:t>,Sname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Birthdate,Grade,Result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    Grade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Birthdate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596" y="4384026"/>
            <a:ext cx="134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868921" y="4403076"/>
            <a:ext cx="170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SC</a:t>
            </a:r>
            <a:r>
              <a:rPr lang="en-US" altLang="zh-CN" sz="2000" b="1">
                <a:solidFill>
                  <a:srgbClr val="FF0000"/>
                </a:solidFill>
              </a:rPr>
              <a:t>∈2NF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H="1">
            <a:off x="8290402" y="4538807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CF5C7-4B1F-4C85-BA12-A1DA507B6E39}"/>
              </a:ext>
            </a:extLst>
          </p:cNvPr>
          <p:cNvSpPr txBox="1"/>
          <p:nvPr/>
        </p:nvSpPr>
        <p:spPr>
          <a:xfrm>
            <a:off x="280894" y="1060742"/>
            <a:ext cx="11540565" cy="456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掌握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函数四种依赖，重点掌握函数的部分依赖、传递依赖</a:t>
            </a:r>
            <a:endParaRPr lang="en-US" altLang="zh-CN" sz="2400" dirty="0">
              <a:latin typeface="+mj-ea"/>
              <a:ea typeface="+mj-ea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  <a:r>
              <a:rPr lang="zh-CN" altLang="en-US" sz="2400" dirty="0">
                <a:latin typeface="+mj-ea"/>
                <a:ea typeface="+mj-ea"/>
              </a:rPr>
              <a:t>，能够利用投影法熟练对关系进行规范化</a:t>
            </a:r>
            <a:endParaRPr lang="en-US" altLang="zh-CN" sz="2400" dirty="0">
              <a:latin typeface="+mj-ea"/>
              <a:ea typeface="+mj-ea"/>
            </a:endParaRP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了解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多值依赖，</a:t>
            </a:r>
            <a:r>
              <a:rPr lang="en-US" altLang="zh-CN" sz="2400" dirty="0">
                <a:latin typeface="+mj-ea"/>
                <a:ea typeface="+mj-ea"/>
              </a:rPr>
              <a:t>4NF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5NF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重点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难点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3NF, BCNF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89AD9-ACF0-49A1-8CCB-A901331A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11" y="4503423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9589" y="147906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9589" y="2431566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7125" y="1192199"/>
            <a:ext cx="2457450" cy="2324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9414" y="147430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89414" y="2803034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7789" y="148382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6998862" y="1779119"/>
            <a:ext cx="59055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7925169" y="2445074"/>
            <a:ext cx="7143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07789" y="276494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1"/>
            <a:endCxn id="10" idx="3"/>
          </p:cNvCxnSpPr>
          <p:nvPr/>
        </p:nvCxnSpPr>
        <p:spPr>
          <a:xfrm rot="10800000" flipV="1">
            <a:off x="3593675" y="1785468"/>
            <a:ext cx="1585912" cy="47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3527001" y="2079155"/>
            <a:ext cx="1628775" cy="9858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466675" y="3257080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 flipV="1">
            <a:off x="3504775" y="1552105"/>
            <a:ext cx="10080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Rectangle 3"/>
          <p:cNvSpPr txBox="1">
            <a:spLocks noChangeArrowheads="1"/>
          </p:cNvSpPr>
          <p:nvPr/>
        </p:nvSpPr>
        <p:spPr bwMode="auto">
          <a:xfrm>
            <a:off x="1648949" y="1945806"/>
            <a:ext cx="967109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的码为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满足第一范式。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非主属性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Birthdate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部分函数依赖于码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271001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120314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25426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2024064" y="2351173"/>
            <a:ext cx="236274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824662" y="2136863"/>
            <a:ext cx="3819225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309563" y="88552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</a:rPr>
              <a:t>分解为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1665245" y="1534561"/>
            <a:ext cx="4095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Student(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Birthdate)</a:t>
            </a:r>
            <a:endParaRPr lang="zh-CN" altLang="en-US" sz="2400" dirty="0"/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6718441" y="1585659"/>
            <a:ext cx="42354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Sgrade</a:t>
            </a:r>
            <a:r>
              <a:rPr lang="en-US" altLang="zh-CN" sz="2400" dirty="0"/>
              <a:t>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u="sng" dirty="0" err="1"/>
              <a:t>Cno</a:t>
            </a:r>
            <a:r>
              <a:rPr lang="en-US" altLang="zh-CN" sz="2400" dirty="0"/>
              <a:t>, Grade, Result)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75025" y="2790585"/>
            <a:ext cx="1195388" cy="6143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7627" y="220954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2970413" y="2515948"/>
            <a:ext cx="557212" cy="581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27627" y="36478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2970413" y="3096972"/>
            <a:ext cx="557212" cy="8572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0864" y="243338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0864" y="3385883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1313" y="2209542"/>
            <a:ext cx="1714500" cy="2052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980689" y="24286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80689" y="3757351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061526" y="2735022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 rot="5400000">
            <a:off x="9316445" y="3399392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8" name="TextBox 40"/>
          <p:cNvSpPr txBox="1">
            <a:spLocks noChangeArrowheads="1"/>
          </p:cNvSpPr>
          <p:nvPr/>
        </p:nvSpPr>
        <p:spPr bwMode="auto">
          <a:xfrm>
            <a:off x="2546550" y="4605098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Student</a:t>
            </a:r>
            <a:r>
              <a:rPr lang="zh-CN" altLang="en-US"/>
              <a:t>中函数依赖</a:t>
            </a:r>
          </a:p>
        </p:txBody>
      </p:sp>
      <p:sp>
        <p:nvSpPr>
          <p:cNvPr id="64529" name="TextBox 41"/>
          <p:cNvSpPr txBox="1">
            <a:spLocks noChangeArrowheads="1"/>
          </p:cNvSpPr>
          <p:nvPr/>
        </p:nvSpPr>
        <p:spPr bwMode="auto">
          <a:xfrm>
            <a:off x="7389953" y="4579753"/>
            <a:ext cx="197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Sgrade</a:t>
            </a:r>
            <a:r>
              <a:rPr lang="zh-CN" altLang="en-US" dirty="0"/>
              <a:t>中函数依赖</a:t>
            </a:r>
          </a:p>
        </p:txBody>
      </p:sp>
      <p:sp>
        <p:nvSpPr>
          <p:cNvPr id="64530" name="TextBox 43"/>
          <p:cNvSpPr txBox="1">
            <a:spLocks noChangeArrowheads="1"/>
          </p:cNvSpPr>
          <p:nvPr/>
        </p:nvSpPr>
        <p:spPr bwMode="auto">
          <a:xfrm>
            <a:off x="633045" y="5179637"/>
            <a:ext cx="105997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这样</a:t>
            </a:r>
            <a:r>
              <a:rPr lang="en-US" altLang="zh-CN" sz="2800" dirty="0">
                <a:latin typeface="+mn-ea"/>
                <a:ea typeface="+mn-ea"/>
              </a:rPr>
              <a:t>Student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 err="1">
                <a:latin typeface="+mn-ea"/>
                <a:ea typeface="+mn-ea"/>
              </a:rPr>
              <a:t>Sgrade</a:t>
            </a:r>
            <a:r>
              <a:rPr lang="zh-CN" altLang="en-US" sz="2800" dirty="0">
                <a:latin typeface="+mn-ea"/>
                <a:ea typeface="+mn-ea"/>
              </a:rPr>
              <a:t>都不存在非主属性的部分依赖，都属于</a:t>
            </a:r>
            <a:r>
              <a:rPr lang="en-US" altLang="zh-CN" sz="2800" dirty="0">
                <a:latin typeface="+mn-ea"/>
                <a:ea typeface="+mn-ea"/>
              </a:rPr>
              <a:t>2NF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775173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在</a:t>
            </a:r>
            <a:r>
              <a:rPr lang="en-US" altLang="zh-CN" sz="2400" dirty="0">
                <a:ea typeface="+mn-ea"/>
              </a:rPr>
              <a:t>2NF</a:t>
            </a:r>
            <a:r>
              <a:rPr lang="zh-CN" altLang="en-US" sz="2400" dirty="0">
                <a:ea typeface="+mn-ea"/>
              </a:rPr>
              <a:t>关系模式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 Grade, Result)</a:t>
            </a:r>
            <a:r>
              <a:rPr lang="zh-CN" altLang="en-US" sz="2400" dirty="0">
                <a:ea typeface="+mn-ea"/>
              </a:rPr>
              <a:t>中存在以下函数依赖：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)→Grade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		    Grade →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</a:t>
            </a:r>
            <a:r>
              <a:rPr lang="en-US" altLang="zh-CN" dirty="0" err="1">
                <a:ea typeface="+mn-ea"/>
              </a:rPr>
              <a:t>Grade→Result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 → Result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	 Result</a:t>
            </a:r>
            <a:r>
              <a:rPr lang="zh-CN" altLang="en-US" sz="2400" dirty="0">
                <a:ea typeface="+mn-ea"/>
              </a:rPr>
              <a:t>传递函数依赖于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 </a:t>
            </a:r>
            <a:r>
              <a:rPr lang="zh-CN" altLang="en-US" sz="2400" dirty="0">
                <a:ea typeface="+mn-ea"/>
              </a:rPr>
              <a:t>，即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中存在非主属性 对码的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传递函数依赖</a:t>
            </a:r>
            <a:r>
              <a:rPr lang="zh-CN" altLang="en-US" sz="2400" dirty="0">
                <a:ea typeface="+mn-ea"/>
              </a:rPr>
              <a:t>。</a:t>
            </a:r>
            <a:endParaRPr lang="en-US" altLang="zh-CN" sz="2400" dirty="0">
              <a:ea typeface="+mn-ea"/>
            </a:endParaRPr>
          </a:p>
        </p:txBody>
      </p:sp>
      <p:sp>
        <p:nvSpPr>
          <p:cNvPr id="65538" name="TextBox 4"/>
          <p:cNvSpPr txBox="1">
            <a:spLocks noChangeArrowheads="1"/>
          </p:cNvSpPr>
          <p:nvPr/>
        </p:nvSpPr>
        <p:spPr bwMode="auto">
          <a:xfrm>
            <a:off x="2933119" y="3660493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 txBox="1">
            <a:spLocks noChangeArrowheads="1"/>
          </p:cNvSpPr>
          <p:nvPr/>
        </p:nvSpPr>
        <p:spPr bwMode="auto">
          <a:xfrm>
            <a:off x="2037539" y="1121361"/>
            <a:ext cx="4703919" cy="431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3200" dirty="0">
                <a:ea typeface="隶书" pitchFamily="49" charset="-122"/>
                <a:cs typeface="Times New Roman" pitchFamily="18" charset="0"/>
              </a:rPr>
              <a:t>函数依赖图：</a:t>
            </a: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</a:pPr>
            <a:endParaRPr lang="zh-CN" altLang="en-US" sz="2800" dirty="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6663" y="1060644"/>
            <a:ext cx="4233862" cy="579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插入异常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如果没有学生得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则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无法插入到数据库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删除异常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452438" lvl="2" indent="-1588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如果学生只有一个学生得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，那么删除这个学生信息时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也丢失了。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数据冗余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57188" lvl="2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Grade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都对应一个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列重复存储。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742950" lvl="2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1729" y="256678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1729" y="3519287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78" y="2324998"/>
            <a:ext cx="1714500" cy="2095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91554" y="256202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91554" y="389075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72391" y="2868426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rot="5400000">
            <a:off x="5227310" y="3532796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444626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293939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6015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3NF</a:t>
            </a:r>
            <a:endParaRPr lang="zh-CN" altLang="en-US" sz="2800" dirty="0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2024064" y="2687464"/>
            <a:ext cx="238589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6824663" y="2473153"/>
            <a:ext cx="3856644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1446214" y="1367983"/>
            <a:ext cx="1620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解决方法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5DBA2D2-4BE0-4448-A11D-101E6B5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59426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关系模式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</a:t>
            </a:r>
            <a:r>
              <a:rPr lang="zh-CN" altLang="en-US" sz="2800" dirty="0">
                <a:solidFill>
                  <a:srgbClr val="FF0000"/>
                </a:solidFill>
              </a:rPr>
              <a:t>中若不存在这样的码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/>
              <a:t>、属性组</a:t>
            </a:r>
            <a:r>
              <a:rPr lang="en-US" altLang="zh-CN" sz="2800" dirty="0"/>
              <a:t>Y</a:t>
            </a:r>
            <a:r>
              <a:rPr lang="zh-CN" altLang="en-US" sz="2800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非主属性</a:t>
            </a:r>
            <a:r>
              <a:rPr lang="en-US" altLang="zh-CN" sz="2800" dirty="0"/>
              <a:t>Z</a:t>
            </a:r>
            <a:r>
              <a:rPr lang="zh-CN" altLang="en-US" sz="2800" dirty="0"/>
              <a:t>（</a:t>
            </a:r>
            <a:r>
              <a:rPr lang="en-US" altLang="zh-CN" sz="2800" dirty="0"/>
              <a:t>Z </a:t>
            </a:r>
            <a:r>
              <a:rPr lang="en-US" altLang="zh-CN" sz="2800" dirty="0">
                <a:sym typeface="Symbol" pitchFamily="18" charset="2"/>
              </a:rPr>
              <a:t></a:t>
            </a:r>
            <a:r>
              <a:rPr lang="en-US" altLang="zh-CN" sz="2800" dirty="0"/>
              <a:t> Y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dirty="0"/>
              <a:t>X→Y</a:t>
            </a:r>
            <a:r>
              <a:rPr lang="zh-CN" altLang="en-US" sz="2800" dirty="0"/>
              <a:t>，</a:t>
            </a:r>
            <a:r>
              <a:rPr lang="en-US" altLang="zh-CN" sz="2800" dirty="0"/>
              <a:t>Y → X</a:t>
            </a:r>
            <a:r>
              <a:rPr lang="zh-CN" altLang="en-US" sz="2800" dirty="0"/>
              <a:t>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，成立，则称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∈ 3NF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zh-CN" altLang="en-US" sz="2800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2NF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3NF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3NF</a:t>
            </a:r>
            <a:endParaRPr lang="zh-CN" altLang="en-US" dirty="0">
              <a:latin typeface="+mj-ea"/>
            </a:endParaRP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4712915" y="1872235"/>
            <a:ext cx="15240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256194" y="1877543"/>
            <a:ext cx="198437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5897562" y="4989053"/>
            <a:ext cx="19843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8614" name="组合 6"/>
          <p:cNvGrpSpPr>
            <a:grpSpLocks/>
          </p:cNvGrpSpPr>
          <p:nvPr/>
        </p:nvGrpSpPr>
        <p:grpSpPr bwMode="auto">
          <a:xfrm>
            <a:off x="187806" y="997775"/>
            <a:ext cx="1266825" cy="1011237"/>
            <a:chOff x="331304" y="1414668"/>
            <a:chExt cx="1267385" cy="1010480"/>
          </a:xfrm>
        </p:grpSpPr>
        <p:pic>
          <p:nvPicPr>
            <p:cNvPr id="68618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9" name="矩形 8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grpSp>
        <p:nvGrpSpPr>
          <p:cNvPr id="68615" name="组合 11"/>
          <p:cNvGrpSpPr>
            <a:grpSpLocks/>
          </p:cNvGrpSpPr>
          <p:nvPr/>
        </p:nvGrpSpPr>
        <p:grpSpPr bwMode="auto">
          <a:xfrm>
            <a:off x="2849737" y="3624163"/>
            <a:ext cx="4090950" cy="784831"/>
            <a:chOff x="1785034" y="4193770"/>
            <a:chExt cx="4090728" cy="785094"/>
          </a:xfrm>
        </p:grpSpPr>
        <p:sp>
          <p:nvSpPr>
            <p:cNvPr id="68616" name="矩形 9"/>
            <p:cNvSpPr>
              <a:spLocks noChangeArrowheads="1"/>
            </p:cNvSpPr>
            <p:nvPr/>
          </p:nvSpPr>
          <p:spPr bwMode="auto">
            <a:xfrm>
              <a:off x="1785034" y="4455468"/>
              <a:ext cx="4090728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Sno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Cno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)  →  Result</a:t>
              </a:r>
              <a:endPara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3379016" y="4193770"/>
              <a:ext cx="902762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传递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解决方法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    </a:t>
            </a:r>
            <a:r>
              <a:rPr lang="zh-CN" altLang="en-US" sz="2400" dirty="0">
                <a:ea typeface="+mn-ea"/>
              </a:rPr>
              <a:t>采用投影分解法，把</a:t>
            </a:r>
            <a:r>
              <a:rPr lang="en-US" altLang="zh-CN" sz="2400" dirty="0" err="1">
                <a:latin typeface="+mn-ea"/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分解为两个关  系模式，以消除传递函数依赖：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Result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Sno,Cno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2C8E3-F48A-4122-9E4B-9AD5DB80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6" y="3395626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158874"/>
            <a:ext cx="8001000" cy="3733800"/>
          </a:xfrm>
          <a:prstGeom prst="rect">
            <a:avLst/>
          </a:prstGeom>
        </p:spPr>
        <p:txBody>
          <a:bodyPr/>
          <a:lstStyle/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函数依赖图</a:t>
            </a:r>
          </a:p>
        </p:txBody>
      </p:sp>
      <p:sp>
        <p:nvSpPr>
          <p:cNvPr id="14" name="矩形 13"/>
          <p:cNvSpPr/>
          <p:nvPr/>
        </p:nvSpPr>
        <p:spPr>
          <a:xfrm>
            <a:off x="2762252" y="278604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252" y="3738549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2700" y="218598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72077" y="27812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24852" y="416717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252913" y="3087688"/>
            <a:ext cx="900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2"/>
            <a:endCxn id="18" idx="0"/>
          </p:cNvCxnSpPr>
          <p:nvPr/>
        </p:nvCxnSpPr>
        <p:spPr>
          <a:xfrm rot="5400000">
            <a:off x="8579644" y="3728244"/>
            <a:ext cx="8763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24852" y="26765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666" name="TextBox 23"/>
          <p:cNvSpPr txBox="1">
            <a:spLocks noChangeArrowheads="1"/>
          </p:cNvSpPr>
          <p:nvPr/>
        </p:nvSpPr>
        <p:spPr bwMode="auto">
          <a:xfrm>
            <a:off x="3009901" y="5329239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SG</a:t>
            </a:r>
            <a:endParaRPr lang="zh-CN" altLang="en-US" b="1" dirty="0"/>
          </a:p>
        </p:txBody>
      </p:sp>
      <p:sp>
        <p:nvSpPr>
          <p:cNvPr id="70667" name="TextBox 24"/>
          <p:cNvSpPr txBox="1">
            <a:spLocks noChangeArrowheads="1"/>
          </p:cNvSpPr>
          <p:nvPr/>
        </p:nvSpPr>
        <p:spPr bwMode="auto">
          <a:xfrm>
            <a:off x="8691564" y="5324475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GR</a:t>
            </a:r>
            <a:endParaRPr lang="zh-CN" altLang="en-US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89648" y="951376"/>
            <a:ext cx="12024658" cy="4524949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若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的每一个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非主属性</a:t>
            </a:r>
            <a:r>
              <a:rPr lang="zh-CN" altLang="en-US" sz="2400" dirty="0">
                <a:latin typeface="+mn-ea"/>
              </a:rPr>
              <a:t>既不部分函数依赖于候选码也不传递函数依赖于候选码。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也是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采用投影分解法将一个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的关系分解为多个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的关系，可以在一定程度上解决原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关系中存在的插入异常、删除异常、数据冗余度大、修改复杂等问题。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+mn-ea"/>
              </a:rPr>
              <a:t> 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的关系后，并不能完全消除关系模式中的各种异常情况和数据冗余。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问题的提出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04E49-8E6F-4FA1-B820-5CC490DD8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185560" y="966389"/>
            <a:ext cx="11755427" cy="390443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6.8</a:t>
            </a: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关系模式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F&gt;∈1NF</a:t>
            </a:r>
            <a:r>
              <a:rPr lang="zh-CN" altLang="en-US" sz="2800" dirty="0">
                <a:latin typeface="+mn-ea"/>
              </a:rPr>
              <a:t>，若</a:t>
            </a:r>
            <a:r>
              <a:rPr lang="en-US" altLang="zh-CN" sz="2800" dirty="0">
                <a:latin typeface="+mn-ea"/>
              </a:rPr>
              <a:t>X→Y</a:t>
            </a:r>
            <a:r>
              <a:rPr lang="zh-CN" altLang="en-US" sz="2800" dirty="0">
                <a:latin typeface="+mn-ea"/>
              </a:rPr>
              <a:t>且</a:t>
            </a:r>
            <a:r>
              <a:rPr lang="en-US" altLang="zh-CN" sz="2800" dirty="0">
                <a:latin typeface="+mn-ea"/>
              </a:rPr>
              <a:t>Y </a:t>
            </a:r>
            <a:r>
              <a:rPr lang="en-US" altLang="zh-CN" sz="2800" dirty="0">
                <a:latin typeface="+mn-ea"/>
                <a:sym typeface="Symbol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 X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必含有码，则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 ∈BCNF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dirty="0">
                <a:latin typeface="+mn-ea"/>
              </a:rPr>
              <a:t>R∈BCNF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所有非主属性对每一个码都是完全函数依赖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所有的主属性对每一个不包含它的码，也是完全函数依赖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没有任何属性完全函数依赖于非码的任何一组属性</a:t>
            </a:r>
            <a:endParaRPr lang="en-US" altLang="zh-CN" sz="2400" dirty="0"/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/>
              <a:t>R ∈BCNF                   R ∈3NF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35973" y="4870825"/>
            <a:ext cx="1262063" cy="712788"/>
            <a:chOff x="1655" y="3158"/>
            <a:chExt cx="907" cy="453"/>
          </a:xfrm>
        </p:grpSpPr>
        <p:sp>
          <p:nvSpPr>
            <p:cNvPr id="71685" name="Line 4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充分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不必要</a:t>
              </a:r>
            </a:p>
          </p:txBody>
        </p:sp>
      </p:grp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8405881" y="1257636"/>
            <a:ext cx="200025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例：在关系模式</a:t>
            </a:r>
            <a:r>
              <a:rPr lang="en-US" altLang="zh-CN" sz="2800" dirty="0">
                <a:latin typeface="+mn-ea"/>
              </a:rPr>
              <a:t>STJ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S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T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J</a:t>
            </a:r>
            <a:r>
              <a:rPr lang="zh-CN" altLang="en-US" sz="2800" dirty="0">
                <a:latin typeface="+mn-ea"/>
              </a:rPr>
              <a:t>）中，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表示学生，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表示教师，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表示课程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/>
              <a:t>每一教师只教一门课。每门课由若干教师教，某一学生选定某门课，就确定了一个固定的教师。某个学生选修某个教师的课就确定了所选课的名称 ： 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J)→T</a:t>
            </a:r>
            <a:r>
              <a:rPr lang="zh-CN" altLang="en-US" sz="2400" dirty="0"/>
              <a:t>，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T)→J</a:t>
            </a:r>
            <a:r>
              <a:rPr lang="zh-CN" altLang="en-US" sz="2400" dirty="0"/>
              <a:t>，</a:t>
            </a:r>
            <a:r>
              <a:rPr lang="en-US" altLang="zh-CN" sz="2400" dirty="0"/>
              <a:t>T→J</a:t>
            </a:r>
          </a:p>
          <a:p>
            <a:pPr eaLnBrk="1" hangingPunct="1"/>
            <a:endParaRPr lang="zh-CN" altLang="en-US" sz="2400" dirty="0">
              <a:latin typeface="+mn-ea"/>
            </a:endParaRPr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7615109" y="4480088"/>
            <a:ext cx="4149725" cy="1957388"/>
            <a:chOff x="1392" y="1632"/>
            <a:chExt cx="3072" cy="1872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3" name="Text Box 6"/>
            <p:cNvSpPr txBox="1">
              <a:spLocks noChangeArrowheads="1"/>
            </p:cNvSpPr>
            <p:nvPr/>
          </p:nvSpPr>
          <p:spPr bwMode="auto">
            <a:xfrm>
              <a:off x="1510" y="185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34" name="Text Box 7"/>
            <p:cNvSpPr txBox="1">
              <a:spLocks noChangeArrowheads="1"/>
            </p:cNvSpPr>
            <p:nvPr/>
          </p:nvSpPr>
          <p:spPr bwMode="auto">
            <a:xfrm>
              <a:off x="1510" y="2403"/>
              <a:ext cx="355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2219" y="207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983" y="2183"/>
              <a:ext cx="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 flipH="1">
              <a:off x="1865" y="2293"/>
              <a:ext cx="354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28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401" y="185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3401" y="2403"/>
              <a:ext cx="354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41" name="Text Box 14"/>
            <p:cNvSpPr txBox="1">
              <a:spLocks noChangeArrowheads="1"/>
            </p:cNvSpPr>
            <p:nvPr/>
          </p:nvSpPr>
          <p:spPr bwMode="auto">
            <a:xfrm>
              <a:off x="4110" y="207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>
              <a:off x="3873" y="2183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 flipH="1">
              <a:off x="3755" y="2293"/>
              <a:ext cx="355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2336" y="3174"/>
              <a:ext cx="1442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STJ</a:t>
              </a:r>
              <a:r>
                <a:rPr lang="zh-CN" altLang="en-US" sz="2000" b="1"/>
                <a:t>函数依赖</a:t>
              </a:r>
              <a:endParaRPr lang="en-US" altLang="zh-CN" sz="2000" b="1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113843" y="892884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STJ∈3NF 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dirty="0">
                <a:ea typeface="宋体" charset="-122"/>
              </a:rPr>
              <a:t>没有任何非主属性对码传递依赖或部分依赖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 </a:t>
            </a:r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dirty="0"/>
              <a:t>STJ∈BCNF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是决定因素，</a:t>
            </a: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不包含码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解决方法：将</a:t>
            </a:r>
            <a:r>
              <a:rPr lang="en-US" altLang="zh-CN" sz="2800" dirty="0"/>
              <a:t>STJ</a:t>
            </a:r>
            <a:r>
              <a:rPr lang="zh-CN" altLang="en-US" sz="2800" dirty="0"/>
              <a:t>分解为二个关系模式：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SJ(S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 ∈ BCNF</a:t>
            </a:r>
            <a:r>
              <a:rPr lang="zh-CN" altLang="en-US" dirty="0">
                <a:ea typeface="宋体" charset="-122"/>
              </a:rPr>
              <a:t>， </a:t>
            </a:r>
            <a:r>
              <a:rPr lang="en-US" altLang="zh-CN" dirty="0">
                <a:ea typeface="宋体" charset="-122"/>
              </a:rPr>
              <a:t>TJ(T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J)∈ BCNF</a:t>
            </a: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5751727" y="4589573"/>
            <a:ext cx="6266955" cy="1446663"/>
            <a:chOff x="1008" y="1728"/>
            <a:chExt cx="3984" cy="1259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00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ST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3428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565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TJ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1129266" y="2294622"/>
            <a:ext cx="276225" cy="27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非主属性</a:t>
            </a:r>
            <a:r>
              <a:rPr lang="zh-CN" altLang="en-US" sz="2800" dirty="0">
                <a:latin typeface="隶书" panose="02010509060101010101" pitchFamily="49" charset="-122"/>
              </a:rPr>
              <a:t>都完全函数依赖于每个候选码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所有主属性都完全函数依赖于每个不包含它的候选码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没有任何属性完全函数依赖于非码的任何一组属性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r>
              <a:rPr lang="zh-CN" altLang="en-US" dirty="0">
                <a:latin typeface="+mj-ea"/>
              </a:rPr>
              <a:t>的关系模式所具有的性质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0F746-4DE1-4F42-81C1-3B8FE8D2B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35" y="4517029"/>
            <a:ext cx="1864464" cy="13946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按照规范化理论设计的关系模式是最优的吗？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CA488-2960-4400-BB20-80DEA746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5" y="2190251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</a:t>
            </a:r>
            <a:r>
              <a:rPr lang="en-US" altLang="zh-CN" b="1" dirty="0">
                <a:solidFill>
                  <a:srgbClr val="FF9905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数据依赖的公理系统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9FD29D-4024-4836-88B9-B0DAF3C4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8D3137-ECFD-4941-8260-DEB48BF1C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20" y="105895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掌握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+mj-ea"/>
                <a:ea typeface="+mj-ea"/>
              </a:rPr>
              <a:t>Armstrong</a:t>
            </a:r>
            <a:r>
              <a:rPr lang="zh-CN" altLang="en-US" sz="2800" dirty="0">
                <a:latin typeface="+mj-ea"/>
                <a:ea typeface="+mj-ea"/>
              </a:rPr>
              <a:t>公理系统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了解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模式分解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重点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难点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52826-F534-4F46-9BE5-72E2D443C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逻辑蕴含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对于满足一组函数依赖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的关系模式</a:t>
            </a:r>
            <a:r>
              <a:rPr lang="en-US" altLang="zh-CN" dirty="0">
                <a:ea typeface="宋体" charset="-122"/>
              </a:rPr>
              <a:t>R&lt;U, F&gt;</a:t>
            </a:r>
            <a:r>
              <a:rPr lang="zh-CN" altLang="en-US" dirty="0">
                <a:ea typeface="宋体" charset="-122"/>
              </a:rPr>
              <a:t>，其任何一个关系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，若函数依赖</a:t>
            </a:r>
            <a:r>
              <a:rPr lang="en-US" altLang="zh-CN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都成立，则称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例：</a:t>
            </a:r>
            <a:r>
              <a:rPr lang="zh-CN" altLang="en-US" sz="2400" dirty="0">
                <a:ea typeface="宋体" charset="-122"/>
              </a:rPr>
              <a:t>已知</a:t>
            </a:r>
            <a:r>
              <a:rPr lang="en-US" altLang="zh-CN" sz="2400" dirty="0">
                <a:ea typeface="宋体" charset="-122"/>
              </a:rPr>
              <a:t>R(X,Y,Z)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F={X→Y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Y→Z}, </a:t>
            </a:r>
            <a:r>
              <a:rPr lang="zh-CN" altLang="en-US" sz="2400" dirty="0">
                <a:ea typeface="宋体" charset="-122"/>
              </a:rPr>
              <a:t>则</a:t>
            </a:r>
            <a:r>
              <a:rPr lang="en-US" altLang="zh-CN" sz="2400" dirty="0">
                <a:ea typeface="宋体" charset="-122"/>
              </a:rPr>
              <a:t>X→Z</a:t>
            </a:r>
            <a:r>
              <a:rPr lang="zh-CN" altLang="en-US" sz="2400" dirty="0">
                <a:ea typeface="宋体" charset="-122"/>
              </a:rPr>
              <a:t>成立，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2DFE2-0B39-4AE9-8FCE-3C019B6E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94" y="4407800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Armstrong</a:t>
            </a:r>
            <a:r>
              <a:rPr lang="zh-CN" altLang="en-US" dirty="0">
                <a:latin typeface="+mj-ea"/>
                <a:ea typeface="+mj-ea"/>
              </a:rPr>
              <a:t>公理系统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一套推理规则，是模式分解算法的理论基础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用途：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从一组函数依赖求得蕴含的函数依赖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求给定关系模式的码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305D5-2E88-4281-BFE2-63FD4161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5" y="3834041"/>
            <a:ext cx="2359356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7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内容占位符 2"/>
          <p:cNvSpPr>
            <a:spLocks noGrp="1"/>
          </p:cNvSpPr>
          <p:nvPr>
            <p:ph idx="1"/>
          </p:nvPr>
        </p:nvSpPr>
        <p:spPr>
          <a:xfrm>
            <a:off x="149702" y="847505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公理系统，关系模式</a:t>
            </a:r>
            <a:r>
              <a:rPr lang="en-US" altLang="zh-CN" dirty="0"/>
              <a:t>R &lt;U</a:t>
            </a:r>
            <a:r>
              <a:rPr lang="zh-CN" altLang="en-US" dirty="0"/>
              <a:t>，</a:t>
            </a:r>
            <a:r>
              <a:rPr lang="en-US" altLang="zh-CN" dirty="0"/>
              <a:t>F &gt;</a:t>
            </a:r>
            <a:r>
              <a:rPr lang="zh-CN" altLang="en-US" dirty="0"/>
              <a:t>有以下的推理规则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A1</a:t>
            </a:r>
            <a:r>
              <a:rPr lang="zh-CN" altLang="en-US" sz="2400" b="1" dirty="0">
                <a:ea typeface="宋体" charset="-122"/>
              </a:rPr>
              <a:t>自反律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A2</a:t>
            </a:r>
            <a:r>
              <a:rPr lang="zh-CN" altLang="en-US" sz="2400" b="1" dirty="0">
                <a:ea typeface="宋体" charset="-122"/>
              </a:rPr>
              <a:t>增广律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A3</a:t>
            </a:r>
            <a:r>
              <a:rPr lang="zh-CN" altLang="en-US" sz="2400" b="1" dirty="0">
                <a:ea typeface="宋体" charset="-122"/>
              </a:rPr>
              <a:t>传递律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合并规则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伪传递规则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分解规则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Armstrong</a:t>
            </a:r>
            <a:r>
              <a:rPr lang="zh-CN" altLang="en-US" dirty="0">
                <a:latin typeface="+mj-ea"/>
              </a:rPr>
              <a:t>公理系统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5661"/>
              </p:ext>
            </p:extLst>
          </p:nvPr>
        </p:nvGraphicFramePr>
        <p:xfrm>
          <a:off x="2337595" y="158659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158659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66288"/>
              </p:ext>
            </p:extLst>
          </p:nvPr>
        </p:nvGraphicFramePr>
        <p:xfrm>
          <a:off x="2337595" y="2061885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061885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24343"/>
              </p:ext>
            </p:extLst>
          </p:nvPr>
        </p:nvGraphicFramePr>
        <p:xfrm>
          <a:off x="2337595" y="251273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51273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60154"/>
              </p:ext>
            </p:extLst>
          </p:nvPr>
        </p:nvGraphicFramePr>
        <p:xfrm>
          <a:off x="2407024" y="3610629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3610629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0328"/>
              </p:ext>
            </p:extLst>
          </p:nvPr>
        </p:nvGraphicFramePr>
        <p:xfrm>
          <a:off x="2407024" y="4074383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074383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28721"/>
              </p:ext>
            </p:extLst>
          </p:nvPr>
        </p:nvGraphicFramePr>
        <p:xfrm>
          <a:off x="2407024" y="457642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57642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2AB271B-4627-4023-90DF-15E0BDF231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62" y="4207482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什么是数据依赖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关系模式的简化定义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数据依赖对关系模式影响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问题的提出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CCB0B6-C13B-4101-B03F-17E1C292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53484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490" y="1494040"/>
            <a:ext cx="10829075" cy="4313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引理</a:t>
            </a:r>
            <a:r>
              <a:rPr lang="en-US" altLang="zh-CN" sz="3100" dirty="0">
                <a:latin typeface="+mj-ea"/>
                <a:ea typeface="+mj-ea"/>
              </a:rPr>
              <a:t>6.1 (</a:t>
            </a:r>
            <a:r>
              <a:rPr lang="zh-CN" altLang="en-US" sz="3100" dirty="0">
                <a:latin typeface="+mj-ea"/>
                <a:ea typeface="+mj-ea"/>
              </a:rPr>
              <a:t>由合并规则和分解规则可得</a:t>
            </a:r>
            <a:r>
              <a:rPr lang="en-US" altLang="zh-CN" sz="3100" dirty="0">
                <a:latin typeface="+mj-ea"/>
                <a:ea typeface="+mj-ea"/>
              </a:rPr>
              <a:t>)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闭包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在关系模式</a:t>
            </a:r>
            <a:r>
              <a:rPr lang="en-US" altLang="zh-CN" dirty="0">
                <a:ea typeface="+mn-ea"/>
              </a:rPr>
              <a:t>R&lt;U, F&gt;</a:t>
            </a:r>
            <a:r>
              <a:rPr lang="zh-CN" altLang="en-US" dirty="0">
                <a:ea typeface="+mn-ea"/>
              </a:rPr>
              <a:t>中为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所逻辑蕴含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或推导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>
                <a:ea typeface="+mn-ea"/>
              </a:rPr>
              <a:t>叫做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的闭包，记为</a:t>
            </a:r>
            <a:r>
              <a:rPr lang="en-US" altLang="zh-CN" b="1" dirty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3100" dirty="0"/>
              <a:t>Armstrong</a:t>
            </a:r>
            <a:r>
              <a:rPr lang="zh-CN" altLang="en-US" sz="3100" dirty="0"/>
              <a:t>公理系统是有效的、完备的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公理系统的有效性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公理导出的每一个函数依赖一定在</a:t>
            </a: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公理系统的完备性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中的每一个函数依赖，必定可以由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84920"/>
              </p:ext>
            </p:extLst>
          </p:nvPr>
        </p:nvGraphicFramePr>
        <p:xfrm>
          <a:off x="2580704" y="1211424"/>
          <a:ext cx="7826355" cy="39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3" imgW="4305240" imgH="228600" progId="Equation.3">
                  <p:embed/>
                </p:oleObj>
              </mc:Choice>
              <mc:Fallback>
                <p:oleObj name="公式" r:id="rId3" imgW="430524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04" y="1211424"/>
                        <a:ext cx="7826355" cy="396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9CFADF6-34F7-4612-816E-95797C61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93" y="4892199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定义</a:t>
            </a:r>
            <a:r>
              <a:rPr lang="en-US" altLang="zh-CN" sz="2800" dirty="0"/>
              <a:t>6.13 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为属性集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上的一组函数依赖，</a:t>
            </a:r>
            <a:r>
              <a:rPr lang="en-US" altLang="zh-CN" sz="2800" dirty="0"/>
              <a:t>X </a:t>
            </a:r>
            <a:r>
              <a:rPr lang="zh-CN" altLang="en-US" sz="2800" dirty="0"/>
              <a:t>⊆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={ </a:t>
            </a:r>
            <a:r>
              <a:rPr lang="en-US" altLang="zh-CN" sz="2800" dirty="0" err="1"/>
              <a:t>A|X→A</a:t>
            </a:r>
            <a:r>
              <a:rPr lang="zh-CN" altLang="en-US" sz="2800" dirty="0"/>
              <a:t>能由</a:t>
            </a:r>
            <a:r>
              <a:rPr lang="en-US" altLang="zh-CN" sz="2800" dirty="0"/>
              <a:t>F </a:t>
            </a:r>
            <a:r>
              <a:rPr lang="zh-CN" altLang="en-US" sz="2800" dirty="0"/>
              <a:t>根据</a:t>
            </a:r>
            <a:r>
              <a:rPr lang="en-US" altLang="zh-CN" sz="2800" dirty="0"/>
              <a:t>Armstrong</a:t>
            </a:r>
            <a:r>
              <a:rPr lang="zh-CN" altLang="en-US" sz="2800" dirty="0"/>
              <a:t>公理导出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称为属性集</a:t>
            </a:r>
            <a:r>
              <a:rPr lang="en-US" altLang="zh-CN" sz="2800" dirty="0"/>
              <a:t>X</a:t>
            </a:r>
            <a:r>
              <a:rPr lang="zh-CN" altLang="en-US" sz="2800" dirty="0"/>
              <a:t>关于函数依赖集</a:t>
            </a:r>
            <a:r>
              <a:rPr lang="en-US" altLang="zh-CN" sz="2800" dirty="0"/>
              <a:t>F </a:t>
            </a:r>
            <a:r>
              <a:rPr lang="zh-CN" altLang="en-US" sz="2800" dirty="0"/>
              <a:t>的闭包。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例：</a:t>
            </a:r>
            <a:r>
              <a:rPr lang="en-US" altLang="zh-CN" dirty="0">
                <a:ea typeface="+mn-ea"/>
              </a:rPr>
              <a:t>U={A, B, C, D}; F={A → B, BC → D};A</a:t>
            </a:r>
            <a:r>
              <a:rPr lang="en-US" altLang="zh-CN" baseline="-25000" dirty="0">
                <a:ea typeface="+mn-ea"/>
              </a:rPr>
              <a:t>F</a:t>
            </a:r>
            <a:r>
              <a:rPr lang="en-US" altLang="zh-CN" sz="2000" baseline="30000" dirty="0">
                <a:ea typeface="+mn-ea"/>
              </a:rPr>
              <a:t>+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= {A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B}</a:t>
            </a:r>
            <a:endParaRPr lang="en-US" altLang="zh-CN" sz="650" dirty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CA5A-ED66-4FEE-BCCC-34D2759F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06" y="3852889"/>
            <a:ext cx="334374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7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0142" y="235419"/>
            <a:ext cx="8671596" cy="61208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算法：求属性集</a:t>
            </a:r>
            <a:r>
              <a:rPr lang="en-US" altLang="zh-CN" dirty="0">
                <a:latin typeface="+mj-ea"/>
              </a:rPr>
              <a:t>X</a:t>
            </a:r>
            <a:r>
              <a:rPr lang="zh-CN" altLang="en-US" dirty="0">
                <a:latin typeface="+mj-ea"/>
              </a:rPr>
              <a:t>关于函数依赖集</a:t>
            </a:r>
            <a:r>
              <a:rPr lang="en-US" altLang="zh-CN" dirty="0">
                <a:latin typeface="+mj-ea"/>
              </a:rPr>
              <a:t>F</a:t>
            </a:r>
            <a:r>
              <a:rPr lang="zh-CN" altLang="en-US" dirty="0">
                <a:latin typeface="+mj-ea"/>
              </a:rPr>
              <a:t>的闭包</a:t>
            </a:r>
            <a:r>
              <a:rPr lang="en-US" altLang="zh-CN" dirty="0" err="1">
                <a:latin typeface="+mj-ea"/>
              </a:rPr>
              <a:t>X</a:t>
            </a:r>
            <a:r>
              <a:rPr lang="en-US" altLang="zh-CN" baseline="30000" dirty="0" err="1">
                <a:latin typeface="+mj-ea"/>
              </a:rPr>
              <a:t>+</a:t>
            </a:r>
            <a:r>
              <a:rPr lang="en-US" altLang="zh-CN" baseline="-25000" dirty="0" err="1">
                <a:latin typeface="+mj-ea"/>
              </a:rPr>
              <a:t>F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94786"/>
              </p:ext>
            </p:extLst>
          </p:nvPr>
        </p:nvGraphicFramePr>
        <p:xfrm>
          <a:off x="1370950" y="1173069"/>
          <a:ext cx="9107539" cy="435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3" imgW="4089240" imgH="1955520" progId="">
                  <p:embed/>
                </p:oleObj>
              </mc:Choice>
              <mc:Fallback>
                <p:oleObj name="Equation" r:id="rId3" imgW="4089240" imgH="1955520" progId="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950" y="1173069"/>
                        <a:ext cx="9107539" cy="43551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507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A4130-7BF0-4762-B2FF-3F3A5D20E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38715"/>
              </p:ext>
            </p:extLst>
          </p:nvPr>
        </p:nvGraphicFramePr>
        <p:xfrm>
          <a:off x="474477" y="1271586"/>
          <a:ext cx="10678855" cy="13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77" y="1271586"/>
                        <a:ext cx="10678855" cy="13227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02E504-B2ED-40F8-93DC-AE8D4575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31304"/>
              </p:ext>
            </p:extLst>
          </p:nvPr>
        </p:nvGraphicFramePr>
        <p:xfrm>
          <a:off x="420690" y="2750763"/>
          <a:ext cx="1116068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0" y="2750763"/>
                        <a:ext cx="11160680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36131F9-5163-4479-AEEF-A793FAF46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80" y="3942976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9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05B32-861D-4DC8-87BB-7D1CD7D9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77072"/>
              </p:ext>
            </p:extLst>
          </p:nvPr>
        </p:nvGraphicFramePr>
        <p:xfrm>
          <a:off x="1890900" y="1234315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900" y="1234315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69949"/>
              </p:ext>
            </p:extLst>
          </p:nvPr>
        </p:nvGraphicFramePr>
        <p:xfrm>
          <a:off x="1947024" y="3194104"/>
          <a:ext cx="7382248" cy="242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024" y="3194104"/>
                        <a:ext cx="7382248" cy="24295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278" y="9693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已知：</a:t>
            </a:r>
            <a:r>
              <a:rPr lang="en-US" altLang="zh-CN" sz="2800" b="1" i="1" dirty="0"/>
              <a:t>R(X,Y,Z)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F={X→Y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Y→Z}</a:t>
            </a:r>
            <a:r>
              <a:rPr lang="zh-CN" altLang="en-US" sz="2800" b="1" i="1" dirty="0"/>
              <a:t>，</a:t>
            </a:r>
            <a:r>
              <a:rPr lang="zh-CN" altLang="en-US" sz="2800" dirty="0"/>
              <a:t>求关系的候选码。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/>
              <a:t>首先，找出所有没有在任何一个函数依赖右侧出现的属性，把他们组成一个属性组</a:t>
            </a:r>
            <a:r>
              <a:rPr lang="en-US" altLang="zh-CN" sz="2400" dirty="0"/>
              <a:t>K</a:t>
            </a:r>
            <a:r>
              <a:rPr lang="zh-CN" altLang="en-US" sz="2400" dirty="0"/>
              <a:t>，候选码一定含有</a:t>
            </a:r>
            <a:r>
              <a:rPr lang="en-US" altLang="zh-CN" sz="2400" dirty="0"/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/>
              <a:t>计算</a:t>
            </a:r>
            <a:r>
              <a:rPr lang="en-US" altLang="zh-CN" sz="2400" dirty="0"/>
              <a:t>K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baseline="-25000" dirty="0"/>
              <a:t> </a:t>
            </a:r>
            <a:r>
              <a:rPr lang="zh-CN" altLang="en-US" sz="2400" dirty="0"/>
              <a:t>，如果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=U</a:t>
            </a:r>
            <a:r>
              <a:rPr lang="zh-CN" altLang="en-US" sz="2400" dirty="0"/>
              <a:t>，则</a:t>
            </a:r>
            <a:r>
              <a:rPr lang="en-US" altLang="zh-CN" sz="2400" dirty="0"/>
              <a:t>K</a:t>
            </a:r>
            <a:r>
              <a:rPr lang="zh-CN" altLang="en-US" sz="2400" dirty="0"/>
              <a:t>为候选码，而且只有这一个</a:t>
            </a:r>
            <a:r>
              <a:rPr lang="en-US" altLang="zh-CN" sz="2400" dirty="0"/>
              <a:t>;</a:t>
            </a:r>
            <a:r>
              <a:rPr lang="zh-CN" altLang="en-US" sz="2400" dirty="0"/>
              <a:t>否则，基于</a:t>
            </a:r>
            <a:r>
              <a:rPr lang="en-US" altLang="zh-CN" sz="2400" dirty="0"/>
              <a:t>K</a:t>
            </a:r>
            <a:r>
              <a:rPr lang="zh-CN" altLang="en-US" sz="2400" dirty="0"/>
              <a:t>扩充属性，形成新的属性组（含有</a:t>
            </a:r>
            <a:r>
              <a:rPr lang="en-US" altLang="zh-CN" sz="2400" dirty="0"/>
              <a:t>K</a:t>
            </a:r>
            <a:r>
              <a:rPr lang="zh-CN" altLang="en-US" sz="2400" dirty="0"/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/>
              <a:t>Key: {X}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利用属性组的闭包求关系的候选码</a:t>
            </a:r>
          </a:p>
        </p:txBody>
      </p:sp>
    </p:spTree>
    <p:extLst>
      <p:ext uri="{BB962C8B-B14F-4D97-AF65-F5344CB8AC3E}">
        <p14:creationId xmlns:p14="http://schemas.microsoft.com/office/powerpoint/2010/main" val="22130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09467" y="963329"/>
            <a:ext cx="10972800" cy="4524949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R&lt;U</a:t>
            </a:r>
            <a:r>
              <a:rPr lang="zh-CN" altLang="en-US" dirty="0"/>
              <a:t>，</a:t>
            </a:r>
            <a:r>
              <a:rPr lang="en-US" altLang="zh-CN" dirty="0"/>
              <a:t>F&gt;</a:t>
            </a:r>
            <a:r>
              <a:rPr lang="zh-CN" altLang="en-US" dirty="0"/>
              <a:t>，其中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E}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F={AB→C</a:t>
            </a:r>
            <a:r>
              <a:rPr lang="zh-CN" altLang="en-US" dirty="0"/>
              <a:t>，</a:t>
            </a:r>
            <a:r>
              <a:rPr lang="en-US" altLang="zh-CN" dirty="0"/>
              <a:t>B→D</a:t>
            </a:r>
            <a:r>
              <a:rPr lang="zh-CN" altLang="en-US" dirty="0"/>
              <a:t>，</a:t>
            </a:r>
            <a:r>
              <a:rPr lang="en-US" altLang="zh-CN" dirty="0"/>
              <a:t>C→E</a:t>
            </a:r>
            <a:r>
              <a:rPr lang="zh-CN" altLang="en-US" dirty="0"/>
              <a:t>，</a:t>
            </a:r>
            <a:r>
              <a:rPr lang="en-US" altLang="zh-CN" dirty="0"/>
              <a:t>EC→B</a:t>
            </a:r>
            <a:r>
              <a:rPr lang="zh-CN" altLang="en-US" dirty="0"/>
              <a:t>，</a:t>
            </a:r>
            <a:r>
              <a:rPr lang="en-US" altLang="zh-CN" dirty="0"/>
              <a:t>AC→B}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求关系的候选码</a:t>
            </a:r>
            <a:r>
              <a:rPr lang="zh-CN" altLang="en-US" i="1" dirty="0">
                <a:latin typeface="+mj-ea"/>
                <a:ea typeface="+mj-ea"/>
              </a:rPr>
              <a:t>。</a:t>
            </a:r>
            <a:endParaRPr lang="en-US" altLang="zh-CN" i="1" dirty="0">
              <a:latin typeface="+mj-ea"/>
              <a:ea typeface="+mj-ea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U(A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G)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F={A-&gt;B, A-&gt;C, A-&gt;D, D-&gt;E, (A, F)-&gt; G}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A2049-5684-4FF8-BDA7-BF7EB8DC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75" y="3043330"/>
            <a:ext cx="2284997" cy="2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1" y="993548"/>
            <a:ext cx="11367246" cy="5138311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3"/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已知学生关系模式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Grade)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其中：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学号、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姓名、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系名、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系主       任名、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课程、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成绩。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006051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8800" y="1103312"/>
            <a:ext cx="7772400" cy="48402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4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设有如图所示的学生关系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 l="18994" t="45074" r="28964" b="26367"/>
          <a:stretch>
            <a:fillRect/>
          </a:stretch>
        </p:blipFill>
        <p:spPr bwMode="auto">
          <a:xfrm>
            <a:off x="721388" y="1656555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4C6C0A-8DB5-47F2-B207-00C59FB04EBA}"/>
              </a:ext>
            </a:extLst>
          </p:cNvPr>
          <p:cNvSpPr/>
          <p:nvPr/>
        </p:nvSpPr>
        <p:spPr>
          <a:xfrm>
            <a:off x="8904950" y="1658888"/>
            <a:ext cx="310178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是否属于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并将其规范化为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158712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72306" y="1352569"/>
            <a:ext cx="5288211" cy="397111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它为第几范式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是否存在删除操作异常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若存在，则说明是在什么情况下发生的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3"/>
          <a:srcRect l="17513" t="14561" r="51482" b="64757"/>
          <a:stretch>
            <a:fillRect/>
          </a:stretch>
        </p:blipFill>
        <p:spPr bwMode="auto">
          <a:xfrm>
            <a:off x="568263" y="2108002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388041" y="1031982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1244FB-464A-4D3F-9C0E-A28C4B229D3C}"/>
              </a:ext>
            </a:extLst>
          </p:cNvPr>
          <p:cNvSpPr/>
          <p:nvPr/>
        </p:nvSpPr>
        <p:spPr>
          <a:xfrm>
            <a:off x="568263" y="1299799"/>
            <a:ext cx="309251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5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1283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完整性约束的表现形式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限定属性取值范围：例如成绩必须在</a:t>
            </a:r>
            <a:r>
              <a:rPr lang="en-US" altLang="zh-CN" sz="2400" dirty="0">
                <a:latin typeface="+mn-ea"/>
                <a:ea typeface="+mn-ea"/>
              </a:rPr>
              <a:t>0-100</a:t>
            </a:r>
            <a:r>
              <a:rPr lang="zh-CN" altLang="en-US" sz="2400" dirty="0">
                <a:latin typeface="+mn-ea"/>
                <a:ea typeface="+mn-ea"/>
              </a:rPr>
              <a:t>之间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定义属性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zh-CN" altLang="en-US" sz="2400" dirty="0">
                <a:latin typeface="+mn-ea"/>
                <a:ea typeface="+mn-ea"/>
              </a:rPr>
              <a:t>间的相互关连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什么是数据依赖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66EDB-F606-4F6F-8645-6CED4B99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3219287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0925" y="1109710"/>
            <a:ext cx="8270875" cy="5856287"/>
          </a:xfrm>
          <a:prstGeom prst="rect">
            <a:avLst/>
          </a:prstGeom>
        </p:spPr>
        <p:txBody>
          <a:bodyPr/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6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R,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3"/>
          <a:srcRect l="18059" t="21008" r="35970" b="57878"/>
          <a:stretch>
            <a:fillRect/>
          </a:stretch>
        </p:blipFill>
        <p:spPr bwMode="auto">
          <a:xfrm>
            <a:off x="1164433" y="2493215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92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8141" y="1108571"/>
            <a:ext cx="11755718" cy="411480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7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假设某企业集团数据库中有一关系模式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如下：</a:t>
            </a:r>
          </a:p>
          <a:p>
            <a:pPr marL="381000" indent="-3810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（商店编号，商品编号，商品库存数量，部门编号，负责人）如果规定：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每个商店的每种商品只在该商店的一个部门销售；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每个商店的每个部门只有一个负责人；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试分析：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根据上述规定，写出关系模式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的基本函数依赖；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的候选码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的范式级别，为什么？ 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若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不是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，将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分解为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8858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B85310-2F81-4761-8385-64FD7A26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8" y="1018802"/>
            <a:ext cx="4165647" cy="45100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29110-1639-4510-84D7-EE5CB66A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46" y="962808"/>
            <a:ext cx="7703764" cy="4566023"/>
          </a:xfrm>
          <a:prstGeom prst="rect">
            <a:avLst/>
          </a:prstGeom>
        </p:spPr>
      </p:pic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209175" y="1226370"/>
            <a:ext cx="7434731" cy="40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2B166E"/>
              </a:buClr>
              <a:buFont typeface="+mj-lt"/>
              <a:buAutoNum type="arabicPeriod" startAt="8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建立一个关于系、学生、班级、学会等诸信息的关系数据库。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学生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班级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系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学会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：学会名、成立年份、办公地点、人数。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   语义如下：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一个系的学生住在同一宿舍区。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每个学生可参加若干学会，每个学会有若干学生。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学生参加某学会有一个入会年份。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15BD5-5AC5-4B3C-9E2D-5459FC8C80F4}"/>
              </a:ext>
            </a:extLst>
          </p:cNvPr>
          <p:cNvSpPr/>
          <p:nvPr/>
        </p:nvSpPr>
        <p:spPr>
          <a:xfrm>
            <a:off x="7906871" y="1226370"/>
            <a:ext cx="3645647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36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7683" y="1116214"/>
            <a:ext cx="11405258" cy="45354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9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下面的结论哪些是正确的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哪些是错误的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BCNF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26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zh-CN" altLang="en-US" sz="2800" dirty="0">
                <a:latin typeface="+mj-ea"/>
                <a:ea typeface="+mj-ea"/>
              </a:rPr>
              <a:t>现有商品供应关系模式：</a:t>
            </a:r>
            <a:r>
              <a:rPr lang="en-US" altLang="zh-CN" sz="2800" dirty="0">
                <a:latin typeface="+mj-ea"/>
                <a:ea typeface="+mj-ea"/>
              </a:rPr>
              <a:t>supply(</a:t>
            </a:r>
            <a:r>
              <a:rPr lang="en-US" altLang="zh-CN" sz="2800" dirty="0" err="1">
                <a:latin typeface="+mj-ea"/>
                <a:ea typeface="+mj-ea"/>
              </a:rPr>
              <a:t>sno,pno,scity,status,qty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已知其上的函数依赖集合</a:t>
            </a:r>
            <a:r>
              <a:rPr lang="en-US" altLang="zh-CN" dirty="0">
                <a:latin typeface="+mj-ea"/>
                <a:ea typeface="+mj-ea"/>
              </a:rPr>
              <a:t>F={</a:t>
            </a:r>
            <a:r>
              <a:rPr lang="en-US" altLang="zh-CN" dirty="0" err="1">
                <a:latin typeface="+mj-ea"/>
                <a:ea typeface="+mj-ea"/>
              </a:rPr>
              <a:t>sno</a:t>
            </a:r>
            <a:r>
              <a:rPr lang="en-US" altLang="zh-CN" dirty="0">
                <a:latin typeface="+mj-ea"/>
                <a:ea typeface="+mj-ea"/>
              </a:rPr>
              <a:t>-&gt;</a:t>
            </a:r>
            <a:r>
              <a:rPr lang="en-US" altLang="zh-CN" dirty="0" err="1">
                <a:latin typeface="+mj-ea"/>
                <a:ea typeface="+mj-ea"/>
              </a:rPr>
              <a:t>scity,scity</a:t>
            </a:r>
            <a:r>
              <a:rPr lang="en-US" altLang="zh-CN" dirty="0">
                <a:latin typeface="+mj-ea"/>
                <a:ea typeface="+mj-ea"/>
              </a:rPr>
              <a:t>-&gt;status,(</a:t>
            </a:r>
            <a:r>
              <a:rPr lang="en-US" altLang="zh-CN" dirty="0" err="1">
                <a:latin typeface="+mj-ea"/>
                <a:ea typeface="+mj-ea"/>
              </a:rPr>
              <a:t>sno,pno</a:t>
            </a:r>
            <a:r>
              <a:rPr lang="en-US" altLang="zh-CN" dirty="0">
                <a:latin typeface="+mj-ea"/>
                <a:ea typeface="+mj-ea"/>
              </a:rPr>
              <a:t>)-&gt;qty}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1)</a:t>
            </a:r>
            <a:r>
              <a:rPr lang="zh-CN" altLang="en-US" sz="2400" dirty="0">
                <a:latin typeface="+mj-ea"/>
                <a:ea typeface="+mj-ea"/>
              </a:rPr>
              <a:t>求该关系模式的候选码（要求：给出关键步骤）。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2)</a:t>
            </a:r>
            <a:r>
              <a:rPr lang="zh-CN" altLang="en-US" sz="2400" dirty="0">
                <a:latin typeface="+mj-ea"/>
                <a:ea typeface="+mj-ea"/>
              </a:rPr>
              <a:t>该关系模式最高满足几范式？给出理由。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3)</a:t>
            </a:r>
            <a:r>
              <a:rPr lang="zh-CN" altLang="en-US" sz="2400" dirty="0">
                <a:latin typeface="+mj-ea"/>
                <a:ea typeface="+mj-ea"/>
              </a:rPr>
              <a:t>请使用投影分解法将该关系模式转化为一组</a:t>
            </a:r>
            <a:r>
              <a:rPr lang="en-US" altLang="zh-CN" sz="2400" dirty="0" err="1">
                <a:latin typeface="+mj-ea"/>
                <a:ea typeface="+mj-ea"/>
              </a:rPr>
              <a:t>3NF</a:t>
            </a:r>
            <a:r>
              <a:rPr lang="zh-CN" altLang="en-US" sz="2400" dirty="0">
                <a:latin typeface="+mj-ea"/>
                <a:ea typeface="+mj-ea"/>
              </a:rPr>
              <a:t>关系模式。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3810000" y="1858964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046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b="1" dirty="0">
                <a:latin typeface="+mj-ea"/>
                <a:ea typeface="+mj-ea"/>
              </a:rPr>
              <a:t>已知关系模式</a:t>
            </a:r>
            <a:r>
              <a:rPr lang="en-US" altLang="zh-CN" b="1" dirty="0">
                <a:latin typeface="+mj-ea"/>
                <a:ea typeface="+mj-ea"/>
              </a:rPr>
              <a:t>R(A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C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E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F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G)</a:t>
            </a:r>
            <a:endParaRPr lang="zh-CN" altLang="en-US" b="1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F={A-&gt;B, A-&gt;C, A-&gt;D, D-&gt;E, (A, F)-&gt; D}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(1)</a:t>
            </a: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(2)</a:t>
            </a:r>
            <a:r>
              <a:rPr lang="zh-CN" altLang="en-US" dirty="0">
                <a:latin typeface="+mj-ea"/>
                <a:ea typeface="+mj-ea"/>
              </a:rPr>
              <a:t>该关系模式是否满足</a:t>
            </a:r>
            <a:r>
              <a:rPr lang="en-US" altLang="zh-CN" dirty="0">
                <a:latin typeface="+mj-ea"/>
                <a:ea typeface="+mj-ea"/>
              </a:rPr>
              <a:t>2NF?</a:t>
            </a:r>
            <a:r>
              <a:rPr lang="zh-CN" altLang="en-US" dirty="0">
                <a:latin typeface="+mj-ea"/>
                <a:ea typeface="+mj-ea"/>
              </a:rPr>
              <a:t>为什么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(3)</a:t>
            </a:r>
            <a:r>
              <a:rPr lang="zh-CN" altLang="en-US" dirty="0">
                <a:latin typeface="+mj-ea"/>
                <a:ea typeface="+mj-ea"/>
              </a:rPr>
              <a:t>使用投影分解法将关系模式</a:t>
            </a:r>
            <a:r>
              <a:rPr lang="en-US" altLang="zh-CN" dirty="0">
                <a:latin typeface="+mj-ea"/>
                <a:ea typeface="+mj-ea"/>
              </a:rPr>
              <a:t>R</a:t>
            </a:r>
            <a:r>
              <a:rPr lang="zh-CN" altLang="en-US" dirty="0">
                <a:latin typeface="+mj-ea"/>
                <a:ea typeface="+mj-ea"/>
              </a:rPr>
              <a:t>分解成一组</a:t>
            </a:r>
            <a:r>
              <a:rPr lang="en-US" altLang="zh-CN" dirty="0">
                <a:latin typeface="+mj-ea"/>
                <a:ea typeface="+mj-ea"/>
              </a:rPr>
              <a:t>3NF</a:t>
            </a:r>
            <a:r>
              <a:rPr lang="zh-CN" altLang="en-US" dirty="0">
                <a:latin typeface="+mj-ea"/>
                <a:ea typeface="+mj-ea"/>
              </a:rPr>
              <a:t>模式集。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45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吾日三省吾身。为人谋而不忠乎？与朋友交而不信乎？传不习乎？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一个关系内部属性与属性之间的约束关系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现实世界属性间相互联系的抽象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数据内在的性质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语义</a:t>
            </a:r>
            <a:r>
              <a:rPr lang="zh-CN" altLang="en-US" sz="2400" dirty="0">
                <a:latin typeface="+mj-ea"/>
                <a:ea typeface="+mj-ea"/>
              </a:rPr>
              <a:t>的体现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48CD8-5D03-4B03-8E1E-31C71C70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18BD0-D748-4E58-9517-1254494E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36" y="3342595"/>
            <a:ext cx="2348876" cy="2348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数据依赖的类型</a:t>
            </a:r>
            <a:endParaRPr lang="en-US" altLang="zh-CN" dirty="0"/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函数依赖（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Functional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FD)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多值依赖（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Multivalued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MVD)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  <a:ea typeface="+mn-ea"/>
              </a:rPr>
              <a:t>其他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4AA30C-8013-4D41-A44B-900260A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2BD9A-46B5-4A9E-A1E6-425A3835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39" y="3952815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4790</TotalTime>
  <Words>4282</Words>
  <Application>Microsoft Office PowerPoint</Application>
  <PresentationFormat>宽屏</PresentationFormat>
  <Paragraphs>648</Paragraphs>
  <Slides>76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等线</vt:lpstr>
      <vt:lpstr>华文行楷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1_1</vt:lpstr>
      <vt:lpstr>公式</vt:lpstr>
      <vt:lpstr>Equation</vt:lpstr>
      <vt:lpstr>数据库系统概论 </vt:lpstr>
      <vt:lpstr>内容回顾</vt:lpstr>
      <vt:lpstr>关系数据库理论</vt:lpstr>
      <vt:lpstr>教学目标</vt:lpstr>
      <vt:lpstr>关系数据库理论</vt:lpstr>
      <vt:lpstr>问题的提出</vt:lpstr>
      <vt:lpstr>什么是数据依赖</vt:lpstr>
      <vt:lpstr>PowerPoint 演示文稿</vt:lpstr>
      <vt:lpstr>PowerPoint 演示文稿</vt:lpstr>
      <vt:lpstr>关系模式的简化表示</vt:lpstr>
      <vt:lpstr>数据依赖对关系模式的影响</vt:lpstr>
      <vt:lpstr>PowerPoint 演示文稿</vt:lpstr>
      <vt:lpstr>PowerPoint 演示文稿</vt:lpstr>
      <vt:lpstr>PowerPoint 演示文稿</vt:lpstr>
      <vt:lpstr>PowerPoint 演示文稿</vt:lpstr>
      <vt:lpstr>小结</vt:lpstr>
      <vt:lpstr>关系数据库理论</vt:lpstr>
      <vt:lpstr>规范化</vt:lpstr>
      <vt:lpstr>函数依赖</vt:lpstr>
      <vt:lpstr>说明</vt:lpstr>
      <vt:lpstr>PowerPoint 演示文稿</vt:lpstr>
      <vt:lpstr>函数依赖</vt:lpstr>
      <vt:lpstr>平凡函数依赖与非平凡函数依赖</vt:lpstr>
      <vt:lpstr>完全函数依赖与部分函数依赖</vt:lpstr>
      <vt:lpstr>PowerPoint 演示文稿</vt:lpstr>
      <vt:lpstr>传递函数依赖</vt:lpstr>
      <vt:lpstr>规范化</vt:lpstr>
      <vt:lpstr>码</vt:lpstr>
      <vt:lpstr>PowerPoint 演示文稿</vt:lpstr>
      <vt:lpstr>外码</vt:lpstr>
      <vt:lpstr>规范化</vt:lpstr>
      <vt:lpstr>范式</vt:lpstr>
      <vt:lpstr>范式(cont)</vt:lpstr>
      <vt:lpstr>1NF</vt:lpstr>
      <vt:lpstr>PowerPoint 演示文稿</vt:lpstr>
      <vt:lpstr>PowerPoint 演示文稿</vt:lpstr>
      <vt:lpstr>PowerPoint 演示文稿</vt:lpstr>
      <vt:lpstr>PowerPoint 演示文稿</vt:lpstr>
      <vt:lpstr>2NF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3NF</vt:lpstr>
      <vt:lpstr>PowerPoint 演示文稿</vt:lpstr>
      <vt:lpstr>PowerPoint 演示文稿</vt:lpstr>
      <vt:lpstr>PowerPoint 演示文稿</vt:lpstr>
      <vt:lpstr>BCNF</vt:lpstr>
      <vt:lpstr>PowerPoint 演示文稿</vt:lpstr>
      <vt:lpstr>PowerPoint 演示文稿</vt:lpstr>
      <vt:lpstr>BCNF的关系模式所具有的性质</vt:lpstr>
      <vt:lpstr>Q &amp; A</vt:lpstr>
      <vt:lpstr>关系数据库理论</vt:lpstr>
      <vt:lpstr>教学目标</vt:lpstr>
      <vt:lpstr>数据依赖的公理系统</vt:lpstr>
      <vt:lpstr>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PowerPoint 演示文稿</vt:lpstr>
      <vt:lpstr>利用属性组的闭包求关系的候选码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亚红 王</cp:lastModifiedBy>
  <cp:revision>143</cp:revision>
  <dcterms:created xsi:type="dcterms:W3CDTF">2009-08-17T01:55:50Z</dcterms:created>
  <dcterms:modified xsi:type="dcterms:W3CDTF">2019-06-30T13:21:52Z</dcterms:modified>
</cp:coreProperties>
</file>