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5" r:id="rId1"/>
  </p:sldMasterIdLst>
  <p:notesMasterIdLst>
    <p:notesMasterId r:id="rId97"/>
  </p:notesMasterIdLst>
  <p:sldIdLst>
    <p:sldId id="262" r:id="rId2"/>
    <p:sldId id="363" r:id="rId3"/>
    <p:sldId id="270" r:id="rId4"/>
    <p:sldId id="271" r:id="rId5"/>
    <p:sldId id="272" r:id="rId6"/>
    <p:sldId id="273" r:id="rId7"/>
    <p:sldId id="274" r:id="rId8"/>
    <p:sldId id="268" r:id="rId9"/>
    <p:sldId id="276" r:id="rId10"/>
    <p:sldId id="277" r:id="rId11"/>
    <p:sldId id="278" r:id="rId12"/>
    <p:sldId id="279" r:id="rId13"/>
    <p:sldId id="369" r:id="rId14"/>
    <p:sldId id="280" r:id="rId15"/>
    <p:sldId id="281" r:id="rId16"/>
    <p:sldId id="282" r:id="rId17"/>
    <p:sldId id="372" r:id="rId18"/>
    <p:sldId id="283" r:id="rId19"/>
    <p:sldId id="284" r:id="rId20"/>
    <p:sldId id="371" r:id="rId21"/>
    <p:sldId id="285" r:id="rId22"/>
    <p:sldId id="286" r:id="rId23"/>
    <p:sldId id="364" r:id="rId24"/>
    <p:sldId id="287" r:id="rId25"/>
    <p:sldId id="288" r:id="rId26"/>
    <p:sldId id="289" r:id="rId27"/>
    <p:sldId id="290" r:id="rId28"/>
    <p:sldId id="291" r:id="rId29"/>
    <p:sldId id="292" r:id="rId30"/>
    <p:sldId id="293" r:id="rId31"/>
    <p:sldId id="294" r:id="rId32"/>
    <p:sldId id="370" r:id="rId33"/>
    <p:sldId id="365" r:id="rId34"/>
    <p:sldId id="296" r:id="rId35"/>
    <p:sldId id="297" r:id="rId36"/>
    <p:sldId id="298" r:id="rId37"/>
    <p:sldId id="299" r:id="rId38"/>
    <p:sldId id="300" r:id="rId39"/>
    <p:sldId id="376" r:id="rId40"/>
    <p:sldId id="303" r:id="rId41"/>
    <p:sldId id="304" r:id="rId42"/>
    <p:sldId id="305" r:id="rId43"/>
    <p:sldId id="306" r:id="rId44"/>
    <p:sldId id="307" r:id="rId45"/>
    <p:sldId id="308" r:id="rId46"/>
    <p:sldId id="309" r:id="rId47"/>
    <p:sldId id="310" r:id="rId48"/>
    <p:sldId id="311" r:id="rId49"/>
    <p:sldId id="366" r:id="rId50"/>
    <p:sldId id="312" r:id="rId51"/>
    <p:sldId id="313" r:id="rId52"/>
    <p:sldId id="314" r:id="rId53"/>
    <p:sldId id="315" r:id="rId54"/>
    <p:sldId id="316" r:id="rId55"/>
    <p:sldId id="317" r:id="rId56"/>
    <p:sldId id="318" r:id="rId57"/>
    <p:sldId id="320" r:id="rId58"/>
    <p:sldId id="319" r:id="rId59"/>
    <p:sldId id="321" r:id="rId60"/>
    <p:sldId id="322" r:id="rId61"/>
    <p:sldId id="374" r:id="rId62"/>
    <p:sldId id="367" r:id="rId63"/>
    <p:sldId id="323" r:id="rId64"/>
    <p:sldId id="324" r:id="rId65"/>
    <p:sldId id="325" r:id="rId66"/>
    <p:sldId id="326" r:id="rId67"/>
    <p:sldId id="373" r:id="rId68"/>
    <p:sldId id="327" r:id="rId69"/>
    <p:sldId id="328" r:id="rId70"/>
    <p:sldId id="329" r:id="rId71"/>
    <p:sldId id="335" r:id="rId72"/>
    <p:sldId id="368" r:id="rId73"/>
    <p:sldId id="338" r:id="rId74"/>
    <p:sldId id="339" r:id="rId75"/>
    <p:sldId id="340" r:id="rId76"/>
    <p:sldId id="341" r:id="rId77"/>
    <p:sldId id="342" r:id="rId78"/>
    <p:sldId id="343" r:id="rId79"/>
    <p:sldId id="344" r:id="rId80"/>
    <p:sldId id="345" r:id="rId81"/>
    <p:sldId id="346" r:id="rId82"/>
    <p:sldId id="347" r:id="rId83"/>
    <p:sldId id="348" r:id="rId84"/>
    <p:sldId id="350" r:id="rId85"/>
    <p:sldId id="351" r:id="rId86"/>
    <p:sldId id="352" r:id="rId87"/>
    <p:sldId id="353" r:id="rId88"/>
    <p:sldId id="354" r:id="rId89"/>
    <p:sldId id="355" r:id="rId90"/>
    <p:sldId id="356" r:id="rId91"/>
    <p:sldId id="357" r:id="rId92"/>
    <p:sldId id="359" r:id="rId93"/>
    <p:sldId id="360" r:id="rId94"/>
    <p:sldId id="362" r:id="rId95"/>
    <p:sldId id="375" r:id="rId96"/>
  </p:sldIdLst>
  <p:sldSz cx="12192000" cy="6858000"/>
  <p:notesSz cx="7099300" cy="10234613"/>
  <p:defaultTextStyle>
    <a:defPPr>
      <a:defRPr lang="en-US"/>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5"/>
    <a:srgbClr val="00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56" autoAdjust="0"/>
    <p:restoredTop sz="81784" autoAdjust="0"/>
  </p:normalViewPr>
  <p:slideViewPr>
    <p:cSldViewPr snapToGrid="0">
      <p:cViewPr varScale="1">
        <p:scale>
          <a:sx n="71" d="100"/>
          <a:sy n="71" d="100"/>
        </p:scale>
        <p:origin x="627" y="39"/>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7F4CF98B-36A4-4F69-9D33-1ADBB9A0B3AA}" type="datetimeFigureOut">
              <a:rPr lang="zh-CN" altLang="en-US" smtClean="0"/>
              <a:pPr/>
              <a:t>2019/2/14</a:t>
            </a:fld>
            <a:endParaRPr lang="zh-CN" altLang="en-US"/>
          </a:p>
        </p:txBody>
      </p:sp>
      <p:sp>
        <p:nvSpPr>
          <p:cNvPr id="4" name="幻灯片图像占位符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7D19F2FC-13F1-468F-B1E7-483C9F913BA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normAutofit/>
          </a:bodyPr>
          <a:lstStyle/>
          <a:p>
            <a:pPr algn="just">
              <a:lnSpc>
                <a:spcPct val="160000"/>
              </a:lnSpc>
            </a:pPr>
            <a:r>
              <a:rPr lang="zh-CN" altLang="en-US" b="1" dirty="0"/>
              <a:t>并发控制机制的任务</a:t>
            </a:r>
          </a:p>
          <a:p>
            <a:pPr lvl="1" algn="just">
              <a:lnSpc>
                <a:spcPct val="160000"/>
              </a:lnSpc>
            </a:pPr>
            <a:r>
              <a:rPr lang="zh-CN" altLang="en-US" b="1" dirty="0"/>
              <a:t>对并发操作进行正确调度</a:t>
            </a:r>
          </a:p>
          <a:p>
            <a:pPr lvl="1" algn="just">
              <a:lnSpc>
                <a:spcPct val="160000"/>
              </a:lnSpc>
            </a:pPr>
            <a:r>
              <a:rPr lang="zh-CN" altLang="en-US" b="1" dirty="0"/>
              <a:t>保证事务的隔离性</a:t>
            </a:r>
          </a:p>
          <a:p>
            <a:pPr lvl="1" algn="just">
              <a:lnSpc>
                <a:spcPct val="160000"/>
              </a:lnSpc>
            </a:pPr>
            <a:r>
              <a:rPr lang="zh-CN" altLang="en-US" b="1" dirty="0"/>
              <a:t>保证数据库的一致性</a:t>
            </a:r>
          </a:p>
          <a:p>
            <a:endParaRPr lang="zh-CN" altLang="en-US" dirty="0"/>
          </a:p>
        </p:txBody>
      </p:sp>
      <p:sp>
        <p:nvSpPr>
          <p:cNvPr id="4" name="灯片编号占位符 3"/>
          <p:cNvSpPr>
            <a:spLocks noGrp="1"/>
          </p:cNvSpPr>
          <p:nvPr>
            <p:ph type="sldNum" sz="quarter" idx="10"/>
          </p:nvPr>
        </p:nvSpPr>
        <p:spPr/>
        <p:txBody>
          <a:bodyPr/>
          <a:lstStyle/>
          <a:p>
            <a:fld id="{7D19F2FC-13F1-468F-B1E7-483C9F913BA8}" type="slidenum">
              <a:rPr lang="zh-CN" altLang="en-US" smtClean="0"/>
              <a:pPr/>
              <a:t>8</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遵守两段锁协议</a:t>
            </a:r>
          </a:p>
          <a:p>
            <a:r>
              <a:rPr lang="en-US" altLang="zh-CN" sz="1200" kern="1200" dirty="0">
                <a:solidFill>
                  <a:schemeClr val="tx1"/>
                </a:solidFill>
                <a:effectLst/>
                <a:latin typeface="+mn-lt"/>
                <a:ea typeface="+mn-ea"/>
                <a:cs typeface="+mn-cs"/>
              </a:rPr>
              <a:t>  LOCK S(A)…LOCK S(B)…LOCK X(C) …UNLOCK(B) …UNLOCK (A) …UNLOCK (C)</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扩张阶段</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收缩阶段</a:t>
            </a:r>
          </a:p>
          <a:p>
            <a:r>
              <a:rPr lang="en-US" altLang="zh-CN" sz="1200" dirty="0">
                <a:effectLst/>
              </a:rPr>
              <a:t> </a:t>
            </a:r>
            <a:r>
              <a:rPr lang="zh-CN" altLang="zh-CN" dirty="0">
                <a:effectLst/>
              </a:rPr>
              <a:t> </a:t>
            </a:r>
            <a:br>
              <a:rPr lang="zh-CN" altLang="zh-CN" dirty="0">
                <a:effectLst/>
              </a:rPr>
            </a:b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T2</a:t>
            </a:r>
            <a:r>
              <a:rPr lang="zh-CN" altLang="zh-CN" sz="1200" kern="1200" dirty="0">
                <a:solidFill>
                  <a:schemeClr val="tx1"/>
                </a:solidFill>
                <a:effectLst/>
                <a:latin typeface="+mn-lt"/>
                <a:ea typeface="+mn-ea"/>
                <a:cs typeface="+mn-cs"/>
              </a:rPr>
              <a:t>不遵守两段锁协议</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D19F2FC-13F1-468F-B1E7-483C9F913BA8}" type="slidenum">
              <a:rPr lang="zh-CN" altLang="en-US" smtClean="0"/>
              <a:pPr/>
              <a:t>67</a:t>
            </a:fld>
            <a:endParaRPr lang="zh-CN" altLang="en-US"/>
          </a:p>
        </p:txBody>
      </p:sp>
    </p:spTree>
    <p:extLst>
      <p:ext uri="{BB962C8B-B14F-4D97-AF65-F5344CB8AC3E}">
        <p14:creationId xmlns:p14="http://schemas.microsoft.com/office/powerpoint/2010/main" val="1585424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结果为</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 存在丢失修改，</a:t>
            </a:r>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对</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的操作丢失，</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根本原因是</a:t>
            </a:r>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T2</a:t>
            </a:r>
            <a:r>
              <a:rPr lang="zh-CN" altLang="zh-CN" sz="1200" kern="1200" dirty="0">
                <a:solidFill>
                  <a:schemeClr val="tx1"/>
                </a:solidFill>
                <a:effectLst/>
                <a:latin typeface="+mn-lt"/>
                <a:ea typeface="+mn-ea"/>
                <a:cs typeface="+mn-cs"/>
              </a:rPr>
              <a:t>的并发操作破坏了事务的隔离性</a:t>
            </a:r>
            <a:endParaRPr lang="zh-CN" altLang="en-US" dirty="0"/>
          </a:p>
        </p:txBody>
      </p:sp>
      <p:sp>
        <p:nvSpPr>
          <p:cNvPr id="4" name="灯片编号占位符 3"/>
          <p:cNvSpPr>
            <a:spLocks noGrp="1"/>
          </p:cNvSpPr>
          <p:nvPr>
            <p:ph type="sldNum" sz="quarter" idx="10"/>
          </p:nvPr>
        </p:nvSpPr>
        <p:spPr/>
        <p:txBody>
          <a:bodyPr/>
          <a:lstStyle/>
          <a:p>
            <a:fld id="{7D19F2FC-13F1-468F-B1E7-483C9F913BA8}" type="slidenum">
              <a:rPr lang="zh-CN" altLang="en-US" smtClean="0"/>
              <a:pPr/>
              <a:t>13</a:t>
            </a:fld>
            <a:endParaRPr lang="zh-CN" altLang="en-US"/>
          </a:p>
        </p:txBody>
      </p:sp>
    </p:spTree>
    <p:extLst>
      <p:ext uri="{BB962C8B-B14F-4D97-AF65-F5344CB8AC3E}">
        <p14:creationId xmlns:p14="http://schemas.microsoft.com/office/powerpoint/2010/main" val="1896655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读取</a:t>
            </a:r>
            <a:r>
              <a:rPr lang="en-US" altLang="zh-CN" sz="1200" kern="1200" dirty="0">
                <a:solidFill>
                  <a:schemeClr val="tx1"/>
                </a:solidFill>
                <a:effectLst/>
                <a:latin typeface="+mn-lt"/>
                <a:ea typeface="+mn-ea"/>
                <a:cs typeface="+mn-cs"/>
              </a:rPr>
              <a:t>B=100</a:t>
            </a:r>
            <a:r>
              <a:rPr lang="zh-CN" altLang="zh-CN" sz="1200" kern="1200" dirty="0">
                <a:solidFill>
                  <a:schemeClr val="tx1"/>
                </a:solidFill>
                <a:effectLst/>
                <a:latin typeface="+mn-lt"/>
                <a:ea typeface="+mn-ea"/>
                <a:cs typeface="+mn-cs"/>
              </a:rPr>
              <a:t>进行运算</a:t>
            </a:r>
          </a:p>
          <a:p>
            <a:r>
              <a:rPr lang="en-US" altLang="zh-CN" sz="1200" kern="1200" dirty="0">
                <a:solidFill>
                  <a:schemeClr val="tx1"/>
                </a:solidFill>
                <a:effectLst/>
                <a:latin typeface="+mn-lt"/>
                <a:ea typeface="+mn-ea"/>
                <a:cs typeface="+mn-cs"/>
              </a:rPr>
              <a:t>T2</a:t>
            </a:r>
            <a:r>
              <a:rPr lang="zh-CN" altLang="zh-CN" sz="1200" kern="1200" dirty="0">
                <a:solidFill>
                  <a:schemeClr val="tx1"/>
                </a:solidFill>
                <a:effectLst/>
                <a:latin typeface="+mn-lt"/>
                <a:ea typeface="+mn-ea"/>
                <a:cs typeface="+mn-cs"/>
              </a:rPr>
              <a:t>读取同一数据</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，对其进行修改后将</a:t>
            </a:r>
            <a:r>
              <a:rPr lang="en-US" altLang="zh-CN" sz="1200" kern="1200" dirty="0">
                <a:solidFill>
                  <a:schemeClr val="tx1"/>
                </a:solidFill>
                <a:effectLst/>
                <a:latin typeface="+mn-lt"/>
                <a:ea typeface="+mn-ea"/>
                <a:cs typeface="+mn-cs"/>
              </a:rPr>
              <a:t>B=200</a:t>
            </a:r>
            <a:r>
              <a:rPr lang="zh-CN" altLang="zh-CN" sz="1200" kern="1200" dirty="0">
                <a:solidFill>
                  <a:schemeClr val="tx1"/>
                </a:solidFill>
                <a:effectLst/>
                <a:latin typeface="+mn-lt"/>
                <a:ea typeface="+mn-ea"/>
                <a:cs typeface="+mn-cs"/>
              </a:rPr>
              <a:t>写回数据库。</a:t>
            </a:r>
          </a:p>
          <a:p>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为了对读取值校对重读</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已为</a:t>
            </a:r>
            <a:r>
              <a:rPr lang="en-US" altLang="zh-CN" sz="1200" kern="1200" dirty="0">
                <a:solidFill>
                  <a:schemeClr val="tx1"/>
                </a:solidFill>
                <a:effectLst/>
                <a:latin typeface="+mn-lt"/>
                <a:ea typeface="+mn-ea"/>
                <a:cs typeface="+mn-cs"/>
              </a:rPr>
              <a:t>200</a:t>
            </a:r>
            <a:r>
              <a:rPr lang="zh-CN" altLang="zh-CN" sz="1200" kern="1200" dirty="0">
                <a:solidFill>
                  <a:schemeClr val="tx1"/>
                </a:solidFill>
                <a:effectLst/>
                <a:latin typeface="+mn-lt"/>
                <a:ea typeface="+mn-ea"/>
                <a:cs typeface="+mn-cs"/>
              </a:rPr>
              <a:t>，与第一次读取值不一致 </a:t>
            </a:r>
          </a:p>
          <a:p>
            <a:r>
              <a:rPr lang="zh-CN" altLang="zh-CN" sz="1200" kern="1200" dirty="0">
                <a:solidFill>
                  <a:schemeClr val="tx1"/>
                </a:solidFill>
                <a:effectLst/>
                <a:latin typeface="+mn-lt"/>
                <a:ea typeface="+mn-ea"/>
                <a:cs typeface="+mn-cs"/>
              </a:rPr>
              <a:t>不可重复读 </a:t>
            </a:r>
          </a:p>
          <a:p>
            <a:endParaRPr lang="zh-CN" altLang="en-US" dirty="0"/>
          </a:p>
        </p:txBody>
      </p:sp>
      <p:sp>
        <p:nvSpPr>
          <p:cNvPr id="4" name="灯片编号占位符 3"/>
          <p:cNvSpPr>
            <a:spLocks noGrp="1"/>
          </p:cNvSpPr>
          <p:nvPr>
            <p:ph type="sldNum" sz="quarter" idx="10"/>
          </p:nvPr>
        </p:nvSpPr>
        <p:spPr/>
        <p:txBody>
          <a:bodyPr/>
          <a:lstStyle/>
          <a:p>
            <a:fld id="{7D19F2FC-13F1-468F-B1E7-483C9F913BA8}" type="slidenum">
              <a:rPr lang="zh-CN" altLang="en-US" smtClean="0"/>
              <a:pPr/>
              <a:t>17</a:t>
            </a:fld>
            <a:endParaRPr lang="zh-CN" altLang="en-US"/>
          </a:p>
        </p:txBody>
      </p:sp>
    </p:spTree>
    <p:extLst>
      <p:ext uri="{BB962C8B-B14F-4D97-AF65-F5344CB8AC3E}">
        <p14:creationId xmlns:p14="http://schemas.microsoft.com/office/powerpoint/2010/main" val="1183133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将</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值修改为</a:t>
            </a:r>
            <a:r>
              <a:rPr lang="en-US" altLang="zh-CN" sz="1200" kern="1200" dirty="0">
                <a:solidFill>
                  <a:schemeClr val="tx1"/>
                </a:solidFill>
                <a:effectLst/>
                <a:latin typeface="+mn-lt"/>
                <a:ea typeface="+mn-ea"/>
                <a:cs typeface="+mn-cs"/>
              </a:rPr>
              <a:t>200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T2</a:t>
            </a:r>
            <a:r>
              <a:rPr lang="zh-CN" altLang="zh-CN" sz="1200" kern="1200" dirty="0">
                <a:solidFill>
                  <a:schemeClr val="tx1"/>
                </a:solidFill>
                <a:effectLst/>
                <a:latin typeface="+mn-lt"/>
                <a:ea typeface="+mn-ea"/>
                <a:cs typeface="+mn-cs"/>
              </a:rPr>
              <a:t>读到</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200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由于某种原因撤销，其修改作废，</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恢复原值</a:t>
            </a:r>
            <a:r>
              <a:rPr lang="en-US" altLang="zh-CN" sz="1200" kern="1200" dirty="0">
                <a:solidFill>
                  <a:schemeClr val="tx1"/>
                </a:solidFill>
                <a:effectLst/>
                <a:latin typeface="+mn-lt"/>
                <a:ea typeface="+mn-ea"/>
                <a:cs typeface="+mn-cs"/>
              </a:rPr>
              <a:t>100</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这时</a:t>
            </a:r>
            <a:r>
              <a:rPr lang="en-US" altLang="zh-CN" sz="1200" kern="1200" dirty="0">
                <a:solidFill>
                  <a:schemeClr val="tx1"/>
                </a:solidFill>
                <a:effectLst/>
                <a:latin typeface="+mn-lt"/>
                <a:ea typeface="+mn-ea"/>
                <a:cs typeface="+mn-cs"/>
              </a:rPr>
              <a:t>T2</a:t>
            </a:r>
            <a:r>
              <a:rPr lang="zh-CN" altLang="zh-CN" sz="1200" kern="1200" dirty="0">
                <a:solidFill>
                  <a:schemeClr val="tx1"/>
                </a:solidFill>
                <a:effectLst/>
                <a:latin typeface="+mn-lt"/>
                <a:ea typeface="+mn-ea"/>
                <a:cs typeface="+mn-cs"/>
              </a:rPr>
              <a:t>读到的</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200</a:t>
            </a:r>
            <a:r>
              <a:rPr lang="zh-CN" altLang="zh-CN" sz="1200" kern="1200" dirty="0">
                <a:solidFill>
                  <a:schemeClr val="tx1"/>
                </a:solidFill>
                <a:effectLst/>
                <a:latin typeface="+mn-lt"/>
                <a:ea typeface="+mn-ea"/>
                <a:cs typeface="+mn-cs"/>
              </a:rPr>
              <a:t>，与数据库内容不一致，就是</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脏</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数据</a:t>
            </a:r>
            <a:endParaRPr lang="zh-CN" altLang="en-US" dirty="0"/>
          </a:p>
        </p:txBody>
      </p:sp>
      <p:sp>
        <p:nvSpPr>
          <p:cNvPr id="4" name="灯片编号占位符 3"/>
          <p:cNvSpPr>
            <a:spLocks noGrp="1"/>
          </p:cNvSpPr>
          <p:nvPr>
            <p:ph type="sldNum" sz="quarter" idx="10"/>
          </p:nvPr>
        </p:nvSpPr>
        <p:spPr/>
        <p:txBody>
          <a:bodyPr/>
          <a:lstStyle/>
          <a:p>
            <a:fld id="{7D19F2FC-13F1-468F-B1E7-483C9F913BA8}" type="slidenum">
              <a:rPr lang="zh-CN" altLang="en-US" smtClean="0"/>
              <a:pPr/>
              <a:t>20</a:t>
            </a:fld>
            <a:endParaRPr lang="zh-CN" altLang="en-US"/>
          </a:p>
        </p:txBody>
      </p:sp>
    </p:spTree>
    <p:extLst>
      <p:ext uri="{BB962C8B-B14F-4D97-AF65-F5344CB8AC3E}">
        <p14:creationId xmlns:p14="http://schemas.microsoft.com/office/powerpoint/2010/main" val="1467820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normAutofit fontScale="92500"/>
          </a:bodyPr>
          <a:lstStyle/>
          <a:p>
            <a:pPr>
              <a:lnSpc>
                <a:spcPct val="120000"/>
              </a:lnSpc>
              <a:spcBef>
                <a:spcPct val="0"/>
              </a:spcBef>
              <a:buClr>
                <a:schemeClr val="accent1"/>
              </a:buClr>
              <a:buFontTx/>
              <a:buNone/>
            </a:pPr>
            <a:r>
              <a:rPr lang="zh-CN" altLang="en-US" sz="2400" dirty="0"/>
              <a:t>在锁的相容矩阵中：</a:t>
            </a:r>
          </a:p>
          <a:p>
            <a:pPr>
              <a:lnSpc>
                <a:spcPct val="120000"/>
              </a:lnSpc>
              <a:spcBef>
                <a:spcPct val="0"/>
              </a:spcBef>
              <a:buClr>
                <a:schemeClr val="accent1"/>
              </a:buClr>
            </a:pPr>
            <a:r>
              <a:rPr lang="zh-CN" altLang="en-US" sz="2400" dirty="0"/>
              <a:t>最左边一列表示事务</a:t>
            </a:r>
            <a:r>
              <a:rPr lang="en-US" altLang="zh-CN" sz="2400" dirty="0"/>
              <a:t>T1</a:t>
            </a:r>
            <a:r>
              <a:rPr lang="zh-CN" altLang="en-US" sz="2400" dirty="0"/>
              <a:t>已经获得的数据对象上的锁的类型，其中横线表示没有加锁。</a:t>
            </a:r>
          </a:p>
          <a:p>
            <a:pPr>
              <a:lnSpc>
                <a:spcPct val="120000"/>
              </a:lnSpc>
              <a:spcBef>
                <a:spcPct val="0"/>
              </a:spcBef>
              <a:buClr>
                <a:schemeClr val="accent1"/>
              </a:buClr>
            </a:pPr>
            <a:r>
              <a:rPr lang="zh-CN" altLang="en-US" sz="2400" dirty="0"/>
              <a:t>最上面一行表示另一事务</a:t>
            </a:r>
            <a:r>
              <a:rPr lang="en-US" altLang="zh-CN" sz="2400" dirty="0"/>
              <a:t>T2</a:t>
            </a:r>
            <a:r>
              <a:rPr lang="zh-CN" altLang="en-US" sz="2400" dirty="0"/>
              <a:t>对同一数据对象发出的封锁请求。</a:t>
            </a:r>
          </a:p>
          <a:p>
            <a:pPr>
              <a:lnSpc>
                <a:spcPct val="120000"/>
              </a:lnSpc>
              <a:spcBef>
                <a:spcPct val="0"/>
              </a:spcBef>
              <a:buClr>
                <a:schemeClr val="accent1"/>
              </a:buClr>
            </a:pPr>
            <a:r>
              <a:rPr lang="en-US" altLang="zh-CN" sz="2400" dirty="0"/>
              <a:t>T2</a:t>
            </a:r>
            <a:r>
              <a:rPr lang="zh-CN" altLang="en-US" sz="2400" dirty="0"/>
              <a:t>的封锁请求能否被满足用矩阵中的</a:t>
            </a:r>
            <a:r>
              <a:rPr lang="en-US" altLang="zh-CN" sz="2400" dirty="0"/>
              <a:t>Y</a:t>
            </a:r>
            <a:r>
              <a:rPr lang="zh-CN" altLang="en-US" sz="2400" dirty="0"/>
              <a:t>和</a:t>
            </a:r>
            <a:r>
              <a:rPr lang="en-US" altLang="zh-CN" sz="2400" dirty="0"/>
              <a:t>N</a:t>
            </a:r>
            <a:r>
              <a:rPr lang="zh-CN" altLang="en-US" sz="2400" dirty="0"/>
              <a:t>表示</a:t>
            </a:r>
          </a:p>
          <a:p>
            <a:pPr lvl="1">
              <a:lnSpc>
                <a:spcPct val="120000"/>
              </a:lnSpc>
              <a:spcBef>
                <a:spcPct val="0"/>
              </a:spcBef>
            </a:pPr>
            <a:r>
              <a:rPr lang="en-US" altLang="zh-CN" sz="2400" dirty="0"/>
              <a:t>Y</a:t>
            </a:r>
            <a:r>
              <a:rPr lang="zh-CN" altLang="en-US" sz="2400" dirty="0"/>
              <a:t>表示事务</a:t>
            </a:r>
            <a:r>
              <a:rPr lang="en-US" altLang="zh-CN" sz="2400" dirty="0"/>
              <a:t>T2</a:t>
            </a:r>
            <a:r>
              <a:rPr lang="zh-CN" altLang="en-US" sz="2400" dirty="0"/>
              <a:t>的封锁要求与</a:t>
            </a:r>
            <a:r>
              <a:rPr lang="en-US" altLang="zh-CN" sz="2400" dirty="0"/>
              <a:t>T1</a:t>
            </a:r>
            <a:r>
              <a:rPr lang="zh-CN" altLang="en-US" sz="2400" dirty="0"/>
              <a:t>已持有的锁相容，封锁请求可以满足</a:t>
            </a:r>
          </a:p>
          <a:p>
            <a:pPr lvl="1">
              <a:lnSpc>
                <a:spcPct val="120000"/>
              </a:lnSpc>
              <a:spcBef>
                <a:spcPct val="0"/>
              </a:spcBef>
            </a:pPr>
            <a:r>
              <a:rPr lang="en-US" altLang="zh-CN" sz="2400" dirty="0"/>
              <a:t>N</a:t>
            </a:r>
            <a:r>
              <a:rPr lang="zh-CN" altLang="en-US" sz="2400" dirty="0"/>
              <a:t>表示</a:t>
            </a:r>
            <a:r>
              <a:rPr lang="en-US" altLang="zh-CN" sz="2400" dirty="0"/>
              <a:t>T2</a:t>
            </a:r>
            <a:r>
              <a:rPr lang="zh-CN" altLang="en-US" sz="2400" dirty="0"/>
              <a:t>的封锁请求与</a:t>
            </a:r>
            <a:r>
              <a:rPr lang="en-US" altLang="zh-CN" sz="2400" dirty="0"/>
              <a:t>T1</a:t>
            </a:r>
            <a:r>
              <a:rPr lang="zh-CN" altLang="en-US" sz="2400" dirty="0"/>
              <a:t>已持有的锁冲突，</a:t>
            </a:r>
            <a:r>
              <a:rPr lang="en-US" altLang="zh-CN" sz="2400" dirty="0"/>
              <a:t>T2</a:t>
            </a:r>
            <a:r>
              <a:rPr lang="zh-CN" altLang="en-US" sz="2400" dirty="0"/>
              <a:t>的请求被拒绝</a:t>
            </a:r>
          </a:p>
          <a:p>
            <a:endParaRPr lang="zh-CN" altLang="en-US" dirty="0"/>
          </a:p>
        </p:txBody>
      </p:sp>
      <p:sp>
        <p:nvSpPr>
          <p:cNvPr id="4" name="灯片编号占位符 3"/>
          <p:cNvSpPr>
            <a:spLocks noGrp="1"/>
          </p:cNvSpPr>
          <p:nvPr>
            <p:ph type="sldNum" sz="quarter" idx="10"/>
          </p:nvPr>
        </p:nvSpPr>
        <p:spPr/>
        <p:txBody>
          <a:bodyPr/>
          <a:lstStyle/>
          <a:p>
            <a:fld id="{7D19F2FC-13F1-468F-B1E7-483C9F913BA8}" type="slidenum">
              <a:rPr lang="zh-CN" altLang="en-US" smtClean="0"/>
              <a:pPr/>
              <a:t>28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D19F2FC-13F1-468F-B1E7-483C9F913BA8}" type="slidenum">
              <a:rPr lang="zh-CN" altLang="en-US" smtClean="0"/>
              <a:pPr/>
              <a:t>29</a:t>
            </a:fld>
            <a:endParaRPr lang="zh-CN" altLang="en-US"/>
          </a:p>
        </p:txBody>
      </p:sp>
    </p:spTree>
    <p:extLst>
      <p:ext uri="{BB962C8B-B14F-4D97-AF65-F5344CB8AC3E}">
        <p14:creationId xmlns:p14="http://schemas.microsoft.com/office/powerpoint/2010/main" val="1067715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如果没有停车位，或一个车的</a:t>
            </a:r>
            <a:r>
              <a:rPr lang="en-US" altLang="zh-CN" sz="1200" kern="1200" dirty="0">
                <a:solidFill>
                  <a:schemeClr val="tx1"/>
                </a:solidFill>
                <a:effectLst/>
                <a:latin typeface="+mn-lt"/>
                <a:ea typeface="+mn-ea"/>
                <a:cs typeface="+mn-cs"/>
              </a:rPr>
              <a:t>write</a:t>
            </a:r>
            <a:r>
              <a:rPr lang="zh-CN" altLang="zh-CN" sz="1200" kern="1200" dirty="0">
                <a:solidFill>
                  <a:schemeClr val="tx1"/>
                </a:solidFill>
                <a:effectLst/>
                <a:latin typeface="+mn-lt"/>
                <a:ea typeface="+mn-ea"/>
                <a:cs typeface="+mn-cs"/>
              </a:rPr>
              <a:t>操作在另一个车的</a:t>
            </a:r>
            <a:r>
              <a:rPr lang="en-US" altLang="zh-CN" sz="1200" kern="1200" dirty="0">
                <a:solidFill>
                  <a:schemeClr val="tx1"/>
                </a:solidFill>
                <a:effectLst/>
                <a:latin typeface="+mn-lt"/>
                <a:ea typeface="+mn-ea"/>
                <a:cs typeface="+mn-cs"/>
              </a:rPr>
              <a:t>get</a:t>
            </a:r>
            <a:r>
              <a:rPr lang="zh-CN" altLang="zh-CN" sz="1200" kern="1200" dirty="0">
                <a:solidFill>
                  <a:schemeClr val="tx1"/>
                </a:solidFill>
                <a:effectLst/>
                <a:latin typeface="+mn-lt"/>
                <a:ea typeface="+mn-ea"/>
                <a:cs typeface="+mn-cs"/>
              </a:rPr>
              <a:t>操作之前，或者两车的</a:t>
            </a:r>
            <a:r>
              <a:rPr lang="en-US" altLang="zh-CN" sz="1200" kern="1200" dirty="0">
                <a:solidFill>
                  <a:schemeClr val="tx1"/>
                </a:solidFill>
                <a:effectLst/>
                <a:latin typeface="+mn-lt"/>
                <a:ea typeface="+mn-ea"/>
                <a:cs typeface="+mn-cs"/>
              </a:rPr>
              <a:t>get</a:t>
            </a:r>
            <a:r>
              <a:rPr lang="zh-CN" altLang="zh-CN" sz="1200" kern="1200" dirty="0">
                <a:solidFill>
                  <a:schemeClr val="tx1"/>
                </a:solidFill>
                <a:effectLst/>
                <a:latin typeface="+mn-lt"/>
                <a:ea typeface="+mn-ea"/>
                <a:cs typeface="+mn-cs"/>
              </a:rPr>
              <a:t>操作在另个车的</a:t>
            </a:r>
            <a:r>
              <a:rPr lang="en-US" altLang="zh-CN" sz="1200" kern="1200" dirty="0">
                <a:solidFill>
                  <a:schemeClr val="tx1"/>
                </a:solidFill>
                <a:effectLst/>
                <a:latin typeface="+mn-lt"/>
                <a:ea typeface="+mn-ea"/>
                <a:cs typeface="+mn-cs"/>
              </a:rPr>
              <a:t>write</a:t>
            </a:r>
            <a:r>
              <a:rPr lang="zh-CN" altLang="zh-CN" sz="1200" kern="1200" dirty="0">
                <a:solidFill>
                  <a:schemeClr val="tx1"/>
                </a:solidFill>
                <a:effectLst/>
                <a:latin typeface="+mn-lt"/>
                <a:ea typeface="+mn-ea"/>
                <a:cs typeface="+mn-cs"/>
              </a:rPr>
              <a:t>操作之前，但</a:t>
            </a:r>
            <a:r>
              <a:rPr lang="en-US" altLang="zh-CN" sz="1200" kern="1200" dirty="0">
                <a:solidFill>
                  <a:schemeClr val="tx1"/>
                </a:solidFill>
                <a:effectLst/>
                <a:latin typeface="+mn-lt"/>
                <a:ea typeface="+mn-ea"/>
                <a:cs typeface="+mn-cs"/>
              </a:rPr>
              <a:t>get</a:t>
            </a:r>
            <a:r>
              <a:rPr lang="zh-CN" altLang="zh-CN" sz="1200" kern="1200" dirty="0">
                <a:solidFill>
                  <a:schemeClr val="tx1"/>
                </a:solidFill>
                <a:effectLst/>
                <a:latin typeface="+mn-lt"/>
                <a:ea typeface="+mn-ea"/>
                <a:cs typeface="+mn-cs"/>
              </a:rPr>
              <a:t>操作返回不同车位，不会产生冲突；若有两辆的</a:t>
            </a:r>
            <a:r>
              <a:rPr lang="en-US" altLang="zh-CN" sz="1200" kern="1200" dirty="0">
                <a:solidFill>
                  <a:schemeClr val="tx1"/>
                </a:solidFill>
                <a:effectLst/>
                <a:latin typeface="+mn-lt"/>
                <a:ea typeface="+mn-ea"/>
                <a:cs typeface="+mn-cs"/>
              </a:rPr>
              <a:t>get</a:t>
            </a:r>
            <a:r>
              <a:rPr lang="zh-CN" altLang="zh-CN" sz="1200" kern="1200" dirty="0">
                <a:solidFill>
                  <a:schemeClr val="tx1"/>
                </a:solidFill>
                <a:effectLst/>
                <a:latin typeface="+mn-lt"/>
                <a:ea typeface="+mn-ea"/>
                <a:cs typeface="+mn-cs"/>
              </a:rPr>
              <a:t>操作均在另一车的</a:t>
            </a:r>
            <a:r>
              <a:rPr lang="en-US" altLang="zh-CN" sz="1200" kern="1200" dirty="0">
                <a:solidFill>
                  <a:schemeClr val="tx1"/>
                </a:solidFill>
                <a:effectLst/>
                <a:latin typeface="+mn-lt"/>
                <a:ea typeface="+mn-ea"/>
                <a:cs typeface="+mn-cs"/>
              </a:rPr>
              <a:t>write</a:t>
            </a:r>
            <a:r>
              <a:rPr lang="zh-CN" altLang="zh-CN" sz="1200" kern="1200" dirty="0">
                <a:solidFill>
                  <a:schemeClr val="tx1"/>
                </a:solidFill>
                <a:effectLst/>
                <a:latin typeface="+mn-lt"/>
                <a:ea typeface="+mn-ea"/>
                <a:cs typeface="+mn-cs"/>
              </a:rPr>
              <a:t>位置之前并返回相同的停车位则冲突。</a:t>
            </a:r>
          </a:p>
          <a:p>
            <a:r>
              <a:rPr lang="zh-CN" altLang="zh-CN" sz="1200" kern="1200" dirty="0">
                <a:solidFill>
                  <a:schemeClr val="tx1"/>
                </a:solidFill>
                <a:effectLst/>
                <a:latin typeface="+mn-lt"/>
                <a:ea typeface="+mn-ea"/>
                <a:cs typeface="+mn-cs"/>
              </a:rPr>
              <a:t>解决方案，采用封锁技术，给这段伪代码加锁。</a:t>
            </a: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Slock</a:t>
            </a:r>
            <a:r>
              <a:rPr lang="en-US" altLang="zh-CN" sz="1200" kern="1200" dirty="0">
                <a:solidFill>
                  <a:schemeClr val="tx1"/>
                </a:solidFill>
                <a:effectLst/>
                <a:latin typeface="+mn-lt"/>
                <a:ea typeface="+mn-ea"/>
                <a:cs typeface="+mn-cs"/>
              </a:rPr>
              <a:t> A</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x = Get();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IF ( x ==NULL )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unlock A</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return 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Xlock</a:t>
            </a:r>
            <a:r>
              <a:rPr lang="en-US" altLang="zh-CN" sz="1200" kern="1200" dirty="0">
                <a:solidFill>
                  <a:schemeClr val="tx1"/>
                </a:solidFill>
                <a:effectLst/>
                <a:latin typeface="+mn-lt"/>
                <a:ea typeface="+mn-ea"/>
                <a:cs typeface="+mn-cs"/>
              </a:rPr>
              <a:t> B</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Write(x, 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unlock B</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unlock A</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D19F2FC-13F1-468F-B1E7-483C9F913BA8}" type="slidenum">
              <a:rPr lang="zh-CN" altLang="en-US" smtClean="0"/>
              <a:pPr/>
              <a:t>32</a:t>
            </a:fld>
            <a:endParaRPr lang="zh-CN" altLang="en-US"/>
          </a:p>
        </p:txBody>
      </p:sp>
    </p:spTree>
    <p:extLst>
      <p:ext uri="{BB962C8B-B14F-4D97-AF65-F5344CB8AC3E}">
        <p14:creationId xmlns:p14="http://schemas.microsoft.com/office/powerpoint/2010/main" val="3611715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D19F2FC-13F1-468F-B1E7-483C9F913BA8}" type="slidenum">
              <a:rPr lang="zh-CN" altLang="en-US" smtClean="0"/>
              <a:pPr/>
              <a:t>50</a:t>
            </a:fld>
            <a:endParaRPr lang="zh-CN" altLang="en-US"/>
          </a:p>
        </p:txBody>
      </p:sp>
    </p:spTree>
    <p:extLst>
      <p:ext uri="{BB962C8B-B14F-4D97-AF65-F5344CB8AC3E}">
        <p14:creationId xmlns:p14="http://schemas.microsoft.com/office/powerpoint/2010/main" val="1731436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T1: A=A+2;B=B+1; T2:A=A*2;B=B*2; </a:t>
            </a:r>
            <a:r>
              <a:rPr lang="zh-CN" altLang="zh-CN" sz="1200" kern="1200" dirty="0">
                <a:solidFill>
                  <a:schemeClr val="tx1"/>
                </a:solidFill>
                <a:effectLst/>
                <a:latin typeface="+mn-lt"/>
                <a:ea typeface="+mn-ea"/>
                <a:cs typeface="+mn-cs"/>
              </a:rPr>
              <a:t>结果为：</a:t>
            </a:r>
            <a:r>
              <a:rPr lang="en-US" altLang="zh-CN" sz="1200" kern="1200" dirty="0">
                <a:solidFill>
                  <a:schemeClr val="tx1"/>
                </a:solidFill>
                <a:effectLst/>
                <a:latin typeface="+mn-lt"/>
                <a:ea typeface="+mn-ea"/>
                <a:cs typeface="+mn-cs"/>
              </a:rPr>
              <a:t>A=6,B=2</a:t>
            </a:r>
            <a:endParaRPr lang="zh-CN" altLang="en-US" dirty="0"/>
          </a:p>
        </p:txBody>
      </p:sp>
      <p:sp>
        <p:nvSpPr>
          <p:cNvPr id="4" name="灯片编号占位符 3"/>
          <p:cNvSpPr>
            <a:spLocks noGrp="1"/>
          </p:cNvSpPr>
          <p:nvPr>
            <p:ph type="sldNum" sz="quarter" idx="10"/>
          </p:nvPr>
        </p:nvSpPr>
        <p:spPr/>
        <p:txBody>
          <a:bodyPr/>
          <a:lstStyle/>
          <a:p>
            <a:fld id="{7D19F2FC-13F1-468F-B1E7-483C9F913BA8}" type="slidenum">
              <a:rPr lang="zh-CN" altLang="en-US" smtClean="0"/>
              <a:pPr/>
              <a:t>61</a:t>
            </a:fld>
            <a:endParaRPr lang="zh-CN" altLang="en-US"/>
          </a:p>
        </p:txBody>
      </p:sp>
    </p:spTree>
    <p:extLst>
      <p:ext uri="{BB962C8B-B14F-4D97-AF65-F5344CB8AC3E}">
        <p14:creationId xmlns:p14="http://schemas.microsoft.com/office/powerpoint/2010/main" val="1946872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7.jp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图片 8">
            <a:extLst>
              <a:ext uri="{FF2B5EF4-FFF2-40B4-BE49-F238E27FC236}">
                <a16:creationId xmlns:a16="http://schemas.microsoft.com/office/drawing/2014/main" id="{72A4D464-4DA0-4D20-AD1E-316D2B55FB8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12584" y="0"/>
            <a:ext cx="8879416" cy="95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 name="Rectangle 2">
            <a:extLst>
              <a:ext uri="{FF2B5EF4-FFF2-40B4-BE49-F238E27FC236}">
                <a16:creationId xmlns:a16="http://schemas.microsoft.com/office/drawing/2014/main" id="{A1908824-AA9F-4752-B4C8-A1FE22002AA3}"/>
              </a:ext>
            </a:extLst>
          </p:cNvPr>
          <p:cNvSpPr>
            <a:spLocks noGrp="1" noChangeArrowheads="1"/>
          </p:cNvSpPr>
          <p:nvPr>
            <p:ph type="ctrTitle"/>
          </p:nvPr>
        </p:nvSpPr>
        <p:spPr>
          <a:xfrm>
            <a:off x="7620000" y="3844556"/>
            <a:ext cx="4572000" cy="1189651"/>
          </a:xfrm>
          <a:prstGeom prst="rect">
            <a:avLst/>
          </a:prstGeom>
        </p:spPr>
        <p:txBody>
          <a:bodyPr/>
          <a:lstStyle>
            <a:lvl1pPr algn="ctr">
              <a:defRPr sz="1800"/>
            </a:lvl1pPr>
          </a:lstStyle>
          <a:p>
            <a:pPr lvl="0"/>
            <a:r>
              <a:rPr lang="zh-CN" altLang="zh-CN" noProof="0" dirty="0"/>
              <a:t>单击此处编辑母版标题样式</a:t>
            </a:r>
          </a:p>
        </p:txBody>
      </p:sp>
      <p:sp>
        <p:nvSpPr>
          <p:cNvPr id="2051" name="Rectangle 3">
            <a:extLst>
              <a:ext uri="{FF2B5EF4-FFF2-40B4-BE49-F238E27FC236}">
                <a16:creationId xmlns:a16="http://schemas.microsoft.com/office/drawing/2014/main" id="{AAA27C61-921C-41A1-B00C-39D17957484A}"/>
              </a:ext>
            </a:extLst>
          </p:cNvPr>
          <p:cNvSpPr>
            <a:spLocks noGrp="1" noChangeArrowheads="1"/>
          </p:cNvSpPr>
          <p:nvPr>
            <p:ph type="subTitle" idx="1"/>
          </p:nvPr>
        </p:nvSpPr>
        <p:spPr>
          <a:xfrm>
            <a:off x="8208237" y="5044778"/>
            <a:ext cx="3787147" cy="1189651"/>
          </a:xfrm>
          <a:prstGeom prst="rect">
            <a:avLst/>
          </a:prstGeom>
        </p:spPr>
        <p:txBody>
          <a:bodyPr/>
          <a:lstStyle>
            <a:lvl1pPr marL="0" indent="0" algn="ctr">
              <a:buFontTx/>
              <a:buNone/>
              <a:defRPr sz="1575"/>
            </a:lvl1pPr>
          </a:lstStyle>
          <a:p>
            <a:pPr lvl="0"/>
            <a:r>
              <a:rPr lang="zh-CN" altLang="zh-CN" noProof="0" dirty="0"/>
              <a:t>单击此处编辑母版副标题样式</a:t>
            </a:r>
          </a:p>
        </p:txBody>
      </p:sp>
      <p:sp>
        <p:nvSpPr>
          <p:cNvPr id="5" name="Rectangle 4">
            <a:extLst>
              <a:ext uri="{FF2B5EF4-FFF2-40B4-BE49-F238E27FC236}">
                <a16:creationId xmlns:a16="http://schemas.microsoft.com/office/drawing/2014/main" id="{A3E407C4-C59F-48B0-85B0-DB266E95422D}"/>
              </a:ext>
            </a:extLst>
          </p:cNvPr>
          <p:cNvSpPr>
            <a:spLocks noGrp="1" noChangeArrowheads="1"/>
          </p:cNvSpPr>
          <p:nvPr>
            <p:ph type="dt" sz="half" idx="10"/>
          </p:nvPr>
        </p:nvSpPr>
        <p:spPr/>
        <p:txBody>
          <a:bodyPr/>
          <a:lstStyle>
            <a:lvl1pPr>
              <a:defRPr/>
            </a:lvl1pPr>
          </a:lstStyle>
          <a:p>
            <a:pPr>
              <a:defRPr/>
            </a:pPr>
            <a:endParaRPr lang="zh-CN" altLang="en-US"/>
          </a:p>
        </p:txBody>
      </p:sp>
      <p:sp>
        <p:nvSpPr>
          <p:cNvPr id="6" name="Rectangle 5">
            <a:extLst>
              <a:ext uri="{FF2B5EF4-FFF2-40B4-BE49-F238E27FC236}">
                <a16:creationId xmlns:a16="http://schemas.microsoft.com/office/drawing/2014/main" id="{F98F4008-2779-4F2B-A00D-457249765641}"/>
              </a:ext>
            </a:extLst>
          </p:cNvPr>
          <p:cNvSpPr>
            <a:spLocks noGrp="1" noChangeArrowheads="1"/>
          </p:cNvSpPr>
          <p:nvPr>
            <p:ph type="ftr" sz="quarter" idx="11"/>
          </p:nvPr>
        </p:nvSpPr>
        <p:spPr/>
        <p:txBody>
          <a:bodyPr/>
          <a:lstStyle>
            <a:lvl1pPr>
              <a:defRPr/>
            </a:lvl1pPr>
          </a:lstStyle>
          <a:p>
            <a:pPr>
              <a:defRPr/>
            </a:pPr>
            <a:endParaRPr lang="zh-CN" altLang="en-US"/>
          </a:p>
        </p:txBody>
      </p:sp>
      <p:sp>
        <p:nvSpPr>
          <p:cNvPr id="7" name="Rectangle 6">
            <a:extLst>
              <a:ext uri="{FF2B5EF4-FFF2-40B4-BE49-F238E27FC236}">
                <a16:creationId xmlns:a16="http://schemas.microsoft.com/office/drawing/2014/main" id="{30E917EA-CAF7-450A-ADD2-FD74343CE35B}"/>
              </a:ext>
            </a:extLst>
          </p:cNvPr>
          <p:cNvSpPr>
            <a:spLocks noGrp="1" noChangeArrowheads="1"/>
          </p:cNvSpPr>
          <p:nvPr>
            <p:ph type="sldNum" sz="quarter" idx="12"/>
          </p:nvPr>
        </p:nvSpPr>
        <p:spPr/>
        <p:txBody>
          <a:bodyPr/>
          <a:lstStyle>
            <a:lvl1pPr>
              <a:defRPr smtClean="0"/>
            </a:lvl1pPr>
          </a:lstStyle>
          <a:p>
            <a:pPr>
              <a:defRPr/>
            </a:pPr>
            <a:fld id="{127DDC4C-5AC7-4AE1-A365-67B67D189ED3}" type="slidenum">
              <a:rPr lang="zh-CN" altLang="zh-CN"/>
              <a:pPr>
                <a:defRPr/>
              </a:pPr>
              <a:t>‹#›</a:t>
            </a:fld>
            <a:endParaRPr lang="zh-CN" altLang="zh-CN"/>
          </a:p>
        </p:txBody>
      </p:sp>
      <p:pic>
        <p:nvPicPr>
          <p:cNvPr id="3" name="图片 2">
            <a:extLst>
              <a:ext uri="{FF2B5EF4-FFF2-40B4-BE49-F238E27FC236}">
                <a16:creationId xmlns:a16="http://schemas.microsoft.com/office/drawing/2014/main" id="{2BE240C0-A003-4171-8E60-8CE07DA2BC4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644743" y="2952822"/>
            <a:ext cx="1509487" cy="658608"/>
          </a:xfrm>
          <a:prstGeom prst="rect">
            <a:avLst/>
          </a:prstGeom>
        </p:spPr>
      </p:pic>
      <p:pic>
        <p:nvPicPr>
          <p:cNvPr id="9" name="图片 8">
            <a:extLst>
              <a:ext uri="{FF2B5EF4-FFF2-40B4-BE49-F238E27FC236}">
                <a16:creationId xmlns:a16="http://schemas.microsoft.com/office/drawing/2014/main" id="{274DC7A7-88D9-4C7B-A9E1-CFA21F0E065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644970" y="1073581"/>
            <a:ext cx="5500615" cy="2578413"/>
          </a:xfrm>
          <a:prstGeom prst="rect">
            <a:avLst/>
          </a:prstGeom>
        </p:spPr>
      </p:pic>
    </p:spTree>
    <p:extLst>
      <p:ext uri="{BB962C8B-B14F-4D97-AF65-F5344CB8AC3E}">
        <p14:creationId xmlns:p14="http://schemas.microsoft.com/office/powerpoint/2010/main" val="2754270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atin typeface="隶书" pitchFamily="49" charset="-122"/>
                <a:ea typeface="隶书" pitchFamily="49" charset="-122"/>
              </a:defRPr>
            </a:lvl1pPr>
          </a:lstStyle>
          <a:p>
            <a:r>
              <a:rPr lang="zh-CN" altLang="en-US" dirty="0"/>
              <a:t>单击此处编辑母版标题样式</a:t>
            </a:r>
          </a:p>
        </p:txBody>
      </p:sp>
      <p:sp>
        <p:nvSpPr>
          <p:cNvPr id="3" name="内容占位符 2"/>
          <p:cNvSpPr>
            <a:spLocks noGrp="1"/>
          </p:cNvSpPr>
          <p:nvPr>
            <p:ph idx="1" hasCustomPrompt="1"/>
          </p:nvPr>
        </p:nvSpPr>
        <p:spPr>
          <a:xfrm>
            <a:off x="3361507" y="1600201"/>
            <a:ext cx="8220892" cy="4525963"/>
          </a:xfrm>
        </p:spPr>
        <p:txBody>
          <a:bodyPr/>
          <a:lstStyle>
            <a:lvl1pPr>
              <a:buFontTx/>
              <a:buBlip>
                <a:blip r:embed="rId2"/>
              </a:buBlip>
              <a:defRPr>
                <a:latin typeface="+mn-ea"/>
                <a:ea typeface="+mn-ea"/>
                <a:cs typeface="Times New Roman" pitchFamily="18" charset="0"/>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dirty="0"/>
              <a:t>单击此处编辑母版文本样式</a:t>
            </a:r>
            <a:r>
              <a:rPr lang="en-US" altLang="zh-CN" dirty="0"/>
              <a:t>11</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2019/2/14</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pic>
        <p:nvPicPr>
          <p:cNvPr id="7" name="Picture 4" descr="C:\Documents and Settings\Administrator\Local Settings\Temporary Internet Files\Content.IE5\OPIZ49QJ\MCj04326650000[1].png"/>
          <p:cNvPicPr>
            <a:picLocks noChangeAspect="1" noChangeArrowheads="1"/>
          </p:cNvPicPr>
          <p:nvPr userDrawn="1"/>
        </p:nvPicPr>
        <p:blipFill>
          <a:blip r:embed="rId3"/>
          <a:srcRect/>
          <a:stretch>
            <a:fillRect/>
          </a:stretch>
        </p:blipFill>
        <p:spPr bwMode="auto">
          <a:xfrm rot="21409107">
            <a:off x="641629" y="4718602"/>
            <a:ext cx="2286000" cy="1714500"/>
          </a:xfrm>
          <a:prstGeom prst="rect">
            <a:avLst/>
          </a:prstGeom>
          <a:noFill/>
        </p:spPr>
      </p:pic>
    </p:spTree>
    <p:extLst>
      <p:ext uri="{BB962C8B-B14F-4D97-AF65-F5344CB8AC3E}">
        <p14:creationId xmlns:p14="http://schemas.microsoft.com/office/powerpoint/2010/main" val="1637299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16000" y="762000"/>
            <a:ext cx="10566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117601" y="2362201"/>
            <a:ext cx="5027084" cy="3724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347884" y="2362201"/>
            <a:ext cx="5027083" cy="3724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3251201" y="6248401"/>
            <a:ext cx="2840567" cy="474663"/>
          </a:xfrm>
        </p:spPr>
        <p:txBody>
          <a:bodyPr/>
          <a:lstStyle>
            <a:lvl1pPr>
              <a:defRPr/>
            </a:lvl1pPr>
          </a:lstStyle>
          <a:p>
            <a:endParaRPr lang="en-US" altLang="zh-CN"/>
          </a:p>
        </p:txBody>
      </p:sp>
      <p:sp>
        <p:nvSpPr>
          <p:cNvPr id="6" name="页脚占位符 5"/>
          <p:cNvSpPr>
            <a:spLocks noGrp="1"/>
          </p:cNvSpPr>
          <p:nvPr>
            <p:ph type="ftr" sz="quarter" idx="11"/>
          </p:nvPr>
        </p:nvSpPr>
        <p:spPr>
          <a:xfrm>
            <a:off x="7721600" y="6248401"/>
            <a:ext cx="3862917" cy="474663"/>
          </a:xfrm>
          <a:prstGeom prst="rect">
            <a:avLst/>
          </a:prstGeom>
        </p:spPr>
        <p:txBody>
          <a:bodyPr/>
          <a:lstStyle>
            <a:lvl1pPr>
              <a:defRPr/>
            </a:lvl1pPr>
          </a:lstStyle>
          <a:p>
            <a:r>
              <a:rPr lang="en-US" altLang="zh-CN"/>
              <a:t>数据库系统概论</a:t>
            </a:r>
          </a:p>
        </p:txBody>
      </p:sp>
      <p:sp>
        <p:nvSpPr>
          <p:cNvPr id="7" name="灯片编号占位符 6"/>
          <p:cNvSpPr>
            <a:spLocks noGrp="1"/>
          </p:cNvSpPr>
          <p:nvPr>
            <p:ph type="sldNum" sz="quarter" idx="12"/>
          </p:nvPr>
        </p:nvSpPr>
        <p:spPr>
          <a:xfrm>
            <a:off x="112184" y="6242050"/>
            <a:ext cx="783167" cy="488950"/>
          </a:xfrm>
        </p:spPr>
        <p:txBody>
          <a:bodyPr/>
          <a:lstStyle>
            <a:lvl1pPr>
              <a:defRPr/>
            </a:lvl1pPr>
          </a:lstStyle>
          <a:p>
            <a:fld id="{A3A0D6D8-8F27-44F0-A5E2-4CDB584998FA}" type="slidenum">
              <a:rPr lang="en-US" altLang="zh-CN"/>
              <a:pPr/>
              <a:t>‹#›</a:t>
            </a:fld>
            <a:endParaRPr lang="en-US" altLang="zh-CN"/>
          </a:p>
        </p:txBody>
      </p:sp>
    </p:spTree>
    <p:extLst>
      <p:ext uri="{BB962C8B-B14F-4D97-AF65-F5344CB8AC3E}">
        <p14:creationId xmlns:p14="http://schemas.microsoft.com/office/powerpoint/2010/main" val="3762033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8">
            <a:extLst>
              <a:ext uri="{FF2B5EF4-FFF2-40B4-BE49-F238E27FC236}">
                <a16:creationId xmlns:a16="http://schemas.microsoft.com/office/drawing/2014/main" id="{C455D3EE-B83B-40C4-A9CC-0D1099970EE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27652" y="85212"/>
            <a:ext cx="6864349" cy="61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a:extLst>
              <a:ext uri="{FF2B5EF4-FFF2-40B4-BE49-F238E27FC236}">
                <a16:creationId xmlns:a16="http://schemas.microsoft.com/office/drawing/2014/main" id="{15843A96-E8D2-46E9-864D-0DA9CD7C1549}"/>
              </a:ext>
            </a:extLst>
          </p:cNvPr>
          <p:cNvSpPr>
            <a:spLocks noGrp="1"/>
          </p:cNvSpPr>
          <p:nvPr>
            <p:ph idx="1"/>
          </p:nvPr>
        </p:nvSpPr>
        <p:spPr>
          <a:xfrm>
            <a:off x="239348" y="1166529"/>
            <a:ext cx="11778479" cy="4524949"/>
          </a:xfrm>
          <a:prstGeom prst="rect">
            <a:avLst/>
          </a:prstGeom>
        </p:spPr>
        <p:txBody>
          <a:bodyPr/>
          <a:lstStyle>
            <a:lvl1pPr marL="257175" indent="-257175">
              <a:lnSpc>
                <a:spcPct val="150000"/>
              </a:lnSpc>
              <a:buClr>
                <a:srgbClr val="0070C0"/>
              </a:buClr>
              <a:buFont typeface="Wingdings" panose="05000000000000000000" pitchFamily="2" charset="2"/>
              <a:buChar char="v"/>
              <a:defRPr sz="2800" b="0">
                <a:latin typeface="Times New Roman" panose="02020603050405020304" pitchFamily="18" charset="0"/>
                <a:ea typeface="+mj-ea"/>
                <a:cs typeface="Times New Roman" panose="02020603050405020304" pitchFamily="18" charset="0"/>
              </a:defRPr>
            </a:lvl1pPr>
            <a:lvl2pPr marL="450056" indent="-192881">
              <a:lnSpc>
                <a:spcPct val="150000"/>
              </a:lnSpc>
              <a:buClr>
                <a:srgbClr val="00B0F0"/>
              </a:buClr>
              <a:buFont typeface="Wingdings" panose="05000000000000000000" pitchFamily="2" charset="2"/>
              <a:buChar char=""/>
              <a:defRPr sz="2400">
                <a:latin typeface="Times New Roman" panose="02020603050405020304" pitchFamily="18" charset="0"/>
                <a:ea typeface="+mj-ea"/>
              </a:defRPr>
            </a:lvl2pPr>
            <a:lvl3pPr marL="675085" indent="-160735">
              <a:lnSpc>
                <a:spcPct val="150000"/>
              </a:lnSpc>
              <a:buClr>
                <a:srgbClr val="3399FF"/>
              </a:buClr>
              <a:buFont typeface="Wingdings" panose="05000000000000000000" pitchFamily="2" charset="2"/>
              <a:buChar char="Ø"/>
              <a:defRPr sz="2000">
                <a:latin typeface="Times New Roman" panose="02020603050405020304" pitchFamily="18" charset="0"/>
                <a:ea typeface="+mj-ea"/>
              </a:defRPr>
            </a:lvl3pPr>
            <a:lvl4pPr marL="932260" indent="-160735">
              <a:lnSpc>
                <a:spcPct val="150000"/>
              </a:lnSpc>
              <a:buClr>
                <a:srgbClr val="00B0F0"/>
              </a:buClr>
              <a:buFont typeface="Wingdings" panose="05000000000000000000" pitchFamily="2" charset="2"/>
              <a:buChar char="ü"/>
              <a:defRPr sz="1800">
                <a:latin typeface="Times New Roman" panose="02020603050405020304" pitchFamily="18" charset="0"/>
                <a:ea typeface="+mj-ea"/>
              </a:defRPr>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p:txBody>
      </p:sp>
      <p:sp>
        <p:nvSpPr>
          <p:cNvPr id="17" name="标题 16">
            <a:extLst>
              <a:ext uri="{FF2B5EF4-FFF2-40B4-BE49-F238E27FC236}">
                <a16:creationId xmlns:a16="http://schemas.microsoft.com/office/drawing/2014/main" id="{8475FB9C-792D-45E1-90F1-EFA85918595A}"/>
              </a:ext>
            </a:extLst>
          </p:cNvPr>
          <p:cNvSpPr>
            <a:spLocks noGrp="1"/>
          </p:cNvSpPr>
          <p:nvPr>
            <p:ph type="title"/>
          </p:nvPr>
        </p:nvSpPr>
        <p:spPr>
          <a:xfrm>
            <a:off x="5327652" y="235419"/>
            <a:ext cx="6864085" cy="612086"/>
          </a:xfrm>
          <a:prstGeom prst="rect">
            <a:avLst/>
          </a:prstGeom>
        </p:spPr>
        <p:txBody>
          <a:bodyPr/>
          <a:lstStyle>
            <a:lvl1pPr algn="r">
              <a:defRPr sz="3200" b="1">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3144090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8">
            <a:extLst>
              <a:ext uri="{FF2B5EF4-FFF2-40B4-BE49-F238E27FC236}">
                <a16:creationId xmlns:a16="http://schemas.microsoft.com/office/drawing/2014/main" id="{C6AFF661-BC60-4AC4-AD39-F869C0990ED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74222" y="135104"/>
            <a:ext cx="6817783" cy="73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1">
            <a:extLst>
              <a:ext uri="{FF2B5EF4-FFF2-40B4-BE49-F238E27FC236}">
                <a16:creationId xmlns:a16="http://schemas.microsoft.com/office/drawing/2014/main" id="{1813B78E-23AC-48B2-9106-988AF48D71C8}"/>
              </a:ext>
            </a:extLst>
          </p:cNvPr>
          <p:cNvSpPr txBox="1">
            <a:spLocks/>
          </p:cNvSpPr>
          <p:nvPr userDrawn="1"/>
        </p:nvSpPr>
        <p:spPr>
          <a:xfrm>
            <a:off x="3888317" y="137124"/>
            <a:ext cx="8111067" cy="733993"/>
          </a:xfrm>
          <a:prstGeom prst="rect">
            <a:avLst/>
          </a:prstGeom>
        </p:spPr>
        <p:txBody>
          <a:bodyPr/>
          <a:lstStyle>
            <a:lvl1pPr algn="r" rtl="0" fontAlgn="base">
              <a:spcBef>
                <a:spcPct val="0"/>
              </a:spcBef>
              <a:spcAft>
                <a:spcPct val="0"/>
              </a:spcAft>
              <a:defRPr sz="3200" b="1" kern="1200">
                <a:solidFill>
                  <a:schemeClr val="bg1"/>
                </a:solidFill>
                <a:latin typeface="+mj-lt"/>
                <a:ea typeface="+mj-ea"/>
                <a:cs typeface="+mj-cs"/>
              </a:defRPr>
            </a:lvl1pPr>
            <a:lvl2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9pPr>
          </a:lstStyle>
          <a:p>
            <a:pPr eaLnBrk="1" hangingPunct="1">
              <a:defRPr/>
            </a:pPr>
            <a:r>
              <a:rPr lang="zh-CN" altLang="en-US" sz="1800" dirty="0"/>
              <a:t>单击此处编辑母版标题样式</a:t>
            </a:r>
          </a:p>
        </p:txBody>
      </p:sp>
      <p:sp>
        <p:nvSpPr>
          <p:cNvPr id="4" name="日期占位符 3">
            <a:extLst>
              <a:ext uri="{FF2B5EF4-FFF2-40B4-BE49-F238E27FC236}">
                <a16:creationId xmlns:a16="http://schemas.microsoft.com/office/drawing/2014/main" id="{B6A71000-6AEE-4827-9457-F1AA2746A7DF}"/>
              </a:ext>
            </a:extLst>
          </p:cNvPr>
          <p:cNvSpPr>
            <a:spLocks noGrp="1"/>
          </p:cNvSpPr>
          <p:nvPr>
            <p:ph type="dt" sz="half" idx="10"/>
          </p:nvPr>
        </p:nvSpPr>
        <p:spPr/>
        <p:txBody>
          <a:bodyPr/>
          <a:lstStyle>
            <a:lvl1pPr>
              <a:defRPr/>
            </a:lvl1pPr>
          </a:lstStyle>
          <a:p>
            <a:pPr>
              <a:defRPr/>
            </a:pPr>
            <a:fld id="{9DB98362-66A9-401A-9146-F9D58BEEFC27}" type="datetimeFigureOut">
              <a:rPr lang="zh-CN" altLang="en-US"/>
              <a:pPr>
                <a:defRPr/>
              </a:pPr>
              <a:t>2019/2/14</a:t>
            </a:fld>
            <a:endParaRPr lang="zh-CN" altLang="en-US"/>
          </a:p>
        </p:txBody>
      </p:sp>
      <p:sp>
        <p:nvSpPr>
          <p:cNvPr id="5" name="灯片编号占位符 5">
            <a:extLst>
              <a:ext uri="{FF2B5EF4-FFF2-40B4-BE49-F238E27FC236}">
                <a16:creationId xmlns:a16="http://schemas.microsoft.com/office/drawing/2014/main" id="{8E529C31-8BE0-49AB-B578-E10F11DD9980}"/>
              </a:ext>
            </a:extLst>
          </p:cNvPr>
          <p:cNvSpPr>
            <a:spLocks noGrp="1"/>
          </p:cNvSpPr>
          <p:nvPr>
            <p:ph type="sldNum" sz="quarter" idx="11"/>
          </p:nvPr>
        </p:nvSpPr>
        <p:spPr/>
        <p:txBody>
          <a:bodyPr/>
          <a:lstStyle>
            <a:lvl1pPr>
              <a:defRPr/>
            </a:lvl1pPr>
          </a:lstStyle>
          <a:p>
            <a:pPr>
              <a:defRPr/>
            </a:pPr>
            <a:fld id="{B1F86F92-B509-4D60-BFE6-0539A2E6AE56}" type="slidenum">
              <a:rPr lang="zh-CN" altLang="en-US"/>
              <a:pPr>
                <a:defRPr/>
              </a:pPr>
              <a:t>‹#›</a:t>
            </a:fld>
            <a:endParaRPr lang="zh-CN" altLang="en-US"/>
          </a:p>
        </p:txBody>
      </p:sp>
      <p:pic>
        <p:nvPicPr>
          <p:cNvPr id="6" name="图片 8">
            <a:extLst>
              <a:ext uri="{FF2B5EF4-FFF2-40B4-BE49-F238E27FC236}">
                <a16:creationId xmlns:a16="http://schemas.microsoft.com/office/drawing/2014/main" id="{ED12536F-832C-4FF2-BB00-AECBD17093C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27652" y="85212"/>
            <a:ext cx="6864349" cy="61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9776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pic>
        <p:nvPicPr>
          <p:cNvPr id="3" name="图片 8">
            <a:extLst>
              <a:ext uri="{FF2B5EF4-FFF2-40B4-BE49-F238E27FC236}">
                <a16:creationId xmlns:a16="http://schemas.microsoft.com/office/drawing/2014/main" id="{65D986B6-0CED-4A75-8054-7FFEA8B8B9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232400" y="135104"/>
            <a:ext cx="6817784" cy="73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a:extLst>
              <a:ext uri="{FF2B5EF4-FFF2-40B4-BE49-F238E27FC236}">
                <a16:creationId xmlns:a16="http://schemas.microsoft.com/office/drawing/2014/main" id="{A7E4B645-2121-4824-993B-EA3A7D78DC24}"/>
              </a:ext>
            </a:extLst>
          </p:cNvPr>
          <p:cNvSpPr txBox="1">
            <a:spLocks/>
          </p:cNvSpPr>
          <p:nvPr userDrawn="1"/>
        </p:nvSpPr>
        <p:spPr>
          <a:xfrm>
            <a:off x="3888317" y="137124"/>
            <a:ext cx="8111067" cy="733993"/>
          </a:xfrm>
          <a:prstGeom prst="rect">
            <a:avLst/>
          </a:prstGeom>
        </p:spPr>
        <p:txBody>
          <a:bodyPr/>
          <a:lstStyle>
            <a:lvl1pPr algn="r" rtl="0" fontAlgn="base">
              <a:spcBef>
                <a:spcPct val="0"/>
              </a:spcBef>
              <a:spcAft>
                <a:spcPct val="0"/>
              </a:spcAft>
              <a:defRPr sz="3200" b="1" kern="1200">
                <a:solidFill>
                  <a:schemeClr val="bg1"/>
                </a:solidFill>
                <a:latin typeface="+mj-lt"/>
                <a:ea typeface="+mj-ea"/>
                <a:cs typeface="+mj-cs"/>
              </a:defRPr>
            </a:lvl1pPr>
            <a:lvl2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9pPr>
          </a:lstStyle>
          <a:p>
            <a:pPr eaLnBrk="1" hangingPunct="1">
              <a:defRPr/>
            </a:pPr>
            <a:r>
              <a:rPr lang="zh-CN" altLang="en-US" sz="1800" dirty="0"/>
              <a:t>单击此处编辑母版标题样式</a:t>
            </a:r>
          </a:p>
        </p:txBody>
      </p:sp>
      <p:sp>
        <p:nvSpPr>
          <p:cNvPr id="2" name="标题 1"/>
          <p:cNvSpPr>
            <a:spLocks noGrp="1"/>
          </p:cNvSpPr>
          <p:nvPr>
            <p:ph type="title"/>
          </p:nvPr>
        </p:nvSpPr>
        <p:spPr/>
        <p:txBody>
          <a:bodyPr>
            <a:normAutofit/>
          </a:bodyPr>
          <a:lstStyle>
            <a:lvl1pPr>
              <a:defRPr sz="1772" b="1">
                <a:effectLst>
                  <a:outerShdw blurRad="38100" dist="38100" dir="2700000" algn="tl">
                    <a:srgbClr val="000000">
                      <a:alpha val="43137"/>
                    </a:srgbClr>
                  </a:outerShdw>
                </a:effectLst>
                <a:latin typeface="宋体" pitchFamily="2" charset="-122"/>
                <a:ea typeface="宋体" pitchFamily="2" charset="-122"/>
              </a:defRPr>
            </a:lvl1pPr>
          </a:lstStyle>
          <a:p>
            <a:endParaRPr lang="zh-CN" altLang="en-US" dirty="0"/>
          </a:p>
        </p:txBody>
      </p:sp>
      <p:sp>
        <p:nvSpPr>
          <p:cNvPr id="5" name="日期占位符 2">
            <a:extLst>
              <a:ext uri="{FF2B5EF4-FFF2-40B4-BE49-F238E27FC236}">
                <a16:creationId xmlns:a16="http://schemas.microsoft.com/office/drawing/2014/main" id="{D0570A44-F4E3-4334-A2D9-03AA05997B15}"/>
              </a:ext>
            </a:extLst>
          </p:cNvPr>
          <p:cNvSpPr>
            <a:spLocks noGrp="1"/>
          </p:cNvSpPr>
          <p:nvPr>
            <p:ph type="dt" sz="half" idx="10"/>
          </p:nvPr>
        </p:nvSpPr>
        <p:spPr/>
        <p:txBody>
          <a:bodyPr/>
          <a:lstStyle>
            <a:lvl1pPr>
              <a:defRPr/>
            </a:lvl1pPr>
          </a:lstStyle>
          <a:p>
            <a:pPr>
              <a:defRPr/>
            </a:pPr>
            <a:fld id="{D2456873-74A4-44BF-9881-3B9AB99DD831}" type="datetimeFigureOut">
              <a:rPr lang="zh-CN" altLang="en-US"/>
              <a:pPr>
                <a:defRPr/>
              </a:pPr>
              <a:t>2019/2/14</a:t>
            </a:fld>
            <a:endParaRPr lang="zh-CN" altLang="en-US"/>
          </a:p>
        </p:txBody>
      </p:sp>
      <p:sp>
        <p:nvSpPr>
          <p:cNvPr id="6" name="页脚占位符 3">
            <a:extLst>
              <a:ext uri="{FF2B5EF4-FFF2-40B4-BE49-F238E27FC236}">
                <a16:creationId xmlns:a16="http://schemas.microsoft.com/office/drawing/2014/main" id="{597AABA0-2381-4431-AFCF-ECF62F207E06}"/>
              </a:ext>
            </a:extLst>
          </p:cNvPr>
          <p:cNvSpPr>
            <a:spLocks noGrp="1"/>
          </p:cNvSpPr>
          <p:nvPr>
            <p:ph type="ftr" sz="quarter" idx="11"/>
          </p:nvPr>
        </p:nvSpPr>
        <p:spPr>
          <a:xfrm>
            <a:off x="4165600" y="6355904"/>
            <a:ext cx="3860800" cy="364981"/>
          </a:xfrm>
        </p:spPr>
        <p:txBody>
          <a:bodyPr/>
          <a:lstStyle>
            <a:lvl1pPr>
              <a:defRPr>
                <a:ea typeface="宋体" pitchFamily="2" charset="-122"/>
              </a:defRPr>
            </a:lvl1pPr>
          </a:lstStyle>
          <a:p>
            <a:pPr>
              <a:defRPr/>
            </a:pPr>
            <a:endParaRPr lang="zh-CN" altLang="en-US"/>
          </a:p>
        </p:txBody>
      </p:sp>
      <p:sp>
        <p:nvSpPr>
          <p:cNvPr id="7" name="灯片编号占位符 4">
            <a:extLst>
              <a:ext uri="{FF2B5EF4-FFF2-40B4-BE49-F238E27FC236}">
                <a16:creationId xmlns:a16="http://schemas.microsoft.com/office/drawing/2014/main" id="{6D60BCE1-28E2-4B3C-8029-CD1BBE29C97E}"/>
              </a:ext>
            </a:extLst>
          </p:cNvPr>
          <p:cNvSpPr>
            <a:spLocks noGrp="1"/>
          </p:cNvSpPr>
          <p:nvPr>
            <p:ph type="sldNum" sz="quarter" idx="12"/>
          </p:nvPr>
        </p:nvSpPr>
        <p:spPr/>
        <p:txBody>
          <a:bodyPr/>
          <a:lstStyle>
            <a:lvl1pPr>
              <a:defRPr/>
            </a:lvl1pPr>
          </a:lstStyle>
          <a:p>
            <a:pPr>
              <a:defRPr/>
            </a:pPr>
            <a:fld id="{6D149531-DC7C-4C09-B0F3-CE6371457E86}" type="slidenum">
              <a:rPr lang="zh-CN" altLang="en-US"/>
              <a:pPr>
                <a:defRPr/>
              </a:pPr>
              <a:t>‹#›</a:t>
            </a:fld>
            <a:endParaRPr lang="zh-CN" altLang="en-US"/>
          </a:p>
        </p:txBody>
      </p:sp>
      <p:pic>
        <p:nvPicPr>
          <p:cNvPr id="8" name="图片 8">
            <a:extLst>
              <a:ext uri="{FF2B5EF4-FFF2-40B4-BE49-F238E27FC236}">
                <a16:creationId xmlns:a16="http://schemas.microsoft.com/office/drawing/2014/main" id="{CC91B2DC-3DBC-4F55-9F3E-B41EA24F25E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27652" y="85212"/>
            <a:ext cx="6864349" cy="61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036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1_标题和竖排文字">
    <p:spTree>
      <p:nvGrpSpPr>
        <p:cNvPr id="1" name=""/>
        <p:cNvGrpSpPr/>
        <p:nvPr/>
      </p:nvGrpSpPr>
      <p:grpSpPr>
        <a:xfrm>
          <a:off x="0" y="0"/>
          <a:ext cx="0" cy="0"/>
          <a:chOff x="0" y="0"/>
          <a:chExt cx="0" cy="0"/>
        </a:xfrm>
      </p:grpSpPr>
      <p:pic>
        <p:nvPicPr>
          <p:cNvPr id="4" name="Picture 6" descr="http://hiphotos.baidu.com/yizhimei512/pic/item/94f2987256f119388701b008.jpg">
            <a:extLst>
              <a:ext uri="{FF2B5EF4-FFF2-40B4-BE49-F238E27FC236}">
                <a16:creationId xmlns:a16="http://schemas.microsoft.com/office/drawing/2014/main" id="{7BCA7BA1-F80C-4EA6-8C53-D3B1240A550E}"/>
              </a:ext>
            </a:extLst>
          </p:cNvPr>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7056" y="1143337"/>
            <a:ext cx="4246033" cy="4873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a:extLst>
              <a:ext uri="{FF2B5EF4-FFF2-40B4-BE49-F238E27FC236}">
                <a16:creationId xmlns:a16="http://schemas.microsoft.com/office/drawing/2014/main" id="{F313B6A3-3FAA-4D54-9AB9-91A96736C1A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88471" y="118972"/>
            <a:ext cx="6819900" cy="73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dirty="0"/>
              <a:t>单击此处编辑母版标题样式</a:t>
            </a:r>
          </a:p>
        </p:txBody>
      </p:sp>
      <p:sp>
        <p:nvSpPr>
          <p:cNvPr id="3" name="竖排文字占位符 2"/>
          <p:cNvSpPr>
            <a:spLocks noGrp="1"/>
          </p:cNvSpPr>
          <p:nvPr>
            <p:ph type="body" orient="vert" idx="1"/>
          </p:nvPr>
        </p:nvSpPr>
        <p:spPr>
          <a:xfrm>
            <a:off x="6792685" y="1600200"/>
            <a:ext cx="4789715" cy="452596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3">
            <a:extLst>
              <a:ext uri="{FF2B5EF4-FFF2-40B4-BE49-F238E27FC236}">
                <a16:creationId xmlns:a16="http://schemas.microsoft.com/office/drawing/2014/main" id="{3BDF59A7-B477-4570-8D5E-E4EF9EA13438}"/>
              </a:ext>
            </a:extLst>
          </p:cNvPr>
          <p:cNvSpPr>
            <a:spLocks noGrp="1"/>
          </p:cNvSpPr>
          <p:nvPr>
            <p:ph type="dt" sz="half" idx="10"/>
          </p:nvPr>
        </p:nvSpPr>
        <p:spPr/>
        <p:txBody>
          <a:bodyPr/>
          <a:lstStyle>
            <a:lvl1pPr>
              <a:defRPr/>
            </a:lvl1pPr>
          </a:lstStyle>
          <a:p>
            <a:pPr>
              <a:defRPr/>
            </a:pPr>
            <a:fld id="{48DA1300-B471-4730-B172-C1BE3F5B003F}" type="datetimeFigureOut">
              <a:rPr lang="zh-CN" altLang="en-US"/>
              <a:pPr>
                <a:defRPr/>
              </a:pPr>
              <a:t>2019/2/14</a:t>
            </a:fld>
            <a:endParaRPr lang="zh-CN" altLang="en-US"/>
          </a:p>
        </p:txBody>
      </p:sp>
      <p:sp>
        <p:nvSpPr>
          <p:cNvPr id="7" name="灯片编号占位符 5">
            <a:extLst>
              <a:ext uri="{FF2B5EF4-FFF2-40B4-BE49-F238E27FC236}">
                <a16:creationId xmlns:a16="http://schemas.microsoft.com/office/drawing/2014/main" id="{958049E8-2A35-416D-B810-1D16860210FF}"/>
              </a:ext>
            </a:extLst>
          </p:cNvPr>
          <p:cNvSpPr>
            <a:spLocks noGrp="1"/>
          </p:cNvSpPr>
          <p:nvPr>
            <p:ph type="sldNum" sz="quarter" idx="11"/>
          </p:nvPr>
        </p:nvSpPr>
        <p:spPr/>
        <p:txBody>
          <a:bodyPr/>
          <a:lstStyle>
            <a:lvl1pPr>
              <a:defRPr/>
            </a:lvl1pPr>
          </a:lstStyle>
          <a:p>
            <a:pPr>
              <a:defRPr/>
            </a:pPr>
            <a:fld id="{4017E17A-C169-410B-AFDE-E7A20EEE6B36}" type="slidenum">
              <a:rPr lang="zh-CN" altLang="en-US"/>
              <a:pPr>
                <a:defRPr/>
              </a:pPr>
              <a:t>‹#›</a:t>
            </a:fld>
            <a:endParaRPr lang="zh-CN" altLang="en-US"/>
          </a:p>
        </p:txBody>
      </p:sp>
    </p:spTree>
    <p:extLst>
      <p:ext uri="{BB962C8B-B14F-4D97-AF65-F5344CB8AC3E}">
        <p14:creationId xmlns:p14="http://schemas.microsoft.com/office/powerpoint/2010/main" val="785188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1_标题幻灯片">
    <p:bg bwMode="gray">
      <p:bgPr>
        <a:solidFill>
          <a:schemeClr val="bg1"/>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srcRect/>
          <a:stretch>
            <a:fillRect/>
          </a:stretch>
        </p:blipFill>
        <p:spPr bwMode="auto">
          <a:xfrm>
            <a:off x="0" y="663577"/>
            <a:ext cx="12192000" cy="2836863"/>
          </a:xfrm>
          <a:prstGeom prst="rect">
            <a:avLst/>
          </a:prstGeom>
          <a:noFill/>
          <a:ln w="9525">
            <a:noFill/>
            <a:miter lim="800000"/>
            <a:headEnd/>
            <a:tailEnd/>
          </a:ln>
        </p:spPr>
      </p:pic>
      <p:sp>
        <p:nvSpPr>
          <p:cNvPr id="10" name="Rectangle 23"/>
          <p:cNvSpPr>
            <a:spLocks noGrp="1" noChangeArrowheads="1"/>
          </p:cNvSpPr>
          <p:nvPr>
            <p:ph type="dt" sz="quarter" idx="10"/>
          </p:nvPr>
        </p:nvSpPr>
        <p:spPr bwMode="gray">
          <a:xfrm>
            <a:off x="609600" y="6553200"/>
            <a:ext cx="28448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788" dirty="0">
                <a:effectLst>
                  <a:outerShdw blurRad="38100" dist="38100" dir="2700000" algn="tl">
                    <a:srgbClr val="000000"/>
                  </a:outerShdw>
                </a:effectLst>
                <a:ea typeface="굴림" pitchFamily="50" charset="-127"/>
              </a:defRPr>
            </a:lvl1pPr>
          </a:lstStyle>
          <a:p>
            <a:pPr>
              <a:defRPr/>
            </a:pPr>
            <a:endParaRPr lang="en-US" altLang="ko-KR"/>
          </a:p>
        </p:txBody>
      </p:sp>
    </p:spTree>
    <p:extLst>
      <p:ext uri="{BB962C8B-B14F-4D97-AF65-F5344CB8AC3E}">
        <p14:creationId xmlns:p14="http://schemas.microsoft.com/office/powerpoint/2010/main" val="2161151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4" name="图片 8">
            <a:extLst>
              <a:ext uri="{FF2B5EF4-FFF2-40B4-BE49-F238E27FC236}">
                <a16:creationId xmlns:a16="http://schemas.microsoft.com/office/drawing/2014/main" id="{8A168194-D248-4262-AECE-B7E32DFC854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27652" y="85212"/>
            <a:ext cx="6864349" cy="61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2301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pic>
        <p:nvPicPr>
          <p:cNvPr id="4" name="Picture 4" descr="C:\Documents and Settings\Administrator\Local Settings\Temporary Internet Files\Content.IE5\U9GNQH4Z\MCj02975650000[1].wmf"/>
          <p:cNvPicPr>
            <a:picLocks noChangeAspect="1" noChangeArrowheads="1"/>
          </p:cNvPicPr>
          <p:nvPr userDrawn="1"/>
        </p:nvPicPr>
        <p:blipFill>
          <a:blip r:embed="rId2"/>
          <a:srcRect/>
          <a:stretch>
            <a:fillRect/>
          </a:stretch>
        </p:blipFill>
        <p:spPr bwMode="auto">
          <a:xfrm>
            <a:off x="8530169" y="4846641"/>
            <a:ext cx="3627967" cy="1741487"/>
          </a:xfrm>
          <a:prstGeom prst="rect">
            <a:avLst/>
          </a:prstGeom>
          <a:noFill/>
          <a:ln w="9525">
            <a:noFill/>
            <a:miter lim="800000"/>
            <a:headEnd/>
            <a:tailEnd/>
          </a:ln>
        </p:spPr>
      </p:pic>
      <p:pic>
        <p:nvPicPr>
          <p:cNvPr id="5" name="图片 8">
            <a:extLst>
              <a:ext uri="{FF2B5EF4-FFF2-40B4-BE49-F238E27FC236}">
                <a16:creationId xmlns:a16="http://schemas.microsoft.com/office/drawing/2014/main" id="{09CC542E-DDAE-42A9-8445-15E061CD5C3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27652" y="85212"/>
            <a:ext cx="6864349" cy="61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9118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内容">
    <p:spTree>
      <p:nvGrpSpPr>
        <p:cNvPr id="1" name=""/>
        <p:cNvGrpSpPr/>
        <p:nvPr/>
      </p:nvGrpSpPr>
      <p:grpSpPr>
        <a:xfrm>
          <a:off x="0" y="0"/>
          <a:ext cx="0" cy="0"/>
          <a:chOff x="0" y="0"/>
          <a:chExt cx="0" cy="0"/>
        </a:xfrm>
      </p:grpSpPr>
      <p:pic>
        <p:nvPicPr>
          <p:cNvPr id="4" name="Picture 4" descr="C:\Documents and Settings\Administrator\Local Settings\Temporary Internet Files\Content.IE5\U9GNQH4Z\MCj02975650000[1].wmf"/>
          <p:cNvPicPr>
            <a:picLocks noChangeAspect="1" noChangeArrowheads="1"/>
          </p:cNvPicPr>
          <p:nvPr userDrawn="1"/>
        </p:nvPicPr>
        <p:blipFill>
          <a:blip r:embed="rId2"/>
          <a:srcRect/>
          <a:stretch>
            <a:fillRect/>
          </a:stretch>
        </p:blipFill>
        <p:spPr bwMode="auto">
          <a:xfrm>
            <a:off x="8530169" y="4846641"/>
            <a:ext cx="3627967" cy="1741487"/>
          </a:xfrm>
          <a:prstGeom prst="rect">
            <a:avLst/>
          </a:prstGeom>
          <a:noFill/>
          <a:ln w="9525">
            <a:noFill/>
            <a:miter lim="800000"/>
            <a:headEnd/>
            <a:tailEnd/>
          </a:ln>
        </p:spPr>
      </p:pic>
      <p:pic>
        <p:nvPicPr>
          <p:cNvPr id="5" name="图片 8">
            <a:extLst>
              <a:ext uri="{FF2B5EF4-FFF2-40B4-BE49-F238E27FC236}">
                <a16:creationId xmlns:a16="http://schemas.microsoft.com/office/drawing/2014/main" id="{EE7A9066-0FC1-45A5-96D9-9377FFA2DB8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27652" y="85212"/>
            <a:ext cx="6864349" cy="61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476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8" name="Rectangle 4">
            <a:extLst>
              <a:ext uri="{FF2B5EF4-FFF2-40B4-BE49-F238E27FC236}">
                <a16:creationId xmlns:a16="http://schemas.microsoft.com/office/drawing/2014/main" id="{8A0D701F-8898-4488-956D-42209B976DA1}"/>
              </a:ext>
            </a:extLst>
          </p:cNvPr>
          <p:cNvSpPr>
            <a:spLocks noGrp="1" noChangeArrowheads="1"/>
          </p:cNvSpPr>
          <p:nvPr>
            <p:ph type="dt" sz="half" idx="2"/>
          </p:nvPr>
        </p:nvSpPr>
        <p:spPr bwMode="auto">
          <a:xfrm>
            <a:off x="609600" y="6244995"/>
            <a:ext cx="2844800" cy="47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788"/>
            </a:lvl1pPr>
          </a:lstStyle>
          <a:p>
            <a:pPr>
              <a:defRPr/>
            </a:pPr>
            <a:endParaRPr lang="zh-CN" altLang="zh-CN"/>
          </a:p>
        </p:txBody>
      </p:sp>
      <p:sp>
        <p:nvSpPr>
          <p:cNvPr id="1029" name="Rectangle 5">
            <a:extLst>
              <a:ext uri="{FF2B5EF4-FFF2-40B4-BE49-F238E27FC236}">
                <a16:creationId xmlns:a16="http://schemas.microsoft.com/office/drawing/2014/main" id="{E468165A-B82F-4A32-AD60-E8CB9741A61F}"/>
              </a:ext>
            </a:extLst>
          </p:cNvPr>
          <p:cNvSpPr>
            <a:spLocks noGrp="1" noChangeArrowheads="1"/>
          </p:cNvSpPr>
          <p:nvPr>
            <p:ph type="ftr" sz="quarter" idx="3"/>
          </p:nvPr>
        </p:nvSpPr>
        <p:spPr bwMode="auto">
          <a:xfrm>
            <a:off x="4165600" y="6244995"/>
            <a:ext cx="3860800" cy="47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788"/>
            </a:lvl1pPr>
          </a:lstStyle>
          <a:p>
            <a:pPr>
              <a:defRPr/>
            </a:pPr>
            <a:endParaRPr lang="zh-CN" altLang="zh-CN"/>
          </a:p>
        </p:txBody>
      </p:sp>
      <p:sp>
        <p:nvSpPr>
          <p:cNvPr id="1030" name="Rectangle 6">
            <a:extLst>
              <a:ext uri="{FF2B5EF4-FFF2-40B4-BE49-F238E27FC236}">
                <a16:creationId xmlns:a16="http://schemas.microsoft.com/office/drawing/2014/main" id="{5DDD97EF-EDCF-42BB-947E-88EA63D65272}"/>
              </a:ext>
            </a:extLst>
          </p:cNvPr>
          <p:cNvSpPr>
            <a:spLocks noGrp="1" noChangeArrowheads="1"/>
          </p:cNvSpPr>
          <p:nvPr>
            <p:ph type="sldNum" sz="quarter" idx="4"/>
          </p:nvPr>
        </p:nvSpPr>
        <p:spPr bwMode="auto">
          <a:xfrm>
            <a:off x="8737600" y="6244995"/>
            <a:ext cx="2844800" cy="47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788" smtClean="0"/>
            </a:lvl1pPr>
          </a:lstStyle>
          <a:p>
            <a:pPr>
              <a:defRPr/>
            </a:pPr>
            <a:fld id="{2EFA2754-3588-4F55-8A03-084D3E2190A0}" type="slidenum">
              <a:rPr lang="zh-CN" altLang="zh-CN"/>
              <a:pPr>
                <a:defRPr/>
              </a:pPr>
              <a:t>‹#›</a:t>
            </a:fld>
            <a:endParaRPr lang="zh-CN" altLang="zh-CN"/>
          </a:p>
        </p:txBody>
      </p:sp>
      <p:pic>
        <p:nvPicPr>
          <p:cNvPr id="2" name="图片 2">
            <a:extLst>
              <a:ext uri="{FF2B5EF4-FFF2-40B4-BE49-F238E27FC236}">
                <a16:creationId xmlns:a16="http://schemas.microsoft.com/office/drawing/2014/main" id="{C55B93D7-8F83-4BE6-ABB5-5F736234562A}"/>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963871"/>
            <a:ext cx="12192000" cy="86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9">
            <a:extLst>
              <a:ext uri="{FF2B5EF4-FFF2-40B4-BE49-F238E27FC236}">
                <a16:creationId xmlns:a16="http://schemas.microsoft.com/office/drawing/2014/main" id="{A5736AC1-08BA-485A-B865-E18F47A21752}"/>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2192000" cy="95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图片 12">
            <a:extLst>
              <a:ext uri="{FF2B5EF4-FFF2-40B4-BE49-F238E27FC236}">
                <a16:creationId xmlns:a16="http://schemas.microsoft.com/office/drawing/2014/main" id="{38CC815E-04B3-408C-9579-1E7954D1425E}"/>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5374222" y="1"/>
            <a:ext cx="6817783" cy="867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a:extLst>
              <a:ext uri="{FF2B5EF4-FFF2-40B4-BE49-F238E27FC236}">
                <a16:creationId xmlns:a16="http://schemas.microsoft.com/office/drawing/2014/main" id="{BFCCB027-0C0D-40EE-A112-54C373446288}"/>
              </a:ext>
            </a:extLst>
          </p:cNvPr>
          <p:cNvSpPr txBox="1">
            <a:spLocks/>
          </p:cNvSpPr>
          <p:nvPr userDrawn="1"/>
        </p:nvSpPr>
        <p:spPr>
          <a:xfrm>
            <a:off x="3888317" y="137124"/>
            <a:ext cx="8111067" cy="733993"/>
          </a:xfrm>
          <a:prstGeom prst="rect">
            <a:avLst/>
          </a:prstGeom>
        </p:spPr>
        <p:txBody>
          <a:bodyPr/>
          <a:lstStyle>
            <a:lvl1pPr algn="r" rtl="0" fontAlgn="base">
              <a:spcBef>
                <a:spcPct val="0"/>
              </a:spcBef>
              <a:spcAft>
                <a:spcPct val="0"/>
              </a:spcAft>
              <a:defRPr sz="3200" b="1" kern="1200">
                <a:solidFill>
                  <a:schemeClr val="bg1"/>
                </a:solidFill>
                <a:latin typeface="+mj-lt"/>
                <a:ea typeface="+mj-ea"/>
                <a:cs typeface="+mj-cs"/>
              </a:defRPr>
            </a:lvl1pPr>
            <a:lvl2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9pPr>
          </a:lstStyle>
          <a:p>
            <a:pPr eaLnBrk="1" hangingPunct="1">
              <a:defRPr/>
            </a:pPr>
            <a:r>
              <a:rPr lang="zh-CN" altLang="en-US" sz="1800" dirty="0"/>
              <a:t>单击此处编辑母版标题样式</a:t>
            </a:r>
          </a:p>
        </p:txBody>
      </p:sp>
    </p:spTree>
    <p:extLst>
      <p:ext uri="{BB962C8B-B14F-4D97-AF65-F5344CB8AC3E}">
        <p14:creationId xmlns:p14="http://schemas.microsoft.com/office/powerpoint/2010/main" val="233177569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xStyles>
    <p:titleStyle>
      <a:lvl1pPr algn="l" rtl="0" eaLnBrk="0" fontAlgn="base" hangingPunct="0">
        <a:spcBef>
          <a:spcPct val="0"/>
        </a:spcBef>
        <a:spcAft>
          <a:spcPct val="0"/>
        </a:spcAft>
        <a:defRPr sz="1800" kern="1200">
          <a:solidFill>
            <a:schemeClr val="tx2"/>
          </a:solidFill>
          <a:latin typeface="+mj-lt"/>
          <a:ea typeface="+mj-ea"/>
          <a:cs typeface="+mj-cs"/>
        </a:defRPr>
      </a:lvl1pPr>
      <a:lvl2pPr algn="l" rtl="0" eaLnBrk="0" fontAlgn="base" hangingPunct="0">
        <a:spcBef>
          <a:spcPct val="0"/>
        </a:spcBef>
        <a:spcAft>
          <a:spcPct val="0"/>
        </a:spcAft>
        <a:defRPr sz="1800">
          <a:solidFill>
            <a:schemeClr val="tx2"/>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1800">
          <a:solidFill>
            <a:schemeClr val="tx2"/>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1800">
          <a:solidFill>
            <a:schemeClr val="tx2"/>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1800">
          <a:solidFill>
            <a:schemeClr val="tx2"/>
          </a:solidFill>
          <a:latin typeface="微软雅黑" panose="020B0503020204020204" pitchFamily="34" charset="-122"/>
          <a:ea typeface="微软雅黑" panose="020B0503020204020204" pitchFamily="34" charset="-122"/>
        </a:defRPr>
      </a:lvl5pPr>
      <a:lvl6pPr marL="257175" algn="l" rtl="0" fontAlgn="base">
        <a:spcBef>
          <a:spcPct val="0"/>
        </a:spcBef>
        <a:spcAft>
          <a:spcPct val="0"/>
        </a:spcAft>
        <a:defRPr sz="1800">
          <a:solidFill>
            <a:schemeClr val="tx2"/>
          </a:solidFill>
          <a:latin typeface="Arial" panose="020B0604020202020204" pitchFamily="34" charset="0"/>
          <a:ea typeface="微软雅黑" panose="020B0503020204020204" pitchFamily="34" charset="-122"/>
        </a:defRPr>
      </a:lvl6pPr>
      <a:lvl7pPr marL="514350" algn="l" rtl="0" fontAlgn="base">
        <a:spcBef>
          <a:spcPct val="0"/>
        </a:spcBef>
        <a:spcAft>
          <a:spcPct val="0"/>
        </a:spcAft>
        <a:defRPr sz="1800">
          <a:solidFill>
            <a:schemeClr val="tx2"/>
          </a:solidFill>
          <a:latin typeface="Arial" panose="020B0604020202020204" pitchFamily="34" charset="0"/>
          <a:ea typeface="微软雅黑" panose="020B0503020204020204" pitchFamily="34" charset="-122"/>
        </a:defRPr>
      </a:lvl7pPr>
      <a:lvl8pPr marL="771525" algn="l" rtl="0" fontAlgn="base">
        <a:spcBef>
          <a:spcPct val="0"/>
        </a:spcBef>
        <a:spcAft>
          <a:spcPct val="0"/>
        </a:spcAft>
        <a:defRPr sz="1800">
          <a:solidFill>
            <a:schemeClr val="tx2"/>
          </a:solidFill>
          <a:latin typeface="Arial" panose="020B0604020202020204" pitchFamily="34" charset="0"/>
          <a:ea typeface="微软雅黑" panose="020B0503020204020204" pitchFamily="34" charset="-122"/>
        </a:defRPr>
      </a:lvl8pPr>
      <a:lvl9pPr marL="1028700" algn="l" rtl="0" fontAlgn="base">
        <a:spcBef>
          <a:spcPct val="0"/>
        </a:spcBef>
        <a:spcAft>
          <a:spcPct val="0"/>
        </a:spcAft>
        <a:defRPr sz="1800">
          <a:solidFill>
            <a:schemeClr val="tx2"/>
          </a:solidFill>
          <a:latin typeface="Arial" panose="020B0604020202020204" pitchFamily="34" charset="0"/>
          <a:ea typeface="微软雅黑" panose="020B0503020204020204" pitchFamily="34" charset="-122"/>
        </a:defRPr>
      </a:lvl9pPr>
    </p:titleStyle>
    <p:bodyStyle>
      <a:lvl1pPr marL="192881" indent="-192881" algn="l" rtl="0" eaLnBrk="0" fontAlgn="base" hangingPunct="0">
        <a:spcBef>
          <a:spcPct val="20000"/>
        </a:spcBef>
        <a:spcAft>
          <a:spcPct val="0"/>
        </a:spcAft>
        <a:buChar char="•"/>
        <a:defRPr sz="1350" kern="1200">
          <a:solidFill>
            <a:schemeClr val="tx1"/>
          </a:solidFill>
          <a:latin typeface="+mn-lt"/>
          <a:ea typeface="+mn-ea"/>
          <a:cs typeface="+mn-cs"/>
        </a:defRPr>
      </a:lvl1pPr>
      <a:lvl2pPr marL="417910" indent="-160735" algn="l" rtl="0" eaLnBrk="0" fontAlgn="base" hangingPunct="0">
        <a:spcBef>
          <a:spcPct val="20000"/>
        </a:spcBef>
        <a:spcAft>
          <a:spcPct val="0"/>
        </a:spcAft>
        <a:buChar char="–"/>
        <a:defRPr sz="1125" kern="1200">
          <a:solidFill>
            <a:schemeClr val="tx1"/>
          </a:solidFill>
          <a:latin typeface="+mn-lt"/>
          <a:ea typeface="+mn-ea"/>
          <a:cs typeface="+mn-cs"/>
        </a:defRPr>
      </a:lvl2pPr>
      <a:lvl3pPr marL="642938" indent="-128588" algn="l" rtl="0" eaLnBrk="0" fontAlgn="base" hangingPunct="0">
        <a:spcBef>
          <a:spcPct val="20000"/>
        </a:spcBef>
        <a:spcAft>
          <a:spcPct val="0"/>
        </a:spcAft>
        <a:buChar char="•"/>
        <a:defRPr kern="1200">
          <a:solidFill>
            <a:schemeClr val="tx1"/>
          </a:solidFill>
          <a:latin typeface="+mn-lt"/>
          <a:ea typeface="+mn-ea"/>
          <a:cs typeface="+mn-cs"/>
        </a:defRPr>
      </a:lvl3pPr>
      <a:lvl4pPr marL="900113" indent="-128588" algn="l" rtl="0" eaLnBrk="0" fontAlgn="base" hangingPunct="0">
        <a:spcBef>
          <a:spcPct val="20000"/>
        </a:spcBef>
        <a:spcAft>
          <a:spcPct val="0"/>
        </a:spcAft>
        <a:buChar char="–"/>
        <a:defRPr sz="900" kern="1200">
          <a:solidFill>
            <a:schemeClr val="tx1"/>
          </a:solidFill>
          <a:latin typeface="+mn-lt"/>
          <a:ea typeface="+mn-ea"/>
          <a:cs typeface="+mn-cs"/>
        </a:defRPr>
      </a:lvl4pPr>
      <a:lvl5pPr marL="1157288" indent="-128588" algn="l" rtl="0" eaLnBrk="0" fontAlgn="base" hangingPunct="0">
        <a:spcBef>
          <a:spcPct val="20000"/>
        </a:spcBef>
        <a:spcAft>
          <a:spcPct val="0"/>
        </a:spcAft>
        <a:buChar char="»"/>
        <a:defRPr sz="900"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zh-CN"/>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3.wmf"/></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4.jpg"/><Relationship Id="rId4" Type="http://schemas.openxmlformats.org/officeDocument/2006/relationships/image" Target="../media/image42.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标题 1">
            <a:extLst>
              <a:ext uri="{FF2B5EF4-FFF2-40B4-BE49-F238E27FC236}">
                <a16:creationId xmlns:a16="http://schemas.microsoft.com/office/drawing/2014/main" id="{D98AB53E-C338-4DB1-925A-832B1A690E0C}"/>
              </a:ext>
            </a:extLst>
          </p:cNvPr>
          <p:cNvSpPr txBox="1">
            <a:spLocks/>
          </p:cNvSpPr>
          <p:nvPr/>
        </p:nvSpPr>
        <p:spPr>
          <a:xfrm>
            <a:off x="8361830" y="5091842"/>
            <a:ext cx="3079376" cy="1189651"/>
          </a:xfrm>
          <a:prstGeom prst="rect">
            <a:avLst/>
          </a:prstGeom>
        </p:spPr>
        <p:txBody>
          <a:bodyPr/>
          <a:lstStyle>
            <a:lvl1pPr marL="0" indent="0" algn="ctr" rtl="0" eaLnBrk="0" fontAlgn="base" hangingPunct="0">
              <a:spcBef>
                <a:spcPct val="20000"/>
              </a:spcBef>
              <a:spcAft>
                <a:spcPct val="0"/>
              </a:spcAft>
              <a:buFontTx/>
              <a:buNone/>
              <a:defRPr sz="1575" kern="1200">
                <a:solidFill>
                  <a:schemeClr val="tx1"/>
                </a:solidFill>
                <a:latin typeface="+mn-lt"/>
                <a:ea typeface="+mn-ea"/>
                <a:cs typeface="+mn-cs"/>
              </a:defRPr>
            </a:lvl1pPr>
            <a:lvl2pPr marL="417910" indent="-160735" algn="l" rtl="0" eaLnBrk="0" fontAlgn="base" hangingPunct="0">
              <a:spcBef>
                <a:spcPct val="20000"/>
              </a:spcBef>
              <a:spcAft>
                <a:spcPct val="0"/>
              </a:spcAft>
              <a:buChar char="–"/>
              <a:defRPr sz="1125" kern="1200">
                <a:solidFill>
                  <a:schemeClr val="tx1"/>
                </a:solidFill>
                <a:latin typeface="+mn-lt"/>
                <a:ea typeface="+mn-ea"/>
                <a:cs typeface="+mn-cs"/>
              </a:defRPr>
            </a:lvl2pPr>
            <a:lvl3pPr marL="642938" indent="-128588" algn="l" rtl="0" eaLnBrk="0" fontAlgn="base" hangingPunct="0">
              <a:spcBef>
                <a:spcPct val="20000"/>
              </a:spcBef>
              <a:spcAft>
                <a:spcPct val="0"/>
              </a:spcAft>
              <a:buChar char="•"/>
              <a:defRPr kern="1200">
                <a:solidFill>
                  <a:schemeClr val="tx1"/>
                </a:solidFill>
                <a:latin typeface="+mn-lt"/>
                <a:ea typeface="+mn-ea"/>
                <a:cs typeface="+mn-cs"/>
              </a:defRPr>
            </a:lvl3pPr>
            <a:lvl4pPr marL="900113" indent="-128588" algn="l" rtl="0" eaLnBrk="0" fontAlgn="base" hangingPunct="0">
              <a:spcBef>
                <a:spcPct val="20000"/>
              </a:spcBef>
              <a:spcAft>
                <a:spcPct val="0"/>
              </a:spcAft>
              <a:buChar char="–"/>
              <a:defRPr sz="900" kern="1200">
                <a:solidFill>
                  <a:schemeClr val="tx1"/>
                </a:solidFill>
                <a:latin typeface="+mn-lt"/>
                <a:ea typeface="+mn-ea"/>
                <a:cs typeface="+mn-cs"/>
              </a:defRPr>
            </a:lvl4pPr>
            <a:lvl5pPr marL="1157288" indent="-128588" algn="l" rtl="0" eaLnBrk="0" fontAlgn="base" hangingPunct="0">
              <a:spcBef>
                <a:spcPct val="20000"/>
              </a:spcBef>
              <a:spcAft>
                <a:spcPct val="0"/>
              </a:spcAft>
              <a:buChar char="»"/>
              <a:defRPr sz="900"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zh-CN" altLang="en-US" sz="2800" dirty="0">
                <a:latin typeface="+mn-ea"/>
              </a:rPr>
              <a:t>第</a:t>
            </a:r>
            <a:r>
              <a:rPr lang="en-US" altLang="zh-CN" sz="2800" dirty="0">
                <a:latin typeface="+mn-ea"/>
              </a:rPr>
              <a:t>11</a:t>
            </a:r>
            <a:r>
              <a:rPr lang="zh-CN" altLang="en-US" sz="2800" dirty="0">
                <a:latin typeface="+mn-ea"/>
              </a:rPr>
              <a:t>章  并发控制</a:t>
            </a:r>
          </a:p>
          <a:p>
            <a:endParaRPr lang="zh-CN" altLang="en-US" sz="2800" dirty="0">
              <a:latin typeface="+mn-ea"/>
            </a:endParaRPr>
          </a:p>
        </p:txBody>
      </p:sp>
      <p:sp>
        <p:nvSpPr>
          <p:cNvPr id="8" name="标题 3">
            <a:extLst>
              <a:ext uri="{FF2B5EF4-FFF2-40B4-BE49-F238E27FC236}">
                <a16:creationId xmlns:a16="http://schemas.microsoft.com/office/drawing/2014/main" id="{66855152-2002-4C71-A617-F6388944C388}"/>
              </a:ext>
            </a:extLst>
          </p:cNvPr>
          <p:cNvSpPr>
            <a:spLocks noGrp="1"/>
          </p:cNvSpPr>
          <p:nvPr>
            <p:ph type="ctrTitle"/>
          </p:nvPr>
        </p:nvSpPr>
        <p:spPr>
          <a:xfrm>
            <a:off x="7295029" y="3891620"/>
            <a:ext cx="4572000" cy="677570"/>
          </a:xfrm>
        </p:spPr>
        <p:txBody>
          <a:bodyPr>
            <a:noAutofit/>
          </a:bodyPr>
          <a:lstStyle/>
          <a:p>
            <a:r>
              <a:rPr lang="zh-CN" altLang="en-US" sz="3200" dirty="0"/>
              <a:t>数据库系统概论</a:t>
            </a:r>
            <a:br>
              <a:rPr lang="en-US" altLang="zh-CN" sz="3200" dirty="0"/>
            </a:br>
            <a:endParaRPr lang="zh-CN" alt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pPr algn="just">
              <a:lnSpc>
                <a:spcPct val="160000"/>
              </a:lnSpc>
            </a:pPr>
            <a:r>
              <a:rPr lang="zh-CN" altLang="en-US" b="1" dirty="0"/>
              <a:t>并发操作带来的数据不一致性</a:t>
            </a:r>
          </a:p>
          <a:p>
            <a:pPr lvl="1" algn="just">
              <a:lnSpc>
                <a:spcPct val="160000"/>
              </a:lnSpc>
            </a:pPr>
            <a:r>
              <a:rPr lang="zh-CN" altLang="en-US" dirty="0">
                <a:solidFill>
                  <a:srgbClr val="FF0000"/>
                </a:solidFill>
              </a:rPr>
              <a:t>丢失修改（</a:t>
            </a:r>
            <a:r>
              <a:rPr lang="en-US" altLang="zh-CN" dirty="0">
                <a:solidFill>
                  <a:srgbClr val="FF0000"/>
                </a:solidFill>
              </a:rPr>
              <a:t>Lost Update</a:t>
            </a:r>
            <a:r>
              <a:rPr lang="zh-CN" altLang="en-US" dirty="0">
                <a:solidFill>
                  <a:srgbClr val="FF0000"/>
                </a:solidFill>
              </a:rPr>
              <a:t>）</a:t>
            </a:r>
          </a:p>
          <a:p>
            <a:pPr lvl="1" algn="just">
              <a:lnSpc>
                <a:spcPct val="160000"/>
              </a:lnSpc>
            </a:pPr>
            <a:r>
              <a:rPr lang="zh-CN" altLang="en-US" dirty="0">
                <a:solidFill>
                  <a:srgbClr val="FF0000"/>
                </a:solidFill>
              </a:rPr>
              <a:t>不可重复读（</a:t>
            </a:r>
            <a:r>
              <a:rPr lang="en-US" altLang="zh-CN" dirty="0">
                <a:solidFill>
                  <a:srgbClr val="FF0000"/>
                </a:solidFill>
              </a:rPr>
              <a:t>Non-repeatable Read</a:t>
            </a:r>
            <a:r>
              <a:rPr lang="zh-CN" altLang="en-US" dirty="0">
                <a:solidFill>
                  <a:srgbClr val="FF0000"/>
                </a:solidFill>
              </a:rPr>
              <a:t>）</a:t>
            </a:r>
          </a:p>
          <a:p>
            <a:pPr lvl="1" algn="just">
              <a:lnSpc>
                <a:spcPct val="160000"/>
              </a:lnSpc>
            </a:pPr>
            <a:r>
              <a:rPr lang="zh-CN" altLang="en-US" dirty="0">
                <a:solidFill>
                  <a:srgbClr val="FF0000"/>
                </a:solidFill>
              </a:rPr>
              <a:t>读“脏”数据（</a:t>
            </a:r>
            <a:r>
              <a:rPr lang="en-US" altLang="zh-CN" dirty="0">
                <a:solidFill>
                  <a:srgbClr val="FF0000"/>
                </a:solidFill>
              </a:rPr>
              <a:t>Dirty Read</a:t>
            </a:r>
            <a:r>
              <a:rPr lang="zh-CN" altLang="en-US" dirty="0">
                <a:solidFill>
                  <a:srgbClr val="FF0000"/>
                </a:solidFill>
              </a:rPr>
              <a:t>）</a:t>
            </a:r>
          </a:p>
          <a:p>
            <a:pPr algn="just">
              <a:lnSpc>
                <a:spcPct val="160000"/>
              </a:lnSpc>
            </a:pPr>
            <a:r>
              <a:rPr lang="zh-CN" altLang="en-US" b="1" dirty="0"/>
              <a:t>记号</a:t>
            </a:r>
          </a:p>
          <a:p>
            <a:pPr lvl="1" algn="just">
              <a:lnSpc>
                <a:spcPct val="160000"/>
              </a:lnSpc>
            </a:pPr>
            <a:r>
              <a:rPr lang="en-US" altLang="zh-CN" dirty="0"/>
              <a:t>R(x):</a:t>
            </a:r>
            <a:r>
              <a:rPr lang="zh-CN" altLang="en-US" dirty="0"/>
              <a:t>读数据</a:t>
            </a:r>
            <a:r>
              <a:rPr lang="en-US" altLang="zh-CN" dirty="0"/>
              <a:t>x</a:t>
            </a:r>
          </a:p>
          <a:p>
            <a:pPr lvl="1" algn="just">
              <a:lnSpc>
                <a:spcPct val="160000"/>
              </a:lnSpc>
            </a:pPr>
            <a:r>
              <a:rPr lang="en-US" altLang="zh-CN" dirty="0"/>
              <a:t>W(x):</a:t>
            </a:r>
            <a:r>
              <a:rPr lang="zh-CN" altLang="en-US" dirty="0"/>
              <a:t>写数据</a:t>
            </a:r>
            <a:r>
              <a:rPr lang="en-US" altLang="zh-CN" dirty="0"/>
              <a:t>x </a:t>
            </a:r>
          </a:p>
          <a:p>
            <a:endParaRPr lang="zh-CN" altLang="en-US" dirty="0"/>
          </a:p>
        </p:txBody>
      </p:sp>
      <p:sp>
        <p:nvSpPr>
          <p:cNvPr id="4" name="标题 1">
            <a:extLst>
              <a:ext uri="{FF2B5EF4-FFF2-40B4-BE49-F238E27FC236}">
                <a16:creationId xmlns:a16="http://schemas.microsoft.com/office/drawing/2014/main" id="{E72D3CFA-F505-4B04-841A-29594977BFF7}"/>
              </a:ext>
            </a:extLst>
          </p:cNvPr>
          <p:cNvSpPr>
            <a:spLocks noGrp="1"/>
          </p:cNvSpPr>
          <p:nvPr>
            <p:ph type="title"/>
          </p:nvPr>
        </p:nvSpPr>
        <p:spPr/>
        <p:txBody>
          <a:bodyPr>
            <a:normAutofit/>
          </a:bodyPr>
          <a:lstStyle/>
          <a:p>
            <a:r>
              <a:rPr lang="zh-CN" altLang="en-US" dirty="0"/>
              <a:t>并发控制概述</a:t>
            </a:r>
          </a:p>
        </p:txBody>
      </p:sp>
      <p:pic>
        <p:nvPicPr>
          <p:cNvPr id="5" name="图片 4">
            <a:extLst>
              <a:ext uri="{FF2B5EF4-FFF2-40B4-BE49-F238E27FC236}">
                <a16:creationId xmlns:a16="http://schemas.microsoft.com/office/drawing/2014/main" id="{A41D2948-7F14-41E4-8707-8019D8ED34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3955" y="1398495"/>
            <a:ext cx="4524950" cy="45249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lnSpc>
                <a:spcPct val="150000"/>
              </a:lnSpc>
            </a:pPr>
            <a:r>
              <a:rPr lang="zh-CN" altLang="en-US" dirty="0"/>
              <a:t>两个事务</a:t>
            </a:r>
            <a:r>
              <a:rPr lang="en-US" altLang="zh-CN" dirty="0"/>
              <a:t>T</a:t>
            </a:r>
            <a:r>
              <a:rPr lang="en-US" altLang="zh-CN" baseline="-25000" dirty="0"/>
              <a:t>1</a:t>
            </a:r>
            <a:r>
              <a:rPr lang="zh-CN" altLang="en-US" dirty="0"/>
              <a:t>和</a:t>
            </a:r>
            <a:r>
              <a:rPr lang="en-US" altLang="zh-CN" dirty="0"/>
              <a:t>T</a:t>
            </a:r>
            <a:r>
              <a:rPr lang="en-US" altLang="zh-CN" baseline="-25000" dirty="0"/>
              <a:t>2</a:t>
            </a:r>
            <a:r>
              <a:rPr lang="zh-CN" altLang="en-US" dirty="0"/>
              <a:t>读入同一数据并修改，</a:t>
            </a:r>
            <a:r>
              <a:rPr lang="en-US" altLang="zh-CN" dirty="0"/>
              <a:t>T</a:t>
            </a:r>
            <a:r>
              <a:rPr lang="en-US" altLang="zh-CN" baseline="-25000" dirty="0"/>
              <a:t>2</a:t>
            </a:r>
            <a:r>
              <a:rPr lang="zh-CN" altLang="en-US" dirty="0"/>
              <a:t>的提交结果破坏了</a:t>
            </a:r>
            <a:r>
              <a:rPr lang="en-US" altLang="zh-CN" dirty="0"/>
              <a:t>T</a:t>
            </a:r>
            <a:r>
              <a:rPr lang="en-US" altLang="zh-CN" baseline="-25000" dirty="0"/>
              <a:t>1</a:t>
            </a:r>
            <a:r>
              <a:rPr lang="zh-CN" altLang="en-US" dirty="0"/>
              <a:t>提交的结果，导致</a:t>
            </a:r>
            <a:r>
              <a:rPr lang="en-US" altLang="zh-CN" dirty="0"/>
              <a:t>T</a:t>
            </a:r>
            <a:r>
              <a:rPr lang="en-US" altLang="zh-CN" baseline="-25000" dirty="0"/>
              <a:t>1</a:t>
            </a:r>
            <a:r>
              <a:rPr lang="zh-CN" altLang="en-US" dirty="0"/>
              <a:t>的修改被丢失</a:t>
            </a:r>
          </a:p>
          <a:p>
            <a:pPr algn="just">
              <a:lnSpc>
                <a:spcPct val="150000"/>
              </a:lnSpc>
            </a:pPr>
            <a:r>
              <a:rPr lang="zh-CN" altLang="en-US" dirty="0"/>
              <a:t>上面飞机订票例子就属此类 </a:t>
            </a:r>
            <a:endParaRPr lang="zh-CN" altLang="en-US" sz="2400" dirty="0"/>
          </a:p>
          <a:p>
            <a:endParaRPr lang="zh-CN" altLang="en-US" dirty="0"/>
          </a:p>
        </p:txBody>
      </p:sp>
      <p:sp>
        <p:nvSpPr>
          <p:cNvPr id="2" name="标题 1"/>
          <p:cNvSpPr>
            <a:spLocks noGrp="1"/>
          </p:cNvSpPr>
          <p:nvPr>
            <p:ph type="title"/>
          </p:nvPr>
        </p:nvSpPr>
        <p:spPr/>
        <p:txBody>
          <a:bodyPr/>
          <a:lstStyle/>
          <a:p>
            <a:r>
              <a:rPr lang="zh-CN" altLang="en-US" dirty="0"/>
              <a:t>丢失修改</a:t>
            </a:r>
          </a:p>
        </p:txBody>
      </p:sp>
      <p:pic>
        <p:nvPicPr>
          <p:cNvPr id="4" name="图片 3">
            <a:extLst>
              <a:ext uri="{FF2B5EF4-FFF2-40B4-BE49-F238E27FC236}">
                <a16:creationId xmlns:a16="http://schemas.microsoft.com/office/drawing/2014/main" id="{F619B207-1B22-4286-BC17-3CD6F506001F}"/>
              </a:ext>
            </a:extLst>
          </p:cNvPr>
          <p:cNvPicPr>
            <a:picLocks noChangeAspect="1"/>
          </p:cNvPicPr>
          <p:nvPr/>
        </p:nvPicPr>
        <p:blipFill>
          <a:blip r:embed="rId2"/>
          <a:stretch>
            <a:fillRect/>
          </a:stretch>
        </p:blipFill>
        <p:spPr>
          <a:xfrm>
            <a:off x="7663544" y="3177185"/>
            <a:ext cx="3004457" cy="347431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86"/>
          <p:cNvGraphicFramePr>
            <a:graphicFrameLocks/>
          </p:cNvGraphicFramePr>
          <p:nvPr>
            <p:extLst>
              <p:ext uri="{D42A27DB-BD31-4B8C-83A1-F6EECF244321}">
                <p14:modId xmlns:p14="http://schemas.microsoft.com/office/powerpoint/2010/main" val="496873067"/>
              </p:ext>
            </p:extLst>
          </p:nvPr>
        </p:nvGraphicFramePr>
        <p:xfrm>
          <a:off x="2918575" y="1117753"/>
          <a:ext cx="5473700" cy="4432300"/>
        </p:xfrm>
        <a:graphic>
          <a:graphicData uri="http://schemas.openxmlformats.org/drawingml/2006/table">
            <a:tbl>
              <a:tblPr/>
              <a:tblGrid>
                <a:gridCol w="2627313">
                  <a:extLst>
                    <a:ext uri="{9D8B030D-6E8A-4147-A177-3AD203B41FA5}">
                      <a16:colId xmlns:a16="http://schemas.microsoft.com/office/drawing/2014/main" val="20000"/>
                    </a:ext>
                  </a:extLst>
                </a:gridCol>
                <a:gridCol w="2846387">
                  <a:extLst>
                    <a:ext uri="{9D8B030D-6E8A-4147-A177-3AD203B41FA5}">
                      <a16:colId xmlns:a16="http://schemas.microsoft.com/office/drawing/2014/main" val="20001"/>
                    </a:ext>
                  </a:extLst>
                </a:gridCol>
              </a:tblGrid>
              <a:tr h="4699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T</a:t>
                      </a:r>
                      <a:r>
                        <a:rPr kumimoji="1" lang="en-US" altLang="zh-CN" sz="2000" b="0" i="0" u="none" strike="noStrike" cap="none" normalizeH="0" baseline="-30000">
                          <a:ln>
                            <a:noFill/>
                          </a:ln>
                          <a:solidFill>
                            <a:schemeClr val="tx1"/>
                          </a:solidFill>
                          <a:effectLst/>
                          <a:latin typeface="Times New Roman" pitchFamily="18" charset="0"/>
                          <a:ea typeface="宋体" charset="-122"/>
                          <a:cs typeface="Times New Roman" pitchFamily="18" charset="0"/>
                        </a:rPr>
                        <a:t>1</a:t>
                      </a:r>
                      <a:endPar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T</a:t>
                      </a:r>
                      <a:r>
                        <a:rPr kumimoji="1" lang="en-US" altLang="zh-CN" sz="2000" b="0" i="0" u="none" strike="noStrike" cap="none" normalizeH="0" baseline="-30000">
                          <a:ln>
                            <a:noFill/>
                          </a:ln>
                          <a:solidFill>
                            <a:schemeClr val="tx1"/>
                          </a:solidFill>
                          <a:effectLst/>
                          <a:latin typeface="Times New Roman" pitchFamily="18" charset="0"/>
                          <a:ea typeface="宋体" charset="-122"/>
                          <a:cs typeface="Times New Roman" pitchFamily="18" charset="0"/>
                        </a:rPr>
                        <a:t>2</a:t>
                      </a:r>
                      <a:endPar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30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① R(A)=16</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3050">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charset="-122"/>
                          <a:cs typeface="Times New Roman" pitchFamily="18" charset="0"/>
                        </a:rPr>
                        <a:t>②</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charset="-122"/>
                          <a:cs typeface="Times New Roman" pitchFamily="18" charset="0"/>
                        </a:rPr>
                        <a:t>R(A)=16</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20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30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charset="-122"/>
                          <a:cs typeface="Times New Roman" pitchFamily="18" charset="0"/>
                        </a:rPr>
                        <a:t>③ A←A-1</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4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charset="-122"/>
                          <a:cs typeface="Times New Roman" pitchFamily="18" charset="0"/>
                        </a:rPr>
                        <a:t>     W(A)=15</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14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36538">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charset="-122"/>
                          <a:cs typeface="Times New Roman" pitchFamily="18" charset="0"/>
                        </a:rPr>
                        <a:t>④</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charset="-122"/>
                          <a:cs typeface="Times New Roman" pitchFamily="18" charset="0"/>
                        </a:rPr>
                        <a:t>A←A-1</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306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charset="-122"/>
                          <a:cs typeface="Times New Roman" pitchFamily="18" charset="0"/>
                        </a:rPr>
                        <a:t>W(A)=15</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714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5" name="Text Box 185"/>
          <p:cNvSpPr txBox="1">
            <a:spLocks noChangeArrowheads="1"/>
          </p:cNvSpPr>
          <p:nvPr/>
        </p:nvSpPr>
        <p:spPr bwMode="auto">
          <a:xfrm>
            <a:off x="8891930" y="2872239"/>
            <a:ext cx="1622687" cy="461665"/>
          </a:xfrm>
          <a:prstGeom prst="rect">
            <a:avLst/>
          </a:prstGeom>
          <a:noFill/>
          <a:ln w="25400">
            <a:noFill/>
            <a:miter lim="800000"/>
            <a:headEnd/>
            <a:tailEnd/>
          </a:ln>
          <a:effectLst/>
        </p:spPr>
        <p:txBody>
          <a:bodyPr wrap="square">
            <a:spAutoFit/>
          </a:bodyPr>
          <a:lstStyle/>
          <a:p>
            <a:pPr marL="342900" indent="-342900" algn="ctr"/>
            <a:r>
              <a:rPr lang="zh-CN" altLang="en-US" sz="2400" b="1" dirty="0">
                <a:solidFill>
                  <a:srgbClr val="FF0000"/>
                </a:solidFill>
              </a:rPr>
              <a:t>丢失修改</a:t>
            </a:r>
          </a:p>
        </p:txBody>
      </p:sp>
      <p:sp>
        <p:nvSpPr>
          <p:cNvPr id="2" name="标题 1">
            <a:extLst>
              <a:ext uri="{FF2B5EF4-FFF2-40B4-BE49-F238E27FC236}">
                <a16:creationId xmlns:a16="http://schemas.microsoft.com/office/drawing/2014/main" id="{C5BF992F-4B72-4BA8-BE8A-AFD8EC72D629}"/>
              </a:ext>
            </a:extLst>
          </p:cNvPr>
          <p:cNvSpPr>
            <a:spLocks noGrp="1"/>
          </p:cNvSpPr>
          <p:nvPr>
            <p:ph type="title"/>
          </p:nvPr>
        </p:nvSpPr>
        <p:spPr/>
        <p:txBody>
          <a:bodyPr/>
          <a:lstStyle/>
          <a:p>
            <a:r>
              <a:rPr lang="zh-CN" altLang="en-US" dirty="0"/>
              <a:t>丢失修改</a:t>
            </a:r>
          </a:p>
        </p:txBody>
      </p:sp>
      <p:pic>
        <p:nvPicPr>
          <p:cNvPr id="6" name="图片 5">
            <a:extLst>
              <a:ext uri="{FF2B5EF4-FFF2-40B4-BE49-F238E27FC236}">
                <a16:creationId xmlns:a16="http://schemas.microsoft.com/office/drawing/2014/main" id="{349E6A6B-47C8-4CD8-B416-7849906A2B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5088" y="4980047"/>
            <a:ext cx="1819529" cy="181952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F7C753-AF81-4053-ADB4-A1D1302EA434}"/>
              </a:ext>
            </a:extLst>
          </p:cNvPr>
          <p:cNvSpPr>
            <a:spLocks noGrp="1"/>
          </p:cNvSpPr>
          <p:nvPr>
            <p:ph idx="1"/>
          </p:nvPr>
        </p:nvSpPr>
        <p:spPr/>
        <p:txBody>
          <a:bodyPr/>
          <a:lstStyle/>
          <a:p>
            <a:pPr>
              <a:lnSpc>
                <a:spcPct val="150000"/>
              </a:lnSpc>
            </a:pPr>
            <a:r>
              <a:rPr lang="zh-CN" altLang="zh-CN" dirty="0"/>
              <a:t>设有两个事务</a:t>
            </a:r>
            <a:r>
              <a:rPr lang="en-US" altLang="zh-CN" dirty="0"/>
              <a:t>T1</a:t>
            </a:r>
            <a:r>
              <a:rPr lang="zh-CN" altLang="zh-CN" dirty="0"/>
              <a:t>，</a:t>
            </a:r>
            <a:r>
              <a:rPr lang="en-US" altLang="zh-CN" dirty="0"/>
              <a:t>T2</a:t>
            </a:r>
            <a:r>
              <a:rPr lang="zh-CN" altLang="zh-CN" dirty="0"/>
              <a:t>，其并发操作如下图所示，执行结果是什么？有什么问题？原因何在？</a:t>
            </a:r>
          </a:p>
          <a:p>
            <a:endParaRPr lang="zh-CN" altLang="en-US" dirty="0"/>
          </a:p>
        </p:txBody>
      </p:sp>
      <p:sp>
        <p:nvSpPr>
          <p:cNvPr id="2" name="标题 1">
            <a:extLst>
              <a:ext uri="{FF2B5EF4-FFF2-40B4-BE49-F238E27FC236}">
                <a16:creationId xmlns:a16="http://schemas.microsoft.com/office/drawing/2014/main" id="{ECFBE0CE-7B8D-4D13-A5CF-831610315CB4}"/>
              </a:ext>
            </a:extLst>
          </p:cNvPr>
          <p:cNvSpPr>
            <a:spLocks noGrp="1"/>
          </p:cNvSpPr>
          <p:nvPr>
            <p:ph type="title"/>
          </p:nvPr>
        </p:nvSpPr>
        <p:spPr/>
        <p:txBody>
          <a:bodyPr/>
          <a:lstStyle/>
          <a:p>
            <a:r>
              <a:rPr lang="zh-CN" altLang="en-US" dirty="0"/>
              <a:t>课堂练习</a:t>
            </a:r>
          </a:p>
        </p:txBody>
      </p:sp>
      <p:graphicFrame>
        <p:nvGraphicFramePr>
          <p:cNvPr id="5" name="表格 4">
            <a:extLst>
              <a:ext uri="{FF2B5EF4-FFF2-40B4-BE49-F238E27FC236}">
                <a16:creationId xmlns:a16="http://schemas.microsoft.com/office/drawing/2014/main" id="{11508F9F-5BCE-49A3-B560-F3207B96FEE5}"/>
              </a:ext>
            </a:extLst>
          </p:cNvPr>
          <p:cNvGraphicFramePr>
            <a:graphicFrameLocks noGrp="1"/>
          </p:cNvGraphicFramePr>
          <p:nvPr>
            <p:extLst>
              <p:ext uri="{D42A27DB-BD31-4B8C-83A1-F6EECF244321}">
                <p14:modId xmlns:p14="http://schemas.microsoft.com/office/powerpoint/2010/main" val="4038976716"/>
              </p:ext>
            </p:extLst>
          </p:nvPr>
        </p:nvGraphicFramePr>
        <p:xfrm>
          <a:off x="4359647" y="2030984"/>
          <a:ext cx="4314824" cy="3557588"/>
        </p:xfrm>
        <a:graphic>
          <a:graphicData uri="http://schemas.openxmlformats.org/drawingml/2006/table">
            <a:tbl>
              <a:tblPr>
                <a:tableStyleId>{5C22544A-7EE6-4342-B048-85BDC9FD1C3A}</a:tableStyleId>
              </a:tblPr>
              <a:tblGrid>
                <a:gridCol w="2076347">
                  <a:extLst>
                    <a:ext uri="{9D8B030D-6E8A-4147-A177-3AD203B41FA5}">
                      <a16:colId xmlns:a16="http://schemas.microsoft.com/office/drawing/2014/main" val="4244557784"/>
                    </a:ext>
                  </a:extLst>
                </a:gridCol>
                <a:gridCol w="2238477">
                  <a:extLst>
                    <a:ext uri="{9D8B030D-6E8A-4147-A177-3AD203B41FA5}">
                      <a16:colId xmlns:a16="http://schemas.microsoft.com/office/drawing/2014/main" val="3253191327"/>
                    </a:ext>
                  </a:extLst>
                </a:gridCol>
              </a:tblGrid>
              <a:tr h="693045">
                <a:tc>
                  <a:txBody>
                    <a:bodyPr/>
                    <a:lstStyle/>
                    <a:p>
                      <a:pPr algn="just">
                        <a:spcAft>
                          <a:spcPts val="0"/>
                        </a:spcAft>
                      </a:pPr>
                      <a:r>
                        <a:rPr lang="en-US" sz="2400" kern="100">
                          <a:effectLst/>
                        </a:rPr>
                        <a:t>T1</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T2</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89782467"/>
                  </a:ext>
                </a:extLst>
              </a:tr>
              <a:tr h="2864543">
                <a:tc>
                  <a:txBody>
                    <a:bodyPr/>
                    <a:lstStyle/>
                    <a:p>
                      <a:pPr marL="342900" lvl="0" indent="-342900" algn="just">
                        <a:spcAft>
                          <a:spcPts val="0"/>
                        </a:spcAft>
                        <a:buFont typeface="+mj-ea"/>
                        <a:buAutoNum type="circleNumDbPlain"/>
                        <a:tabLst>
                          <a:tab pos="228600" algn="l"/>
                        </a:tabLst>
                      </a:pPr>
                      <a:r>
                        <a:rPr lang="zh-CN" sz="2400" kern="100" dirty="0">
                          <a:effectLst/>
                        </a:rPr>
                        <a:t>读</a:t>
                      </a:r>
                      <a:r>
                        <a:rPr lang="en-US" sz="2400" kern="100" dirty="0">
                          <a:effectLst/>
                        </a:rPr>
                        <a:t>  A=8</a:t>
                      </a:r>
                    </a:p>
                    <a:p>
                      <a:pPr marL="342900" lvl="0" indent="-342900" algn="just">
                        <a:spcAft>
                          <a:spcPts val="0"/>
                        </a:spcAft>
                        <a:buFont typeface="+mj-ea"/>
                        <a:buAutoNum type="circleNumDbPlain"/>
                        <a:tabLst>
                          <a:tab pos="228600" algn="l"/>
                        </a:tabLst>
                      </a:pPr>
                      <a:endParaRPr lang="zh-CN" sz="2400" kern="100" dirty="0">
                        <a:effectLst/>
                      </a:endParaRPr>
                    </a:p>
                    <a:p>
                      <a:pPr algn="just">
                        <a:spcAft>
                          <a:spcPts val="0"/>
                        </a:spcAft>
                      </a:pPr>
                      <a:r>
                        <a:rPr lang="zh-CN" sz="2400" kern="100" dirty="0">
                          <a:effectLst/>
                        </a:rPr>
                        <a:t>②</a:t>
                      </a:r>
                      <a:endParaRPr lang="en-US" altLang="zh-CN" sz="2400" kern="100" dirty="0">
                        <a:effectLst/>
                      </a:endParaRPr>
                    </a:p>
                    <a:p>
                      <a:pPr algn="just">
                        <a:spcAft>
                          <a:spcPts val="0"/>
                        </a:spcAft>
                      </a:pPr>
                      <a:endParaRPr lang="zh-CN" sz="2400" kern="100" dirty="0">
                        <a:effectLst/>
                      </a:endParaRPr>
                    </a:p>
                    <a:p>
                      <a:pPr algn="just">
                        <a:spcAft>
                          <a:spcPts val="0"/>
                        </a:spcAft>
                      </a:pPr>
                      <a:r>
                        <a:rPr lang="zh-CN" sz="2400" kern="100" dirty="0">
                          <a:effectLst/>
                        </a:rPr>
                        <a:t>③写</a:t>
                      </a:r>
                      <a:r>
                        <a:rPr lang="en-US" sz="2400" kern="100" dirty="0">
                          <a:effectLst/>
                        </a:rPr>
                        <a:t>   A=A-2</a:t>
                      </a:r>
                    </a:p>
                    <a:p>
                      <a:pPr algn="just">
                        <a:spcAft>
                          <a:spcPts val="0"/>
                        </a:spcAft>
                      </a:pPr>
                      <a:endParaRPr lang="zh-CN" sz="2400" kern="100" dirty="0">
                        <a:effectLst/>
                      </a:endParaRPr>
                    </a:p>
                    <a:p>
                      <a:pPr algn="just">
                        <a:spcAft>
                          <a:spcPts val="0"/>
                        </a:spcAft>
                      </a:pPr>
                      <a:r>
                        <a:rPr lang="zh-CN" sz="2400" kern="100" dirty="0">
                          <a:effectLst/>
                        </a:rPr>
                        <a:t>④</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 </a:t>
                      </a:r>
                    </a:p>
                    <a:p>
                      <a:pPr algn="just">
                        <a:spcAft>
                          <a:spcPts val="0"/>
                        </a:spcAft>
                      </a:pPr>
                      <a:endParaRPr lang="zh-CN" sz="2400" kern="100" dirty="0">
                        <a:effectLst/>
                      </a:endParaRPr>
                    </a:p>
                    <a:p>
                      <a:pPr algn="just">
                        <a:spcAft>
                          <a:spcPts val="0"/>
                        </a:spcAft>
                      </a:pPr>
                      <a:r>
                        <a:rPr lang="zh-CN" sz="2400" kern="100" dirty="0">
                          <a:effectLst/>
                        </a:rPr>
                        <a:t>读</a:t>
                      </a:r>
                      <a:r>
                        <a:rPr lang="en-US" sz="2400" kern="100" dirty="0">
                          <a:effectLst/>
                        </a:rPr>
                        <a:t> A=8</a:t>
                      </a:r>
                      <a:endParaRPr lang="zh-CN" sz="2400" kern="100" dirty="0">
                        <a:effectLst/>
                      </a:endParaRPr>
                    </a:p>
                    <a:p>
                      <a:pPr algn="just">
                        <a:spcAft>
                          <a:spcPts val="0"/>
                        </a:spcAft>
                      </a:pPr>
                      <a:r>
                        <a:rPr lang="en-US" sz="2400" kern="100" dirty="0">
                          <a:effectLst/>
                        </a:rPr>
                        <a:t> </a:t>
                      </a:r>
                      <a:endParaRPr lang="zh-CN" sz="2400" kern="100" dirty="0">
                        <a:effectLst/>
                      </a:endParaRPr>
                    </a:p>
                    <a:p>
                      <a:pPr algn="just">
                        <a:spcAft>
                          <a:spcPts val="0"/>
                        </a:spcAft>
                      </a:pPr>
                      <a:endParaRPr lang="en-US" altLang="zh-CN" sz="2400" kern="100" dirty="0">
                        <a:effectLst/>
                      </a:endParaRPr>
                    </a:p>
                    <a:p>
                      <a:pPr algn="just">
                        <a:spcAft>
                          <a:spcPts val="0"/>
                        </a:spcAft>
                      </a:pPr>
                      <a:endParaRPr lang="en-US" altLang="zh-CN" sz="2400" kern="100" dirty="0">
                        <a:effectLst/>
                      </a:endParaRPr>
                    </a:p>
                    <a:p>
                      <a:pPr algn="just">
                        <a:spcAft>
                          <a:spcPts val="0"/>
                        </a:spcAft>
                      </a:pPr>
                      <a:r>
                        <a:rPr lang="zh-CN" sz="2400" kern="100" dirty="0">
                          <a:effectLst/>
                        </a:rPr>
                        <a:t>写</a:t>
                      </a:r>
                      <a:r>
                        <a:rPr lang="en-US" sz="2400" kern="100" dirty="0">
                          <a:effectLst/>
                        </a:rPr>
                        <a:t> A=A-3</a:t>
                      </a:r>
                      <a:endParaRPr lang="zh-CN" sz="2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814967167"/>
                  </a:ext>
                </a:extLst>
              </a:tr>
            </a:tbl>
          </a:graphicData>
        </a:graphic>
      </p:graphicFrame>
    </p:spTree>
    <p:extLst>
      <p:ext uri="{BB962C8B-B14F-4D97-AF65-F5344CB8AC3E}">
        <p14:creationId xmlns:p14="http://schemas.microsoft.com/office/powerpoint/2010/main" val="3620039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gn="just">
              <a:lnSpc>
                <a:spcPct val="150000"/>
              </a:lnSpc>
            </a:pPr>
            <a:r>
              <a:rPr lang="zh-CN" altLang="en-US" dirty="0"/>
              <a:t>不可重复读是指事务</a:t>
            </a:r>
            <a:r>
              <a:rPr lang="en-US" altLang="zh-CN" dirty="0"/>
              <a:t>T</a:t>
            </a:r>
            <a:r>
              <a:rPr lang="en-US" altLang="zh-CN" baseline="-25000" dirty="0"/>
              <a:t>1</a:t>
            </a:r>
            <a:r>
              <a:rPr lang="zh-CN" altLang="en-US" dirty="0"/>
              <a:t>读取数据后，事务</a:t>
            </a:r>
            <a:r>
              <a:rPr lang="en-US" altLang="zh-CN" dirty="0"/>
              <a:t>T</a:t>
            </a:r>
            <a:r>
              <a:rPr lang="en-US" altLang="zh-CN" baseline="-25000" dirty="0"/>
              <a:t>2</a:t>
            </a:r>
          </a:p>
          <a:p>
            <a:pPr algn="just">
              <a:lnSpc>
                <a:spcPct val="150000"/>
              </a:lnSpc>
              <a:buFontTx/>
              <a:buNone/>
            </a:pPr>
            <a:r>
              <a:rPr lang="en-US" altLang="zh-CN" dirty="0"/>
              <a:t>    </a:t>
            </a:r>
            <a:r>
              <a:rPr lang="zh-CN" altLang="en-US" dirty="0"/>
              <a:t>执行更新操作，使</a:t>
            </a:r>
            <a:r>
              <a:rPr lang="en-US" altLang="zh-CN" dirty="0"/>
              <a:t>T</a:t>
            </a:r>
            <a:r>
              <a:rPr lang="en-US" altLang="zh-CN" baseline="-25000" dirty="0"/>
              <a:t>1</a:t>
            </a:r>
            <a:r>
              <a:rPr lang="zh-CN" altLang="en-US" dirty="0"/>
              <a:t>无法再现前一次读取结果。</a:t>
            </a:r>
          </a:p>
          <a:p>
            <a:pPr>
              <a:lnSpc>
                <a:spcPct val="150000"/>
              </a:lnSpc>
            </a:pPr>
            <a:r>
              <a:rPr lang="zh-CN" altLang="en-US" dirty="0"/>
              <a:t>不可重复读包括三种情况：</a:t>
            </a:r>
          </a:p>
          <a:p>
            <a:pPr lvl="1">
              <a:lnSpc>
                <a:spcPct val="150000"/>
              </a:lnSpc>
              <a:buFontTx/>
              <a:buNone/>
            </a:pPr>
            <a:r>
              <a:rPr lang="en-US" altLang="zh-CN" dirty="0"/>
              <a:t>(1)</a:t>
            </a:r>
            <a:r>
              <a:rPr lang="zh-CN" altLang="en-US" dirty="0"/>
              <a:t>事务</a:t>
            </a:r>
            <a:r>
              <a:rPr lang="en-US" altLang="zh-CN" dirty="0"/>
              <a:t>T</a:t>
            </a:r>
            <a:r>
              <a:rPr lang="en-US" altLang="zh-CN" baseline="-25000" dirty="0"/>
              <a:t>1</a:t>
            </a:r>
            <a:r>
              <a:rPr lang="zh-CN" altLang="en-US" dirty="0"/>
              <a:t>读取某一数据后，</a:t>
            </a:r>
            <a:r>
              <a:rPr lang="zh-CN" altLang="en-US" dirty="0">
                <a:solidFill>
                  <a:srgbClr val="FF0000"/>
                </a:solidFill>
              </a:rPr>
              <a:t>事务</a:t>
            </a:r>
            <a:r>
              <a:rPr lang="en-US" altLang="zh-CN" dirty="0">
                <a:solidFill>
                  <a:srgbClr val="FF0000"/>
                </a:solidFill>
              </a:rPr>
              <a:t>T</a:t>
            </a:r>
            <a:r>
              <a:rPr lang="en-US" altLang="zh-CN" baseline="-25000" dirty="0">
                <a:solidFill>
                  <a:srgbClr val="FF0000"/>
                </a:solidFill>
              </a:rPr>
              <a:t>2</a:t>
            </a:r>
            <a:r>
              <a:rPr lang="zh-CN" altLang="en-US" dirty="0">
                <a:solidFill>
                  <a:srgbClr val="FF0000"/>
                </a:solidFill>
              </a:rPr>
              <a:t>对其做了修改</a:t>
            </a:r>
            <a:r>
              <a:rPr lang="zh-CN" altLang="en-US" dirty="0"/>
              <a:t>，当事务</a:t>
            </a:r>
            <a:r>
              <a:rPr lang="en-US" altLang="zh-CN" dirty="0"/>
              <a:t>T</a:t>
            </a:r>
            <a:r>
              <a:rPr lang="en-US" altLang="zh-CN" baseline="-25000" dirty="0"/>
              <a:t>1</a:t>
            </a:r>
            <a:r>
              <a:rPr lang="zh-CN" altLang="en-US" dirty="0"/>
              <a:t>再次读该数据时，得到与前一次不同的值 </a:t>
            </a:r>
          </a:p>
          <a:p>
            <a:endParaRPr lang="zh-CN" altLang="en-US" dirty="0"/>
          </a:p>
        </p:txBody>
      </p:sp>
      <p:sp>
        <p:nvSpPr>
          <p:cNvPr id="2" name="标题 1"/>
          <p:cNvSpPr>
            <a:spLocks noGrp="1"/>
          </p:cNvSpPr>
          <p:nvPr>
            <p:ph type="title"/>
          </p:nvPr>
        </p:nvSpPr>
        <p:spPr/>
        <p:txBody>
          <a:bodyPr/>
          <a:lstStyle/>
          <a:p>
            <a:r>
              <a:rPr lang="zh-CN" altLang="en-US" dirty="0"/>
              <a:t>不可重复读</a:t>
            </a:r>
          </a:p>
        </p:txBody>
      </p:sp>
      <p:pic>
        <p:nvPicPr>
          <p:cNvPr id="5" name="图片 4">
            <a:extLst>
              <a:ext uri="{FF2B5EF4-FFF2-40B4-BE49-F238E27FC236}">
                <a16:creationId xmlns:a16="http://schemas.microsoft.com/office/drawing/2014/main" id="{574B4A42-B19E-4036-9DD8-F5C29E000D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4118" y="4224177"/>
            <a:ext cx="3343742" cy="22958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6367840" y="1301158"/>
            <a:ext cx="4038600" cy="4495800"/>
          </a:xfrm>
          <a:prstGeom prst="rect">
            <a:avLst/>
          </a:prstGeom>
        </p:spPr>
        <p:txBody>
          <a:bodyPr/>
          <a:lstStyle/>
          <a:p>
            <a:pPr marL="285750" indent="-285750" algn="just" fontAlgn="auto">
              <a:lnSpc>
                <a:spcPct val="150000"/>
              </a:lnSpc>
              <a:spcBef>
                <a:spcPct val="20000"/>
              </a:spcBef>
              <a:spcAft>
                <a:spcPts val="0"/>
              </a:spcAft>
              <a:buClr>
                <a:srgbClr val="0053E2"/>
              </a:buClr>
              <a:buSzPct val="70000"/>
              <a:buFont typeface="Wingdings" pitchFamily="2" charset="2"/>
              <a:buChar char="n"/>
              <a:defRPr/>
            </a:pPr>
            <a:r>
              <a:rPr lang="en-US" altLang="zh-CN" sz="2400" dirty="0">
                <a:ea typeface="+mn-ea"/>
                <a:cs typeface="Times New Roman" pitchFamily="18" charset="0"/>
              </a:rPr>
              <a:t>T1</a:t>
            </a:r>
            <a:r>
              <a:rPr lang="zh-CN" altLang="en-US" sz="2400" dirty="0">
                <a:ea typeface="+mn-ea"/>
                <a:cs typeface="Times New Roman" pitchFamily="18" charset="0"/>
              </a:rPr>
              <a:t>读取</a:t>
            </a:r>
            <a:r>
              <a:rPr lang="en-US" altLang="zh-CN" sz="2400" dirty="0">
                <a:ea typeface="+mn-ea"/>
                <a:cs typeface="Times New Roman" pitchFamily="18" charset="0"/>
              </a:rPr>
              <a:t>B=100</a:t>
            </a:r>
            <a:r>
              <a:rPr lang="zh-CN" altLang="en-US" sz="2400" dirty="0">
                <a:ea typeface="+mn-ea"/>
                <a:cs typeface="Times New Roman" pitchFamily="18" charset="0"/>
              </a:rPr>
              <a:t>进行运算</a:t>
            </a:r>
          </a:p>
          <a:p>
            <a:pPr marL="285750" indent="-285750" algn="just" fontAlgn="auto">
              <a:lnSpc>
                <a:spcPct val="150000"/>
              </a:lnSpc>
              <a:spcBef>
                <a:spcPct val="20000"/>
              </a:spcBef>
              <a:spcAft>
                <a:spcPts val="0"/>
              </a:spcAft>
              <a:buClr>
                <a:srgbClr val="0053E2"/>
              </a:buClr>
              <a:buSzPct val="70000"/>
              <a:buFont typeface="Wingdings" pitchFamily="2" charset="2"/>
              <a:buChar char="n"/>
              <a:defRPr/>
            </a:pPr>
            <a:r>
              <a:rPr lang="en-US" altLang="zh-CN" sz="2400" dirty="0">
                <a:ea typeface="+mn-ea"/>
                <a:cs typeface="Times New Roman" pitchFamily="18" charset="0"/>
              </a:rPr>
              <a:t>T2</a:t>
            </a:r>
            <a:r>
              <a:rPr lang="zh-CN" altLang="en-US" sz="2400" dirty="0">
                <a:ea typeface="+mn-ea"/>
                <a:cs typeface="Times New Roman" pitchFamily="18" charset="0"/>
              </a:rPr>
              <a:t>读取同一数据</a:t>
            </a:r>
            <a:r>
              <a:rPr lang="en-US" altLang="zh-CN" sz="2400" dirty="0">
                <a:ea typeface="+mn-ea"/>
                <a:cs typeface="Times New Roman" pitchFamily="18" charset="0"/>
              </a:rPr>
              <a:t>B</a:t>
            </a:r>
            <a:r>
              <a:rPr lang="zh-CN" altLang="en-US" sz="2400" dirty="0">
                <a:ea typeface="+mn-ea"/>
                <a:cs typeface="Times New Roman" pitchFamily="18" charset="0"/>
              </a:rPr>
              <a:t>，对其进行修改后将</a:t>
            </a:r>
            <a:r>
              <a:rPr lang="en-US" altLang="zh-CN" sz="2400" dirty="0">
                <a:ea typeface="+mn-ea"/>
                <a:cs typeface="Times New Roman" pitchFamily="18" charset="0"/>
              </a:rPr>
              <a:t>B=200</a:t>
            </a:r>
            <a:r>
              <a:rPr lang="zh-CN" altLang="en-US" sz="2400" dirty="0">
                <a:ea typeface="+mn-ea"/>
                <a:cs typeface="Times New Roman" pitchFamily="18" charset="0"/>
              </a:rPr>
              <a:t>写回数据库</a:t>
            </a:r>
          </a:p>
          <a:p>
            <a:pPr marL="285750" indent="-285750" algn="just" fontAlgn="auto">
              <a:lnSpc>
                <a:spcPct val="150000"/>
              </a:lnSpc>
              <a:spcBef>
                <a:spcPct val="20000"/>
              </a:spcBef>
              <a:spcAft>
                <a:spcPts val="0"/>
              </a:spcAft>
              <a:buClr>
                <a:srgbClr val="0053E2"/>
              </a:buClr>
              <a:buSzPct val="70000"/>
              <a:buFont typeface="Wingdings" pitchFamily="2" charset="2"/>
              <a:buChar char="n"/>
              <a:defRPr/>
            </a:pPr>
            <a:r>
              <a:rPr lang="en-US" altLang="zh-CN" sz="2400" dirty="0">
                <a:ea typeface="+mn-ea"/>
                <a:cs typeface="Times New Roman" pitchFamily="18" charset="0"/>
              </a:rPr>
              <a:t>T1</a:t>
            </a:r>
            <a:r>
              <a:rPr lang="zh-CN" altLang="en-US" sz="2400" dirty="0">
                <a:ea typeface="+mn-ea"/>
                <a:cs typeface="Times New Roman" pitchFamily="18" charset="0"/>
              </a:rPr>
              <a:t>为了对读取值校对重读</a:t>
            </a:r>
            <a:r>
              <a:rPr lang="en-US" altLang="zh-CN" sz="2400" dirty="0">
                <a:ea typeface="+mn-ea"/>
                <a:cs typeface="Times New Roman" pitchFamily="18" charset="0"/>
              </a:rPr>
              <a:t>B</a:t>
            </a:r>
            <a:r>
              <a:rPr lang="zh-CN" altLang="en-US" sz="2400" dirty="0">
                <a:ea typeface="+mn-ea"/>
                <a:cs typeface="Times New Roman" pitchFamily="18" charset="0"/>
              </a:rPr>
              <a:t>，</a:t>
            </a:r>
            <a:r>
              <a:rPr lang="en-US" altLang="zh-CN" sz="2400" dirty="0">
                <a:ea typeface="+mn-ea"/>
                <a:cs typeface="Times New Roman" pitchFamily="18" charset="0"/>
              </a:rPr>
              <a:t>B</a:t>
            </a:r>
            <a:r>
              <a:rPr lang="zh-CN" altLang="en-US" sz="2400" dirty="0">
                <a:ea typeface="+mn-ea"/>
                <a:cs typeface="Times New Roman" pitchFamily="18" charset="0"/>
              </a:rPr>
              <a:t>已为</a:t>
            </a:r>
            <a:r>
              <a:rPr lang="en-US" altLang="zh-CN" sz="2400" dirty="0">
                <a:ea typeface="+mn-ea"/>
                <a:cs typeface="Times New Roman" pitchFamily="18" charset="0"/>
              </a:rPr>
              <a:t>200</a:t>
            </a:r>
            <a:r>
              <a:rPr lang="zh-CN" altLang="en-US" sz="2400" dirty="0">
                <a:ea typeface="+mn-ea"/>
                <a:cs typeface="Times New Roman" pitchFamily="18" charset="0"/>
              </a:rPr>
              <a:t>，与第一次读取值不一致 </a:t>
            </a:r>
          </a:p>
        </p:txBody>
      </p:sp>
      <p:graphicFrame>
        <p:nvGraphicFramePr>
          <p:cNvPr id="6" name="Group 185"/>
          <p:cNvGraphicFramePr>
            <a:graphicFrameLocks/>
          </p:cNvGraphicFramePr>
          <p:nvPr>
            <p:extLst>
              <p:ext uri="{D42A27DB-BD31-4B8C-83A1-F6EECF244321}">
                <p14:modId xmlns:p14="http://schemas.microsoft.com/office/powerpoint/2010/main" val="929422631"/>
              </p:ext>
            </p:extLst>
          </p:nvPr>
        </p:nvGraphicFramePr>
        <p:xfrm>
          <a:off x="2119690" y="1099452"/>
          <a:ext cx="3529012" cy="4358640"/>
        </p:xfrm>
        <a:graphic>
          <a:graphicData uri="http://schemas.openxmlformats.org/drawingml/2006/table">
            <a:tbl>
              <a:tblPr/>
              <a:tblGrid>
                <a:gridCol w="1765300">
                  <a:extLst>
                    <a:ext uri="{9D8B030D-6E8A-4147-A177-3AD203B41FA5}">
                      <a16:colId xmlns:a16="http://schemas.microsoft.com/office/drawing/2014/main" val="20000"/>
                    </a:ext>
                  </a:extLst>
                </a:gridCol>
                <a:gridCol w="1763712">
                  <a:extLst>
                    <a:ext uri="{9D8B030D-6E8A-4147-A177-3AD203B41FA5}">
                      <a16:colId xmlns:a16="http://schemas.microsoft.com/office/drawing/2014/main" val="20001"/>
                    </a:ext>
                  </a:extLst>
                </a:gridCol>
              </a:tblGrid>
              <a:tr h="179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charset="-122"/>
                          <a:cs typeface="Times New Roman" pitchFamily="18" charset="0"/>
                        </a:rPr>
                        <a:t>T</a:t>
                      </a:r>
                      <a:r>
                        <a:rPr kumimoji="1" lang="en-US" altLang="zh-CN" sz="2000" b="0" i="0" u="none" strike="noStrike" cap="none" normalizeH="0" baseline="-30000" dirty="0">
                          <a:ln>
                            <a:noFill/>
                          </a:ln>
                          <a:solidFill>
                            <a:schemeClr val="tx1"/>
                          </a:solidFill>
                          <a:effectLst/>
                          <a:latin typeface="Times New Roman" pitchFamily="18" charset="0"/>
                          <a:ea typeface="宋体" charset="-122"/>
                          <a:cs typeface="Times New Roman" pitchFamily="18" charset="0"/>
                        </a:rPr>
                        <a:t>1</a:t>
                      </a:r>
                      <a:endParaRPr kumimoji="1" lang="en-US" altLang="zh-CN" sz="2000" b="0"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T</a:t>
                      </a:r>
                      <a:r>
                        <a:rPr kumimoji="1" lang="en-US" altLang="zh-CN" sz="2000" b="0" i="0" u="none" strike="noStrike" cap="none" normalizeH="0" baseline="-30000">
                          <a:ln>
                            <a:noFill/>
                          </a:ln>
                          <a:solidFill>
                            <a:schemeClr val="tx1"/>
                          </a:solidFill>
                          <a:effectLst/>
                          <a:latin typeface="Times New Roman" pitchFamily="18" charset="0"/>
                          <a:ea typeface="宋体" charset="-122"/>
                          <a:cs typeface="Times New Roman" pitchFamily="18" charset="0"/>
                        </a:rPr>
                        <a:t>2</a:t>
                      </a:r>
                      <a:endPar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① R(A)=50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   R(B)=100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6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charset="-122"/>
                          <a:cs typeface="Times New Roman" pitchFamily="18" charset="0"/>
                        </a:rPr>
                        <a:t>求和</a:t>
                      </a: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=150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②</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R(B)=100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B←B*2</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charset="-122"/>
                          <a:cs typeface="Times New Roman" pitchFamily="18" charset="0"/>
                        </a:rPr>
                        <a:t>W(B)=200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③ R(A)=50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86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R(B)=200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286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charset="-122"/>
                          <a:cs typeface="Times New Roman" pitchFamily="18" charset="0"/>
                        </a:rPr>
                        <a:t>和</a:t>
                      </a: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=250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286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1" lang="zh-CN" altLang="en-US" sz="2000" b="0" i="0" u="none" strike="noStrike" cap="none" normalizeH="0" baseline="0">
                          <a:ln>
                            <a:noFill/>
                          </a:ln>
                          <a:solidFill>
                            <a:schemeClr val="tx1"/>
                          </a:solidFill>
                          <a:effectLst/>
                          <a:latin typeface="Times New Roman" pitchFamily="18" charset="0"/>
                          <a:ea typeface="宋体" charset="-122"/>
                          <a:cs typeface="Times New Roman" pitchFamily="18" charset="0"/>
                        </a:rPr>
                        <a:t>验算不对</a:t>
                      </a: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7" name="Text Box 177"/>
          <p:cNvSpPr txBox="1">
            <a:spLocks noChangeArrowheads="1"/>
          </p:cNvSpPr>
          <p:nvPr/>
        </p:nvSpPr>
        <p:spPr bwMode="auto">
          <a:xfrm>
            <a:off x="7867458" y="5888906"/>
            <a:ext cx="1808508" cy="461665"/>
          </a:xfrm>
          <a:prstGeom prst="rect">
            <a:avLst/>
          </a:prstGeom>
          <a:noFill/>
          <a:ln w="25400" algn="ctr">
            <a:noFill/>
            <a:miter lim="800000"/>
            <a:headEnd/>
            <a:tailEnd/>
          </a:ln>
          <a:effectLst/>
        </p:spPr>
        <p:txBody>
          <a:bodyPr wrap="none">
            <a:spAutoFit/>
          </a:bodyPr>
          <a:lstStyle/>
          <a:p>
            <a:pPr marL="342900" indent="-342900" algn="ctr"/>
            <a:r>
              <a:rPr lang="zh-CN" altLang="en-US" sz="2400" b="1" dirty="0">
                <a:solidFill>
                  <a:srgbClr val="FF0000"/>
                </a:solidFill>
              </a:rPr>
              <a:t>不可重复读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lvl="1">
              <a:lnSpc>
                <a:spcPct val="150000"/>
              </a:lnSpc>
              <a:buNone/>
            </a:pPr>
            <a:r>
              <a:rPr lang="en-US" altLang="zh-CN" dirty="0"/>
              <a:t>(2)</a:t>
            </a:r>
            <a:r>
              <a:rPr lang="zh-CN" altLang="en-US" dirty="0"/>
              <a:t>事务</a:t>
            </a:r>
            <a:r>
              <a:rPr lang="en-US" altLang="zh-CN" dirty="0"/>
              <a:t>T1</a:t>
            </a:r>
            <a:r>
              <a:rPr lang="zh-CN" altLang="en-US" dirty="0"/>
              <a:t>按一定条件从数据库中读取了某些数据记录后，事务</a:t>
            </a:r>
            <a:r>
              <a:rPr lang="en-US" altLang="zh-CN" dirty="0"/>
              <a:t>T2</a:t>
            </a:r>
            <a:r>
              <a:rPr lang="zh-CN" altLang="en-US" dirty="0"/>
              <a:t>删除了其中部分记录，当</a:t>
            </a:r>
            <a:r>
              <a:rPr lang="en-US" altLang="zh-CN" dirty="0"/>
              <a:t>T1</a:t>
            </a:r>
            <a:r>
              <a:rPr lang="zh-CN" altLang="en-US" dirty="0"/>
              <a:t>再次按相同条件读取数据时，发现某些记录消失了 </a:t>
            </a:r>
          </a:p>
          <a:p>
            <a:pPr lvl="1">
              <a:lnSpc>
                <a:spcPct val="150000"/>
              </a:lnSpc>
              <a:buNone/>
            </a:pPr>
            <a:r>
              <a:rPr lang="en-US" altLang="zh-CN" dirty="0"/>
              <a:t>(3)</a:t>
            </a:r>
            <a:r>
              <a:rPr lang="zh-CN" altLang="en-US" dirty="0"/>
              <a:t>事务</a:t>
            </a:r>
            <a:r>
              <a:rPr lang="en-US" altLang="zh-CN" dirty="0"/>
              <a:t>T1</a:t>
            </a:r>
            <a:r>
              <a:rPr lang="zh-CN" altLang="en-US" dirty="0"/>
              <a:t>按一定条件从数据库中读取某些数据记录后，事务</a:t>
            </a:r>
            <a:r>
              <a:rPr lang="en-US" altLang="zh-CN" dirty="0"/>
              <a:t>T2</a:t>
            </a:r>
            <a:r>
              <a:rPr lang="zh-CN" altLang="en-US" dirty="0"/>
              <a:t>插入了一些记录，当</a:t>
            </a:r>
            <a:r>
              <a:rPr lang="en-US" altLang="zh-CN" dirty="0"/>
              <a:t>T1</a:t>
            </a:r>
            <a:r>
              <a:rPr lang="zh-CN" altLang="en-US" dirty="0"/>
              <a:t>再次按相同条件读取数据时，发现多了一些记录。</a:t>
            </a:r>
          </a:p>
          <a:p>
            <a:pPr lvl="1">
              <a:lnSpc>
                <a:spcPct val="150000"/>
              </a:lnSpc>
              <a:buNone/>
            </a:pPr>
            <a:r>
              <a:rPr lang="zh-CN" altLang="en-US" dirty="0"/>
              <a:t>     后两种不可重复读有时也称为幻影现象（</a:t>
            </a:r>
            <a:r>
              <a:rPr lang="en-US" altLang="zh-CN" dirty="0"/>
              <a:t>Phantom Row</a:t>
            </a:r>
            <a:r>
              <a:rPr lang="zh-CN" altLang="en-US" dirty="0"/>
              <a:t>）</a:t>
            </a:r>
          </a:p>
          <a:p>
            <a:endParaRPr lang="zh-CN" altLang="en-US" sz="2400" dirty="0"/>
          </a:p>
        </p:txBody>
      </p:sp>
      <p:sp>
        <p:nvSpPr>
          <p:cNvPr id="4" name="标题 1">
            <a:extLst>
              <a:ext uri="{FF2B5EF4-FFF2-40B4-BE49-F238E27FC236}">
                <a16:creationId xmlns:a16="http://schemas.microsoft.com/office/drawing/2014/main" id="{AC82F64E-93D7-4F85-A9F6-645578C995FF}"/>
              </a:ext>
            </a:extLst>
          </p:cNvPr>
          <p:cNvSpPr>
            <a:spLocks noGrp="1"/>
          </p:cNvSpPr>
          <p:nvPr>
            <p:ph type="title"/>
          </p:nvPr>
        </p:nvSpPr>
        <p:spPr/>
        <p:txBody>
          <a:bodyPr/>
          <a:lstStyle/>
          <a:p>
            <a:r>
              <a:rPr lang="zh-CN" altLang="en-US" dirty="0"/>
              <a:t>不可重复读</a:t>
            </a:r>
          </a:p>
        </p:txBody>
      </p:sp>
      <p:pic>
        <p:nvPicPr>
          <p:cNvPr id="5" name="图片 4">
            <a:extLst>
              <a:ext uri="{FF2B5EF4-FFF2-40B4-BE49-F238E27FC236}">
                <a16:creationId xmlns:a16="http://schemas.microsoft.com/office/drawing/2014/main" id="{31E8ED89-9525-4734-8A79-CCD6C4CA8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1624" y="4353365"/>
            <a:ext cx="2224488" cy="222448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CFD9E02-C6AE-47C8-8A39-C2581055FF04}"/>
              </a:ext>
            </a:extLst>
          </p:cNvPr>
          <p:cNvSpPr>
            <a:spLocks noGrp="1"/>
          </p:cNvSpPr>
          <p:nvPr>
            <p:ph idx="1"/>
          </p:nvPr>
        </p:nvSpPr>
        <p:spPr>
          <a:xfrm>
            <a:off x="502454" y="1032059"/>
            <a:ext cx="11512493" cy="4524949"/>
          </a:xfrm>
        </p:spPr>
        <p:txBody>
          <a:bodyPr/>
          <a:lstStyle/>
          <a:p>
            <a:pPr>
              <a:lnSpc>
                <a:spcPct val="150000"/>
              </a:lnSpc>
            </a:pPr>
            <a:r>
              <a:rPr lang="zh-CN" altLang="zh-CN" dirty="0"/>
              <a:t>设有两个事务</a:t>
            </a:r>
            <a:r>
              <a:rPr lang="en-US" altLang="zh-CN" dirty="0"/>
              <a:t>T1</a:t>
            </a:r>
            <a:r>
              <a:rPr lang="zh-CN" altLang="zh-CN" dirty="0"/>
              <a:t>，</a:t>
            </a:r>
            <a:r>
              <a:rPr lang="en-US" altLang="zh-CN" dirty="0"/>
              <a:t>T2</a:t>
            </a:r>
            <a:r>
              <a:rPr lang="zh-CN" altLang="zh-CN" dirty="0"/>
              <a:t>，其并发操作如下图所示，执行结果是什么？有什么问题？原因何在？</a:t>
            </a:r>
          </a:p>
          <a:p>
            <a:endParaRPr lang="zh-CN" altLang="en-US" dirty="0"/>
          </a:p>
        </p:txBody>
      </p:sp>
      <p:sp>
        <p:nvSpPr>
          <p:cNvPr id="2" name="标题 1">
            <a:extLst>
              <a:ext uri="{FF2B5EF4-FFF2-40B4-BE49-F238E27FC236}">
                <a16:creationId xmlns:a16="http://schemas.microsoft.com/office/drawing/2014/main" id="{EEBA6BDB-EF06-444D-BA26-04B06752151E}"/>
              </a:ext>
            </a:extLst>
          </p:cNvPr>
          <p:cNvSpPr>
            <a:spLocks noGrp="1"/>
          </p:cNvSpPr>
          <p:nvPr>
            <p:ph type="title"/>
          </p:nvPr>
        </p:nvSpPr>
        <p:spPr/>
        <p:txBody>
          <a:bodyPr/>
          <a:lstStyle/>
          <a:p>
            <a:r>
              <a:rPr lang="zh-CN" altLang="en-US" dirty="0"/>
              <a:t>课堂练习</a:t>
            </a:r>
          </a:p>
        </p:txBody>
      </p:sp>
      <p:graphicFrame>
        <p:nvGraphicFramePr>
          <p:cNvPr id="4" name="表格 3">
            <a:extLst>
              <a:ext uri="{FF2B5EF4-FFF2-40B4-BE49-F238E27FC236}">
                <a16:creationId xmlns:a16="http://schemas.microsoft.com/office/drawing/2014/main" id="{F8D1D6F8-B668-4216-822B-1DBD87273CD1}"/>
              </a:ext>
            </a:extLst>
          </p:cNvPr>
          <p:cNvGraphicFramePr>
            <a:graphicFrameLocks noGrp="1"/>
          </p:cNvGraphicFramePr>
          <p:nvPr>
            <p:extLst>
              <p:ext uri="{D42A27DB-BD31-4B8C-83A1-F6EECF244321}">
                <p14:modId xmlns:p14="http://schemas.microsoft.com/office/powerpoint/2010/main" val="703232798"/>
              </p:ext>
            </p:extLst>
          </p:nvPr>
        </p:nvGraphicFramePr>
        <p:xfrm>
          <a:off x="4812868" y="1802581"/>
          <a:ext cx="5213685" cy="4023360"/>
        </p:xfrm>
        <a:graphic>
          <a:graphicData uri="http://schemas.openxmlformats.org/drawingml/2006/table">
            <a:tbl>
              <a:tblPr>
                <a:tableStyleId>{72833802-FEF1-4C79-8D5D-14CF1EAF98D9}</a:tableStyleId>
              </a:tblPr>
              <a:tblGrid>
                <a:gridCol w="2649226">
                  <a:extLst>
                    <a:ext uri="{9D8B030D-6E8A-4147-A177-3AD203B41FA5}">
                      <a16:colId xmlns:a16="http://schemas.microsoft.com/office/drawing/2014/main" val="2085399107"/>
                    </a:ext>
                  </a:extLst>
                </a:gridCol>
                <a:gridCol w="2564459">
                  <a:extLst>
                    <a:ext uri="{9D8B030D-6E8A-4147-A177-3AD203B41FA5}">
                      <a16:colId xmlns:a16="http://schemas.microsoft.com/office/drawing/2014/main" val="1303003538"/>
                    </a:ext>
                  </a:extLst>
                </a:gridCol>
              </a:tblGrid>
              <a:tr h="243205">
                <a:tc>
                  <a:txBody>
                    <a:bodyPr/>
                    <a:lstStyle/>
                    <a:p>
                      <a:pPr algn="just">
                        <a:spcAft>
                          <a:spcPts val="0"/>
                        </a:spcAft>
                      </a:pPr>
                      <a:r>
                        <a:rPr lang="en-US" sz="2400" kern="100">
                          <a:effectLst/>
                        </a:rPr>
                        <a:t>T1</a:t>
                      </a:r>
                      <a:endParaRPr lang="zh-CN" sz="2400" kern="100">
                        <a:effectLst/>
                        <a:latin typeface="Times New Roman" panose="02020603050405020304" pitchFamily="18" charset="0"/>
                        <a:ea typeface="宋体" panose="02010600030101010101" pitchFamily="2" charset="-122"/>
                      </a:endParaRPr>
                    </a:p>
                  </a:txBody>
                  <a:tcPr marL="0" marR="0" marT="0" marB="0">
                    <a:solidFill>
                      <a:schemeClr val="bg1"/>
                    </a:solidFill>
                  </a:tcPr>
                </a:tc>
                <a:tc>
                  <a:txBody>
                    <a:bodyPr/>
                    <a:lstStyle/>
                    <a:p>
                      <a:pPr algn="just">
                        <a:spcAft>
                          <a:spcPts val="0"/>
                        </a:spcAft>
                      </a:pPr>
                      <a:r>
                        <a:rPr lang="en-US" sz="2400" kern="100">
                          <a:effectLst/>
                        </a:rPr>
                        <a:t>T2</a:t>
                      </a:r>
                      <a:endParaRPr lang="zh-CN" sz="2400" kern="100">
                        <a:effectLst/>
                        <a:latin typeface="Times New Roman" panose="02020603050405020304" pitchFamily="18" charset="0"/>
                        <a:ea typeface="宋体" panose="02010600030101010101" pitchFamily="2" charset="-122"/>
                      </a:endParaRPr>
                    </a:p>
                  </a:txBody>
                  <a:tcPr marL="0" marR="0" marT="0" marB="0">
                    <a:solidFill>
                      <a:schemeClr val="bg1"/>
                    </a:solidFill>
                  </a:tcPr>
                </a:tc>
                <a:extLst>
                  <a:ext uri="{0D108BD9-81ED-4DB2-BD59-A6C34878D82A}">
                    <a16:rowId xmlns:a16="http://schemas.microsoft.com/office/drawing/2014/main" val="241846416"/>
                  </a:ext>
                </a:extLst>
              </a:tr>
              <a:tr h="243205">
                <a:tc>
                  <a:txBody>
                    <a:bodyPr/>
                    <a:lstStyle/>
                    <a:p>
                      <a:pPr algn="just">
                        <a:spcAft>
                          <a:spcPts val="0"/>
                        </a:spcAft>
                      </a:pPr>
                      <a:r>
                        <a:rPr lang="zh-CN" sz="2400" kern="100">
                          <a:effectLst/>
                        </a:rPr>
                        <a:t>①</a:t>
                      </a:r>
                      <a:r>
                        <a:rPr lang="en-US" sz="2400" kern="100">
                          <a:effectLst/>
                        </a:rPr>
                        <a:t> R(A)=50</a:t>
                      </a:r>
                      <a:endParaRPr lang="zh-CN" sz="2400" kern="100">
                        <a:effectLst/>
                        <a:latin typeface="Times New Roman" panose="02020603050405020304" pitchFamily="18" charset="0"/>
                        <a:ea typeface="宋体" panose="02010600030101010101" pitchFamily="2" charset="-122"/>
                      </a:endParaRPr>
                    </a:p>
                  </a:txBody>
                  <a:tcPr marL="0" marR="0" marT="0" marB="0">
                    <a:solidFill>
                      <a:schemeClr val="bg1"/>
                    </a:solidFill>
                  </a:tcPr>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0" marR="0" marT="0" marB="0">
                    <a:solidFill>
                      <a:schemeClr val="bg1"/>
                    </a:solidFill>
                  </a:tcPr>
                </a:tc>
                <a:extLst>
                  <a:ext uri="{0D108BD9-81ED-4DB2-BD59-A6C34878D82A}">
                    <a16:rowId xmlns:a16="http://schemas.microsoft.com/office/drawing/2014/main" val="270560786"/>
                  </a:ext>
                </a:extLst>
              </a:tr>
              <a:tr h="243205">
                <a:tc>
                  <a:txBody>
                    <a:bodyPr/>
                    <a:lstStyle/>
                    <a:p>
                      <a:pPr algn="just">
                        <a:spcAft>
                          <a:spcPts val="0"/>
                        </a:spcAft>
                      </a:pPr>
                      <a:r>
                        <a:rPr lang="en-US" sz="2400" kern="100">
                          <a:effectLst/>
                        </a:rPr>
                        <a:t>   R(B)=100</a:t>
                      </a:r>
                      <a:endParaRPr lang="zh-CN" sz="2400" kern="100">
                        <a:effectLst/>
                        <a:latin typeface="Times New Roman" panose="02020603050405020304" pitchFamily="18" charset="0"/>
                        <a:ea typeface="宋体" panose="02010600030101010101" pitchFamily="2" charset="-122"/>
                      </a:endParaRPr>
                    </a:p>
                  </a:txBody>
                  <a:tcPr marL="0" marR="0" marT="0" marB="0">
                    <a:solidFill>
                      <a:schemeClr val="bg1"/>
                    </a:solidFill>
                  </a:tcPr>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0" marR="0" marT="0" marB="0">
                    <a:solidFill>
                      <a:schemeClr val="bg1"/>
                    </a:solidFill>
                  </a:tcPr>
                </a:tc>
                <a:extLst>
                  <a:ext uri="{0D108BD9-81ED-4DB2-BD59-A6C34878D82A}">
                    <a16:rowId xmlns:a16="http://schemas.microsoft.com/office/drawing/2014/main" val="4144695405"/>
                  </a:ext>
                </a:extLst>
              </a:tr>
              <a:tr h="243205">
                <a:tc>
                  <a:txBody>
                    <a:bodyPr/>
                    <a:lstStyle/>
                    <a:p>
                      <a:pPr algn="just">
                        <a:spcAft>
                          <a:spcPts val="0"/>
                        </a:spcAft>
                      </a:pPr>
                      <a:r>
                        <a:rPr lang="zh-CN" sz="2400" kern="100" dirty="0">
                          <a:effectLst/>
                        </a:rPr>
                        <a:t>求和</a:t>
                      </a:r>
                      <a:r>
                        <a:rPr lang="en-US" sz="2400" kern="100" dirty="0">
                          <a:effectLst/>
                        </a:rPr>
                        <a:t>=150</a:t>
                      </a:r>
                      <a:endParaRPr lang="zh-CN" sz="2400" kern="100" dirty="0">
                        <a:effectLst/>
                        <a:latin typeface="Times New Roman" panose="02020603050405020304" pitchFamily="18" charset="0"/>
                        <a:ea typeface="宋体" panose="02010600030101010101" pitchFamily="2" charset="-122"/>
                      </a:endParaRPr>
                    </a:p>
                  </a:txBody>
                  <a:tcPr marL="0" marR="0" marT="0" marB="0">
                    <a:solidFill>
                      <a:schemeClr val="bg1"/>
                    </a:solidFill>
                  </a:tcPr>
                </a:tc>
                <a:tc>
                  <a:txBody>
                    <a:bodyPr/>
                    <a:lstStyle/>
                    <a:p>
                      <a:pPr algn="just">
                        <a:spcAft>
                          <a:spcPts val="0"/>
                        </a:spcAft>
                      </a:pPr>
                      <a:r>
                        <a:rPr lang="en-US" sz="2400" kern="100" dirty="0">
                          <a:effectLst/>
                        </a:rPr>
                        <a:t> </a:t>
                      </a:r>
                      <a:endParaRPr lang="zh-CN" sz="2400" kern="100" dirty="0">
                        <a:effectLst/>
                        <a:latin typeface="Times New Roman" panose="02020603050405020304" pitchFamily="18" charset="0"/>
                        <a:ea typeface="宋体" panose="02010600030101010101" pitchFamily="2" charset="-122"/>
                      </a:endParaRPr>
                    </a:p>
                  </a:txBody>
                  <a:tcPr marL="0" marR="0" marT="0" marB="0">
                    <a:solidFill>
                      <a:schemeClr val="bg1"/>
                    </a:solidFill>
                  </a:tcPr>
                </a:tc>
                <a:extLst>
                  <a:ext uri="{0D108BD9-81ED-4DB2-BD59-A6C34878D82A}">
                    <a16:rowId xmlns:a16="http://schemas.microsoft.com/office/drawing/2014/main" val="134632737"/>
                  </a:ext>
                </a:extLst>
              </a:tr>
              <a:tr h="243205">
                <a:tc>
                  <a:txBody>
                    <a:bodyPr/>
                    <a:lstStyle/>
                    <a:p>
                      <a:pPr algn="just">
                        <a:spcAft>
                          <a:spcPts val="0"/>
                        </a:spcAft>
                      </a:pPr>
                      <a:r>
                        <a:rPr lang="zh-CN" sz="2400" kern="100">
                          <a:effectLst/>
                        </a:rPr>
                        <a:t>②</a:t>
                      </a:r>
                      <a:endParaRPr lang="zh-CN" sz="2400" kern="100">
                        <a:effectLst/>
                        <a:latin typeface="Times New Roman" panose="02020603050405020304" pitchFamily="18" charset="0"/>
                        <a:ea typeface="宋体" panose="02010600030101010101" pitchFamily="2" charset="-122"/>
                      </a:endParaRPr>
                    </a:p>
                  </a:txBody>
                  <a:tcPr marL="0" marR="0" marT="0" marB="0">
                    <a:solidFill>
                      <a:schemeClr val="bg1"/>
                    </a:solidFill>
                  </a:tcPr>
                </a:tc>
                <a:tc>
                  <a:txBody>
                    <a:bodyPr/>
                    <a:lstStyle/>
                    <a:p>
                      <a:pPr algn="just">
                        <a:spcAft>
                          <a:spcPts val="0"/>
                        </a:spcAft>
                      </a:pPr>
                      <a:r>
                        <a:rPr lang="en-US" sz="2400" kern="100">
                          <a:effectLst/>
                        </a:rPr>
                        <a:t>R(B)=100</a:t>
                      </a:r>
                      <a:endParaRPr lang="zh-CN" sz="2400" kern="100">
                        <a:effectLst/>
                        <a:latin typeface="Times New Roman" panose="02020603050405020304" pitchFamily="18" charset="0"/>
                        <a:ea typeface="宋体" panose="02010600030101010101" pitchFamily="2" charset="-122"/>
                      </a:endParaRPr>
                    </a:p>
                  </a:txBody>
                  <a:tcPr marL="0" marR="0" marT="0" marB="0">
                    <a:solidFill>
                      <a:schemeClr val="bg1"/>
                    </a:solidFill>
                  </a:tcPr>
                </a:tc>
                <a:extLst>
                  <a:ext uri="{0D108BD9-81ED-4DB2-BD59-A6C34878D82A}">
                    <a16:rowId xmlns:a16="http://schemas.microsoft.com/office/drawing/2014/main" val="3479263150"/>
                  </a:ext>
                </a:extLst>
              </a:tr>
              <a:tr h="243205">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0" marR="0" marT="0" marB="0">
                    <a:solidFill>
                      <a:schemeClr val="bg1"/>
                    </a:solidFill>
                  </a:tcPr>
                </a:tc>
                <a:tc>
                  <a:txBody>
                    <a:bodyPr/>
                    <a:lstStyle/>
                    <a:p>
                      <a:pPr algn="just">
                        <a:spcAft>
                          <a:spcPts val="0"/>
                        </a:spcAft>
                      </a:pPr>
                      <a:r>
                        <a:rPr lang="en-US" sz="2400" kern="100">
                          <a:effectLst/>
                        </a:rPr>
                        <a:t>B</a:t>
                      </a:r>
                      <a:r>
                        <a:rPr lang="zh-CN" sz="2400" kern="100">
                          <a:effectLst/>
                        </a:rPr>
                        <a:t>←</a:t>
                      </a:r>
                      <a:r>
                        <a:rPr lang="en-US" sz="2400" kern="100">
                          <a:effectLst/>
                        </a:rPr>
                        <a:t>B*2</a:t>
                      </a:r>
                      <a:endParaRPr lang="zh-CN" sz="2400" kern="100">
                        <a:effectLst/>
                        <a:latin typeface="Times New Roman" panose="02020603050405020304" pitchFamily="18" charset="0"/>
                        <a:ea typeface="宋体" panose="02010600030101010101" pitchFamily="2" charset="-122"/>
                      </a:endParaRPr>
                    </a:p>
                  </a:txBody>
                  <a:tcPr marL="0" marR="0" marT="0" marB="0">
                    <a:solidFill>
                      <a:schemeClr val="bg1"/>
                    </a:solidFill>
                  </a:tcPr>
                </a:tc>
                <a:extLst>
                  <a:ext uri="{0D108BD9-81ED-4DB2-BD59-A6C34878D82A}">
                    <a16:rowId xmlns:a16="http://schemas.microsoft.com/office/drawing/2014/main" val="1772379339"/>
                  </a:ext>
                </a:extLst>
              </a:tr>
              <a:tr h="243205">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0" marR="0" marT="0" marB="0">
                    <a:solidFill>
                      <a:schemeClr val="bg1"/>
                    </a:solidFill>
                  </a:tcPr>
                </a:tc>
                <a:tc>
                  <a:txBody>
                    <a:bodyPr/>
                    <a:lstStyle/>
                    <a:p>
                      <a:pPr algn="just">
                        <a:spcAft>
                          <a:spcPts val="0"/>
                        </a:spcAft>
                      </a:pPr>
                      <a:r>
                        <a:rPr lang="en-US" sz="2400" kern="100">
                          <a:effectLst/>
                        </a:rPr>
                        <a:t>W(B)=200</a:t>
                      </a:r>
                      <a:endParaRPr lang="zh-CN" sz="2400" kern="100">
                        <a:effectLst/>
                        <a:latin typeface="Times New Roman" panose="02020603050405020304" pitchFamily="18" charset="0"/>
                        <a:ea typeface="宋体" panose="02010600030101010101" pitchFamily="2" charset="-122"/>
                      </a:endParaRPr>
                    </a:p>
                  </a:txBody>
                  <a:tcPr marL="0" marR="0" marT="0" marB="0">
                    <a:solidFill>
                      <a:schemeClr val="bg1"/>
                    </a:solidFill>
                  </a:tcPr>
                </a:tc>
                <a:extLst>
                  <a:ext uri="{0D108BD9-81ED-4DB2-BD59-A6C34878D82A}">
                    <a16:rowId xmlns:a16="http://schemas.microsoft.com/office/drawing/2014/main" val="1256381544"/>
                  </a:ext>
                </a:extLst>
              </a:tr>
              <a:tr h="243205">
                <a:tc>
                  <a:txBody>
                    <a:bodyPr/>
                    <a:lstStyle/>
                    <a:p>
                      <a:pPr algn="just">
                        <a:spcAft>
                          <a:spcPts val="0"/>
                        </a:spcAft>
                      </a:pPr>
                      <a:r>
                        <a:rPr lang="zh-CN" sz="2400" kern="100">
                          <a:effectLst/>
                        </a:rPr>
                        <a:t>③</a:t>
                      </a:r>
                      <a:r>
                        <a:rPr lang="en-US" sz="2400" kern="100">
                          <a:effectLst/>
                        </a:rPr>
                        <a:t> R(A)=50</a:t>
                      </a:r>
                      <a:endParaRPr lang="zh-CN" sz="2400" kern="100">
                        <a:effectLst/>
                        <a:latin typeface="Times New Roman" panose="02020603050405020304" pitchFamily="18" charset="0"/>
                        <a:ea typeface="宋体" panose="02010600030101010101" pitchFamily="2" charset="-122"/>
                      </a:endParaRPr>
                    </a:p>
                  </a:txBody>
                  <a:tcPr marL="0" marR="0" marT="0" marB="0">
                    <a:solidFill>
                      <a:schemeClr val="bg1"/>
                    </a:solidFill>
                  </a:tcPr>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0" marR="0" marT="0" marB="0">
                    <a:solidFill>
                      <a:schemeClr val="bg1"/>
                    </a:solidFill>
                  </a:tcPr>
                </a:tc>
                <a:extLst>
                  <a:ext uri="{0D108BD9-81ED-4DB2-BD59-A6C34878D82A}">
                    <a16:rowId xmlns:a16="http://schemas.microsoft.com/office/drawing/2014/main" val="691154124"/>
                  </a:ext>
                </a:extLst>
              </a:tr>
              <a:tr h="243205">
                <a:tc>
                  <a:txBody>
                    <a:bodyPr/>
                    <a:lstStyle/>
                    <a:p>
                      <a:pPr algn="just">
                        <a:spcAft>
                          <a:spcPts val="0"/>
                        </a:spcAft>
                      </a:pPr>
                      <a:r>
                        <a:rPr lang="en-US" sz="2400" kern="100">
                          <a:effectLst/>
                        </a:rPr>
                        <a:t>R(B)=200</a:t>
                      </a:r>
                      <a:endParaRPr lang="zh-CN" sz="2400" kern="100">
                        <a:effectLst/>
                        <a:latin typeface="Times New Roman" panose="02020603050405020304" pitchFamily="18" charset="0"/>
                        <a:ea typeface="宋体" panose="02010600030101010101" pitchFamily="2" charset="-122"/>
                      </a:endParaRPr>
                    </a:p>
                  </a:txBody>
                  <a:tcPr marL="0" marR="0" marT="0" marB="0">
                    <a:solidFill>
                      <a:schemeClr val="bg1"/>
                    </a:solidFill>
                  </a:tcPr>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0" marR="0" marT="0" marB="0">
                    <a:solidFill>
                      <a:schemeClr val="bg1"/>
                    </a:solidFill>
                  </a:tcPr>
                </a:tc>
                <a:extLst>
                  <a:ext uri="{0D108BD9-81ED-4DB2-BD59-A6C34878D82A}">
                    <a16:rowId xmlns:a16="http://schemas.microsoft.com/office/drawing/2014/main" val="960084419"/>
                  </a:ext>
                </a:extLst>
              </a:tr>
              <a:tr h="243205">
                <a:tc>
                  <a:txBody>
                    <a:bodyPr/>
                    <a:lstStyle/>
                    <a:p>
                      <a:pPr algn="just">
                        <a:spcAft>
                          <a:spcPts val="0"/>
                        </a:spcAft>
                      </a:pPr>
                      <a:r>
                        <a:rPr lang="zh-CN" sz="2400" kern="100">
                          <a:effectLst/>
                        </a:rPr>
                        <a:t>和</a:t>
                      </a:r>
                      <a:r>
                        <a:rPr lang="en-US" sz="2400" kern="100">
                          <a:effectLst/>
                        </a:rPr>
                        <a:t>=250</a:t>
                      </a:r>
                      <a:endParaRPr lang="zh-CN" sz="2400" kern="100">
                        <a:effectLst/>
                        <a:latin typeface="Times New Roman" panose="02020603050405020304" pitchFamily="18" charset="0"/>
                        <a:ea typeface="宋体" panose="02010600030101010101" pitchFamily="2" charset="-122"/>
                      </a:endParaRPr>
                    </a:p>
                  </a:txBody>
                  <a:tcPr marL="0" marR="0" marT="0" marB="0">
                    <a:solidFill>
                      <a:schemeClr val="bg1"/>
                    </a:solidFill>
                  </a:tcPr>
                </a:tc>
                <a:tc>
                  <a:txBody>
                    <a:bodyPr/>
                    <a:lstStyle/>
                    <a:p>
                      <a:pPr algn="just">
                        <a:spcAft>
                          <a:spcPts val="0"/>
                        </a:spcAft>
                      </a:pPr>
                      <a:r>
                        <a:rPr lang="en-US" sz="2400" kern="100" dirty="0">
                          <a:effectLst/>
                        </a:rPr>
                        <a:t> </a:t>
                      </a:r>
                      <a:endParaRPr lang="zh-CN" sz="2400" kern="100" dirty="0">
                        <a:effectLst/>
                        <a:latin typeface="Times New Roman" panose="02020603050405020304" pitchFamily="18" charset="0"/>
                        <a:ea typeface="宋体" panose="02010600030101010101" pitchFamily="2" charset="-122"/>
                      </a:endParaRPr>
                    </a:p>
                  </a:txBody>
                  <a:tcPr marL="0" marR="0" marT="0" marB="0">
                    <a:solidFill>
                      <a:schemeClr val="bg1"/>
                    </a:solidFill>
                  </a:tcPr>
                </a:tc>
                <a:extLst>
                  <a:ext uri="{0D108BD9-81ED-4DB2-BD59-A6C34878D82A}">
                    <a16:rowId xmlns:a16="http://schemas.microsoft.com/office/drawing/2014/main" val="2533451059"/>
                  </a:ext>
                </a:extLst>
              </a:tr>
              <a:tr h="243205">
                <a:tc>
                  <a:txBody>
                    <a:bodyPr/>
                    <a:lstStyle/>
                    <a:p>
                      <a:pPr algn="just">
                        <a:spcAft>
                          <a:spcPts val="0"/>
                        </a:spcAft>
                      </a:pPr>
                      <a:r>
                        <a:rPr lang="en-US" sz="2400" kern="100" dirty="0">
                          <a:effectLst/>
                        </a:rPr>
                        <a:t>(</a:t>
                      </a:r>
                      <a:r>
                        <a:rPr lang="zh-CN" sz="2400" kern="100" dirty="0">
                          <a:effectLst/>
                        </a:rPr>
                        <a:t>验算不对</a:t>
                      </a:r>
                      <a:r>
                        <a:rPr lang="en-US" sz="2400" kern="100" dirty="0">
                          <a:effectLst/>
                        </a:rPr>
                        <a:t>)</a:t>
                      </a:r>
                      <a:endParaRPr lang="zh-CN" sz="2400" kern="100" dirty="0">
                        <a:effectLst/>
                        <a:latin typeface="Times New Roman" panose="02020603050405020304" pitchFamily="18" charset="0"/>
                        <a:ea typeface="宋体" panose="02010600030101010101" pitchFamily="2" charset="-122"/>
                      </a:endParaRPr>
                    </a:p>
                  </a:txBody>
                  <a:tcPr marL="0" marR="0" marT="0" marB="0">
                    <a:solidFill>
                      <a:schemeClr val="bg1"/>
                    </a:solidFill>
                  </a:tcPr>
                </a:tc>
                <a:tc>
                  <a:txBody>
                    <a:bodyPr/>
                    <a:lstStyle/>
                    <a:p>
                      <a:pPr algn="just">
                        <a:spcAft>
                          <a:spcPts val="0"/>
                        </a:spcAft>
                      </a:pPr>
                      <a:r>
                        <a:rPr lang="en-US" sz="2400" kern="100" dirty="0">
                          <a:effectLst/>
                        </a:rPr>
                        <a:t> </a:t>
                      </a:r>
                      <a:endParaRPr lang="zh-CN" sz="2400" kern="100" dirty="0">
                        <a:effectLst/>
                        <a:latin typeface="Times New Roman" panose="02020603050405020304" pitchFamily="18" charset="0"/>
                        <a:ea typeface="宋体" panose="02010600030101010101" pitchFamily="2" charset="-122"/>
                      </a:endParaRPr>
                    </a:p>
                  </a:txBody>
                  <a:tcPr marL="0" marR="0" marT="0" marB="0">
                    <a:solidFill>
                      <a:schemeClr val="bg1"/>
                    </a:solidFill>
                  </a:tcPr>
                </a:tc>
                <a:extLst>
                  <a:ext uri="{0D108BD9-81ED-4DB2-BD59-A6C34878D82A}">
                    <a16:rowId xmlns:a16="http://schemas.microsoft.com/office/drawing/2014/main" val="4079906871"/>
                  </a:ext>
                </a:extLst>
              </a:tr>
            </a:tbl>
          </a:graphicData>
        </a:graphic>
      </p:graphicFrame>
    </p:spTree>
    <p:extLst>
      <p:ext uri="{BB962C8B-B14F-4D97-AF65-F5344CB8AC3E}">
        <p14:creationId xmlns:p14="http://schemas.microsoft.com/office/powerpoint/2010/main" val="2609253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lnSpc>
                <a:spcPct val="150000"/>
              </a:lnSpc>
              <a:buFontTx/>
              <a:buNone/>
            </a:pPr>
            <a:r>
              <a:rPr lang="zh-CN" altLang="en-US" dirty="0"/>
              <a:t>读</a:t>
            </a:r>
            <a:r>
              <a:rPr lang="zh-CN" altLang="en-US" dirty="0">
                <a:latin typeface="Arial"/>
              </a:rPr>
              <a:t>“</a:t>
            </a:r>
            <a:r>
              <a:rPr lang="zh-CN" altLang="en-US" dirty="0"/>
              <a:t>脏</a:t>
            </a:r>
            <a:r>
              <a:rPr lang="zh-CN" altLang="en-US" dirty="0">
                <a:latin typeface="Arial"/>
              </a:rPr>
              <a:t>”</a:t>
            </a:r>
            <a:r>
              <a:rPr lang="zh-CN" altLang="en-US" dirty="0"/>
              <a:t>数据是指：</a:t>
            </a:r>
          </a:p>
          <a:p>
            <a:pPr lvl="1" algn="just">
              <a:lnSpc>
                <a:spcPct val="150000"/>
              </a:lnSpc>
            </a:pPr>
            <a:r>
              <a:rPr lang="zh-CN" altLang="en-US" dirty="0"/>
              <a:t>事务</a:t>
            </a:r>
            <a:r>
              <a:rPr lang="en-US" altLang="zh-CN" dirty="0"/>
              <a:t>T1</a:t>
            </a:r>
            <a:r>
              <a:rPr lang="zh-CN" altLang="en-US" dirty="0"/>
              <a:t>修改某一数据，并将其写回磁盘</a:t>
            </a:r>
          </a:p>
          <a:p>
            <a:pPr lvl="1" algn="just">
              <a:lnSpc>
                <a:spcPct val="150000"/>
              </a:lnSpc>
            </a:pPr>
            <a:r>
              <a:rPr lang="zh-CN" altLang="en-US" dirty="0"/>
              <a:t>事务</a:t>
            </a:r>
            <a:r>
              <a:rPr lang="en-US" altLang="zh-CN" dirty="0"/>
              <a:t>T2</a:t>
            </a:r>
            <a:r>
              <a:rPr lang="zh-CN" altLang="en-US" dirty="0"/>
              <a:t>读取同一数据后，</a:t>
            </a:r>
            <a:r>
              <a:rPr lang="en-US" altLang="zh-CN" dirty="0"/>
              <a:t>T1</a:t>
            </a:r>
            <a:r>
              <a:rPr lang="zh-CN" altLang="en-US" dirty="0"/>
              <a:t>由于某种原因被撤销</a:t>
            </a:r>
          </a:p>
          <a:p>
            <a:pPr lvl="1" algn="just">
              <a:lnSpc>
                <a:spcPct val="150000"/>
              </a:lnSpc>
            </a:pPr>
            <a:r>
              <a:rPr lang="zh-CN" altLang="en-US" dirty="0"/>
              <a:t>这时</a:t>
            </a:r>
            <a:r>
              <a:rPr lang="en-US" altLang="zh-CN" dirty="0"/>
              <a:t>T1</a:t>
            </a:r>
            <a:r>
              <a:rPr lang="zh-CN" altLang="en-US" dirty="0"/>
              <a:t>已修改过的数据恢复原值，</a:t>
            </a:r>
            <a:r>
              <a:rPr lang="en-US" altLang="zh-CN" dirty="0"/>
              <a:t>T2</a:t>
            </a:r>
            <a:r>
              <a:rPr lang="zh-CN" altLang="en-US" dirty="0"/>
              <a:t>读到的数据就与数据库中的数据不一致</a:t>
            </a:r>
          </a:p>
          <a:p>
            <a:pPr lvl="1" algn="just">
              <a:lnSpc>
                <a:spcPct val="150000"/>
              </a:lnSpc>
            </a:pPr>
            <a:r>
              <a:rPr lang="en-US" altLang="zh-CN" dirty="0"/>
              <a:t>T2</a:t>
            </a:r>
            <a:r>
              <a:rPr lang="zh-CN" altLang="en-US" dirty="0"/>
              <a:t>读到的数据就为</a:t>
            </a:r>
            <a:r>
              <a:rPr lang="zh-CN" altLang="en-US" dirty="0">
                <a:latin typeface="Arial"/>
              </a:rPr>
              <a:t>“</a:t>
            </a:r>
            <a:r>
              <a:rPr lang="zh-CN" altLang="en-US" dirty="0"/>
              <a:t>脏</a:t>
            </a:r>
            <a:r>
              <a:rPr lang="zh-CN" altLang="en-US" dirty="0">
                <a:latin typeface="Arial"/>
              </a:rPr>
              <a:t>”</a:t>
            </a:r>
            <a:r>
              <a:rPr lang="zh-CN" altLang="en-US" dirty="0"/>
              <a:t>数据，即不正确的数据 </a:t>
            </a:r>
          </a:p>
          <a:p>
            <a:endParaRPr lang="zh-CN" altLang="en-US" dirty="0"/>
          </a:p>
        </p:txBody>
      </p:sp>
      <p:sp>
        <p:nvSpPr>
          <p:cNvPr id="2" name="标题 1"/>
          <p:cNvSpPr>
            <a:spLocks noGrp="1"/>
          </p:cNvSpPr>
          <p:nvPr>
            <p:ph type="title"/>
          </p:nvPr>
        </p:nvSpPr>
        <p:spPr/>
        <p:txBody>
          <a:bodyPr/>
          <a:lstStyle/>
          <a:p>
            <a:r>
              <a:rPr lang="zh-CN" altLang="en-US" dirty="0"/>
              <a:t>读</a:t>
            </a:r>
            <a:r>
              <a:rPr lang="zh-CN" altLang="en-US" dirty="0">
                <a:latin typeface="Arial"/>
              </a:rPr>
              <a:t>“</a:t>
            </a:r>
            <a:r>
              <a:rPr lang="zh-CN" altLang="en-US" dirty="0"/>
              <a:t>脏</a:t>
            </a:r>
            <a:r>
              <a:rPr lang="zh-CN" altLang="en-US" dirty="0">
                <a:latin typeface="Arial"/>
              </a:rPr>
              <a:t>”</a:t>
            </a:r>
            <a:r>
              <a:rPr lang="zh-CN" altLang="en-US" dirty="0"/>
              <a:t>数据</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183"/>
          <p:cNvGraphicFramePr>
            <a:graphicFrameLocks/>
          </p:cNvGraphicFramePr>
          <p:nvPr>
            <p:extLst>
              <p:ext uri="{D42A27DB-BD31-4B8C-83A1-F6EECF244321}">
                <p14:modId xmlns:p14="http://schemas.microsoft.com/office/powerpoint/2010/main" val="2947437934"/>
              </p:ext>
            </p:extLst>
          </p:nvPr>
        </p:nvGraphicFramePr>
        <p:xfrm>
          <a:off x="2116530" y="1022437"/>
          <a:ext cx="4448013" cy="5029200"/>
        </p:xfrm>
        <a:graphic>
          <a:graphicData uri="http://schemas.openxmlformats.org/drawingml/2006/table">
            <a:tbl>
              <a:tblPr/>
              <a:tblGrid>
                <a:gridCol w="2300380">
                  <a:extLst>
                    <a:ext uri="{9D8B030D-6E8A-4147-A177-3AD203B41FA5}">
                      <a16:colId xmlns:a16="http://schemas.microsoft.com/office/drawing/2014/main" val="20000"/>
                    </a:ext>
                  </a:extLst>
                </a:gridCol>
                <a:gridCol w="2147633">
                  <a:extLst>
                    <a:ext uri="{9D8B030D-6E8A-4147-A177-3AD203B41FA5}">
                      <a16:colId xmlns:a16="http://schemas.microsoft.com/office/drawing/2014/main" val="20001"/>
                    </a:ext>
                  </a:extLst>
                </a:gridCol>
              </a:tblGrid>
              <a:tr h="3254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charset="-122"/>
                          <a:cs typeface="Times New Roman" pitchFamily="18" charset="0"/>
                        </a:rPr>
                        <a:t>T</a:t>
                      </a:r>
                      <a:r>
                        <a:rPr kumimoji="1" lang="en-US" altLang="zh-CN" sz="2400" b="0" i="0" u="none" strike="noStrike" cap="none" normalizeH="0" baseline="-30000" dirty="0">
                          <a:ln>
                            <a:noFill/>
                          </a:ln>
                          <a:solidFill>
                            <a:schemeClr val="tx1"/>
                          </a:solidFill>
                          <a:effectLst/>
                          <a:latin typeface="Times New Roman" pitchFamily="18" charset="0"/>
                          <a:ea typeface="宋体" charset="-122"/>
                          <a:cs typeface="Times New Roman" pitchFamily="18" charset="0"/>
                        </a:rPr>
                        <a:t>1</a:t>
                      </a:r>
                      <a:endParaRPr kumimoji="1" lang="en-US" altLang="zh-CN" sz="2400" b="0"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rPr>
                        <a:t>T</a:t>
                      </a:r>
                      <a:r>
                        <a:rPr kumimoji="1" lang="en-US" altLang="zh-CN" sz="2400" b="0" i="0" u="none" strike="noStrike" cap="none" normalizeH="0" baseline="-30000">
                          <a:ln>
                            <a:noFill/>
                          </a:ln>
                          <a:solidFill>
                            <a:schemeClr val="tx1"/>
                          </a:solidFill>
                          <a:effectLst/>
                          <a:latin typeface="Times New Roman" pitchFamily="18" charset="0"/>
                          <a:ea typeface="宋体" charset="-122"/>
                          <a:cs typeface="Times New Roman" pitchFamily="18" charset="0"/>
                        </a:rPr>
                        <a:t>2</a:t>
                      </a:r>
                      <a:endParaRPr kumimoji="1"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38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rPr>
                        <a:t>① R(C)=100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54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rPr>
                        <a:t>     C←C*2</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54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charset="-122"/>
                          <a:cs typeface="Times New Roman" pitchFamily="18" charset="0"/>
                        </a:rPr>
                        <a:t>     W(C)=200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38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rPr>
                        <a:t>②</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rPr>
                        <a:t>R(C)=200</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5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3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54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rPr>
                        <a:t>③ROLLBACK</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54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charset="-122"/>
                          <a:cs typeface="Times New Roman" pitchFamily="18" charset="0"/>
                        </a:rPr>
                        <a:t>    C</a:t>
                      </a:r>
                      <a:r>
                        <a:rPr kumimoji="1" lang="zh-CN" altLang="en-US" sz="2400" b="0" i="0" u="none" strike="noStrike" cap="none" normalizeH="0" baseline="0" dirty="0">
                          <a:ln>
                            <a:noFill/>
                          </a:ln>
                          <a:solidFill>
                            <a:schemeClr val="tx1"/>
                          </a:solidFill>
                          <a:effectLst/>
                          <a:latin typeface="Times New Roman" pitchFamily="18" charset="0"/>
                          <a:ea typeface="宋体" charset="-122"/>
                          <a:cs typeface="Times New Roman" pitchFamily="18" charset="0"/>
                        </a:rPr>
                        <a:t>恢复为</a:t>
                      </a:r>
                      <a:r>
                        <a:rPr kumimoji="1" lang="en-US" altLang="zh-CN" sz="2400" b="0" i="0" u="none" strike="noStrike" cap="none" normalizeH="0" baseline="0" dirty="0">
                          <a:ln>
                            <a:noFill/>
                          </a:ln>
                          <a:solidFill>
                            <a:schemeClr val="tx1"/>
                          </a:solidFill>
                          <a:effectLst/>
                          <a:latin typeface="Times New Roman" pitchFamily="18" charset="0"/>
                          <a:ea typeface="宋体" charset="-122"/>
                          <a:cs typeface="Times New Roman" pitchFamily="18" charset="0"/>
                        </a:rPr>
                        <a:t>100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3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25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6" name="Rectangle 178"/>
          <p:cNvSpPr>
            <a:spLocks noChangeArrowheads="1"/>
          </p:cNvSpPr>
          <p:nvPr/>
        </p:nvSpPr>
        <p:spPr bwMode="auto">
          <a:xfrm>
            <a:off x="7426257" y="4861324"/>
            <a:ext cx="2117887" cy="461665"/>
          </a:xfrm>
          <a:prstGeom prst="rect">
            <a:avLst/>
          </a:prstGeom>
          <a:noFill/>
          <a:ln w="25400" algn="ctr">
            <a:noFill/>
            <a:miter lim="800000"/>
            <a:headEnd/>
            <a:tailEnd/>
          </a:ln>
          <a:effectLst/>
        </p:spPr>
        <p:txBody>
          <a:bodyPr wrap="none" anchor="ctr">
            <a:spAutoFit/>
          </a:bodyPr>
          <a:lstStyle/>
          <a:p>
            <a:r>
              <a:rPr kumimoji="1" lang="zh-CN" altLang="en-US" sz="2400" b="1" dirty="0">
                <a:solidFill>
                  <a:srgbClr val="FF0000"/>
                </a:solidFill>
              </a:rPr>
              <a:t>读“脏”数据 </a:t>
            </a:r>
          </a:p>
        </p:txBody>
      </p:sp>
      <p:sp>
        <p:nvSpPr>
          <p:cNvPr id="7" name="Text Box 182"/>
          <p:cNvSpPr txBox="1">
            <a:spLocks noChangeArrowheads="1"/>
          </p:cNvSpPr>
          <p:nvPr/>
        </p:nvSpPr>
        <p:spPr bwMode="auto">
          <a:xfrm>
            <a:off x="7154023" y="1022437"/>
            <a:ext cx="4780242" cy="3498586"/>
          </a:xfrm>
          <a:prstGeom prst="rect">
            <a:avLst/>
          </a:prstGeom>
          <a:noFill/>
          <a:ln w="25400" algn="ctr">
            <a:noFill/>
            <a:miter lim="800000"/>
            <a:headEnd/>
            <a:tailEnd/>
          </a:ln>
          <a:effectLst/>
        </p:spPr>
        <p:txBody>
          <a:bodyPr wrap="square">
            <a:spAutoFit/>
          </a:bodyPr>
          <a:lstStyle/>
          <a:p>
            <a:pPr marL="285750" indent="-285750" algn="just" fontAlgn="auto">
              <a:lnSpc>
                <a:spcPct val="150000"/>
              </a:lnSpc>
              <a:spcBef>
                <a:spcPct val="20000"/>
              </a:spcBef>
              <a:spcAft>
                <a:spcPts val="0"/>
              </a:spcAft>
              <a:buClr>
                <a:srgbClr val="0053E2"/>
              </a:buClr>
              <a:buSzPct val="70000"/>
              <a:buFont typeface="Wingdings" pitchFamily="2" charset="2"/>
              <a:buChar char="n"/>
              <a:defRPr/>
            </a:pPr>
            <a:r>
              <a:rPr lang="en-US" altLang="zh-CN" sz="2400" dirty="0">
                <a:ea typeface="+mn-ea"/>
                <a:cs typeface="Times New Roman" pitchFamily="18" charset="0"/>
              </a:rPr>
              <a:t>T1</a:t>
            </a:r>
            <a:r>
              <a:rPr lang="zh-CN" altLang="en-US" sz="2400" dirty="0">
                <a:ea typeface="+mn-ea"/>
                <a:cs typeface="Times New Roman" pitchFamily="18" charset="0"/>
              </a:rPr>
              <a:t>将</a:t>
            </a:r>
            <a:r>
              <a:rPr lang="en-US" altLang="zh-CN" sz="2400" dirty="0">
                <a:ea typeface="+mn-ea"/>
                <a:cs typeface="Times New Roman" pitchFamily="18" charset="0"/>
              </a:rPr>
              <a:t>C</a:t>
            </a:r>
            <a:r>
              <a:rPr lang="zh-CN" altLang="en-US" sz="2400" dirty="0">
                <a:ea typeface="+mn-ea"/>
                <a:cs typeface="Times New Roman" pitchFamily="18" charset="0"/>
              </a:rPr>
              <a:t>值修改为</a:t>
            </a:r>
            <a:r>
              <a:rPr lang="en-US" altLang="zh-CN" sz="2400" dirty="0">
                <a:ea typeface="+mn-ea"/>
                <a:cs typeface="Times New Roman" pitchFamily="18" charset="0"/>
              </a:rPr>
              <a:t>200</a:t>
            </a:r>
            <a:r>
              <a:rPr lang="zh-CN" altLang="en-US" sz="2400" dirty="0">
                <a:ea typeface="+mn-ea"/>
                <a:cs typeface="Times New Roman" pitchFamily="18" charset="0"/>
              </a:rPr>
              <a:t>，</a:t>
            </a:r>
            <a:r>
              <a:rPr lang="en-US" altLang="zh-CN" sz="2400" dirty="0">
                <a:ea typeface="+mn-ea"/>
                <a:cs typeface="Times New Roman" pitchFamily="18" charset="0"/>
              </a:rPr>
              <a:t>T2</a:t>
            </a:r>
            <a:r>
              <a:rPr lang="zh-CN" altLang="en-US" sz="2400" dirty="0">
                <a:ea typeface="+mn-ea"/>
                <a:cs typeface="Times New Roman" pitchFamily="18" charset="0"/>
              </a:rPr>
              <a:t>读到</a:t>
            </a:r>
            <a:r>
              <a:rPr lang="en-US" altLang="zh-CN" sz="2400" dirty="0">
                <a:ea typeface="+mn-ea"/>
                <a:cs typeface="Times New Roman" pitchFamily="18" charset="0"/>
              </a:rPr>
              <a:t>C</a:t>
            </a:r>
            <a:r>
              <a:rPr lang="zh-CN" altLang="en-US" sz="2400" dirty="0">
                <a:ea typeface="+mn-ea"/>
                <a:cs typeface="Times New Roman" pitchFamily="18" charset="0"/>
              </a:rPr>
              <a:t>为</a:t>
            </a:r>
            <a:r>
              <a:rPr lang="en-US" altLang="zh-CN" sz="2400" dirty="0">
                <a:ea typeface="+mn-ea"/>
                <a:cs typeface="Times New Roman" pitchFamily="18" charset="0"/>
              </a:rPr>
              <a:t>200</a:t>
            </a:r>
          </a:p>
          <a:p>
            <a:pPr marL="285750" indent="-285750" algn="just" fontAlgn="auto">
              <a:lnSpc>
                <a:spcPct val="150000"/>
              </a:lnSpc>
              <a:spcBef>
                <a:spcPct val="20000"/>
              </a:spcBef>
              <a:spcAft>
                <a:spcPts val="0"/>
              </a:spcAft>
              <a:buClr>
                <a:srgbClr val="0053E2"/>
              </a:buClr>
              <a:buSzPct val="70000"/>
              <a:buFont typeface="Wingdings" pitchFamily="2" charset="2"/>
              <a:buChar char="n"/>
              <a:defRPr/>
            </a:pPr>
            <a:r>
              <a:rPr lang="en-US" altLang="zh-CN" sz="2400" dirty="0">
                <a:ea typeface="+mn-ea"/>
                <a:cs typeface="Times New Roman" pitchFamily="18" charset="0"/>
              </a:rPr>
              <a:t>T1</a:t>
            </a:r>
            <a:r>
              <a:rPr lang="zh-CN" altLang="en-US" sz="2400" dirty="0">
                <a:ea typeface="+mn-ea"/>
                <a:cs typeface="Times New Roman" pitchFamily="18" charset="0"/>
              </a:rPr>
              <a:t>由于某种原因撤销，其修改作废，</a:t>
            </a:r>
            <a:r>
              <a:rPr lang="en-US" altLang="zh-CN" sz="2400" dirty="0">
                <a:ea typeface="+mn-ea"/>
                <a:cs typeface="Times New Roman" pitchFamily="18" charset="0"/>
              </a:rPr>
              <a:t>C</a:t>
            </a:r>
            <a:r>
              <a:rPr lang="zh-CN" altLang="en-US" sz="2400" dirty="0">
                <a:ea typeface="+mn-ea"/>
                <a:cs typeface="Times New Roman" pitchFamily="18" charset="0"/>
              </a:rPr>
              <a:t>恢复原值</a:t>
            </a:r>
            <a:r>
              <a:rPr lang="en-US" altLang="zh-CN" sz="2400" dirty="0">
                <a:ea typeface="+mn-ea"/>
                <a:cs typeface="Times New Roman" pitchFamily="18" charset="0"/>
              </a:rPr>
              <a:t>100</a:t>
            </a:r>
          </a:p>
          <a:p>
            <a:pPr marL="285750" indent="-285750" algn="just" fontAlgn="auto">
              <a:lnSpc>
                <a:spcPct val="150000"/>
              </a:lnSpc>
              <a:spcBef>
                <a:spcPct val="20000"/>
              </a:spcBef>
              <a:spcAft>
                <a:spcPts val="0"/>
              </a:spcAft>
              <a:buClr>
                <a:srgbClr val="0053E2"/>
              </a:buClr>
              <a:buSzPct val="70000"/>
              <a:buFont typeface="Wingdings" pitchFamily="2" charset="2"/>
              <a:buChar char="n"/>
              <a:defRPr/>
            </a:pPr>
            <a:r>
              <a:rPr lang="zh-CN" altLang="en-US" sz="2400" dirty="0">
                <a:ea typeface="+mn-ea"/>
                <a:cs typeface="Times New Roman" pitchFamily="18" charset="0"/>
              </a:rPr>
              <a:t>这时</a:t>
            </a:r>
            <a:r>
              <a:rPr lang="en-US" altLang="zh-CN" sz="2400" dirty="0">
                <a:ea typeface="+mn-ea"/>
                <a:cs typeface="Times New Roman" pitchFamily="18" charset="0"/>
              </a:rPr>
              <a:t>T2</a:t>
            </a:r>
            <a:r>
              <a:rPr lang="zh-CN" altLang="en-US" sz="2400" dirty="0">
                <a:ea typeface="+mn-ea"/>
                <a:cs typeface="Times New Roman" pitchFamily="18" charset="0"/>
              </a:rPr>
              <a:t>读到的</a:t>
            </a:r>
            <a:r>
              <a:rPr lang="en-US" altLang="zh-CN" sz="2400" dirty="0">
                <a:ea typeface="+mn-ea"/>
                <a:cs typeface="Times New Roman" pitchFamily="18" charset="0"/>
              </a:rPr>
              <a:t>C</a:t>
            </a:r>
            <a:r>
              <a:rPr lang="zh-CN" altLang="en-US" sz="2400" dirty="0">
                <a:ea typeface="+mn-ea"/>
                <a:cs typeface="Times New Roman" pitchFamily="18" charset="0"/>
              </a:rPr>
              <a:t>为</a:t>
            </a:r>
            <a:r>
              <a:rPr lang="en-US" altLang="zh-CN" sz="2400" dirty="0">
                <a:ea typeface="+mn-ea"/>
                <a:cs typeface="Times New Roman" pitchFamily="18" charset="0"/>
              </a:rPr>
              <a:t>200</a:t>
            </a:r>
            <a:r>
              <a:rPr lang="zh-CN" altLang="en-US" sz="2400" dirty="0">
                <a:ea typeface="+mn-ea"/>
                <a:cs typeface="Times New Roman" pitchFamily="18" charset="0"/>
              </a:rPr>
              <a:t>，与数据库内容不一致，就是“脏”数据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78118" y="1058953"/>
            <a:ext cx="8833859" cy="4524949"/>
          </a:xfrm>
        </p:spPr>
        <p:txBody>
          <a:bodyPr rtlCol="0">
            <a:noAutofit/>
          </a:bodyPr>
          <a:lstStyle/>
          <a:p>
            <a:pPr eaLnBrk="1" hangingPunct="1">
              <a:defRPr/>
            </a:pPr>
            <a:r>
              <a:rPr lang="zh-CN" altLang="en-US" dirty="0">
                <a:solidFill>
                  <a:srgbClr val="FF9905"/>
                </a:solidFill>
                <a:latin typeface="+mj-ea"/>
                <a:cs typeface="+mn-cs"/>
              </a:rPr>
              <a:t>第一节 并发控制概述</a:t>
            </a:r>
            <a:endParaRPr lang="en-US" altLang="zh-CN" dirty="0">
              <a:solidFill>
                <a:srgbClr val="FF9905"/>
              </a:solidFill>
              <a:latin typeface="+mj-ea"/>
              <a:cs typeface="+mn-cs"/>
            </a:endParaRPr>
          </a:p>
          <a:p>
            <a:pPr eaLnBrk="1" hangingPunct="1">
              <a:buClr>
                <a:schemeClr val="accent1"/>
              </a:buClr>
              <a:buFont typeface="Wingdings" pitchFamily="2" charset="2"/>
              <a:buChar char=""/>
              <a:defRPr/>
            </a:pPr>
            <a:r>
              <a:rPr lang="zh-CN" altLang="en-US" dirty="0">
                <a:solidFill>
                  <a:srgbClr val="000000"/>
                </a:solidFill>
                <a:latin typeface="+mj-ea"/>
                <a:cs typeface="+mn-cs"/>
              </a:rPr>
              <a:t>第二节 封锁</a:t>
            </a:r>
            <a:endParaRPr lang="en-US" altLang="zh-CN" dirty="0">
              <a:solidFill>
                <a:srgbClr val="000000"/>
              </a:solidFill>
              <a:latin typeface="+mj-ea"/>
              <a:cs typeface="+mn-cs"/>
            </a:endParaRPr>
          </a:p>
          <a:p>
            <a:pPr eaLnBrk="1" hangingPunct="1">
              <a:buClr>
                <a:schemeClr val="accent1"/>
              </a:buClr>
              <a:buFont typeface="Wingdings" pitchFamily="2" charset="2"/>
              <a:buChar char=""/>
              <a:defRPr/>
            </a:pPr>
            <a:r>
              <a:rPr lang="zh-CN" altLang="en-US" dirty="0">
                <a:solidFill>
                  <a:srgbClr val="000000"/>
                </a:solidFill>
                <a:latin typeface="+mj-ea"/>
                <a:cs typeface="+mn-cs"/>
              </a:rPr>
              <a:t>第三节 活锁和死锁</a:t>
            </a:r>
            <a:endParaRPr lang="en-US" altLang="zh-CN" dirty="0">
              <a:solidFill>
                <a:srgbClr val="000000"/>
              </a:solidFill>
              <a:latin typeface="+mj-ea"/>
              <a:cs typeface="+mn-cs"/>
            </a:endParaRPr>
          </a:p>
          <a:p>
            <a:pPr eaLnBrk="1" hangingPunct="1">
              <a:buClr>
                <a:schemeClr val="accent1"/>
              </a:buClr>
              <a:buFont typeface="Wingdings" pitchFamily="2" charset="2"/>
              <a:buChar char=""/>
              <a:defRPr/>
            </a:pPr>
            <a:r>
              <a:rPr lang="zh-CN" altLang="en-US" dirty="0">
                <a:solidFill>
                  <a:srgbClr val="000000"/>
                </a:solidFill>
                <a:latin typeface="+mj-ea"/>
                <a:cs typeface="+mn-cs"/>
              </a:rPr>
              <a:t>第四节 并发调度的可串行性</a:t>
            </a:r>
            <a:endParaRPr lang="en-US" altLang="zh-CN" dirty="0">
              <a:solidFill>
                <a:srgbClr val="000000"/>
              </a:solidFill>
              <a:latin typeface="+mj-ea"/>
              <a:cs typeface="+mn-cs"/>
            </a:endParaRPr>
          </a:p>
          <a:p>
            <a:pPr eaLnBrk="1" hangingPunct="1">
              <a:buClr>
                <a:schemeClr val="accent1"/>
              </a:buClr>
              <a:buFont typeface="Wingdings" pitchFamily="2" charset="2"/>
              <a:buChar char=""/>
              <a:defRPr/>
            </a:pPr>
            <a:r>
              <a:rPr lang="zh-CN" altLang="en-US" dirty="0">
                <a:solidFill>
                  <a:srgbClr val="000000"/>
                </a:solidFill>
                <a:latin typeface="+mj-ea"/>
                <a:cs typeface="+mn-cs"/>
              </a:rPr>
              <a:t>第五节 两段锁协议</a:t>
            </a:r>
            <a:endParaRPr lang="en-US" altLang="zh-CN" dirty="0">
              <a:solidFill>
                <a:srgbClr val="000000"/>
              </a:solidFill>
              <a:latin typeface="+mj-ea"/>
              <a:cs typeface="+mn-cs"/>
            </a:endParaRPr>
          </a:p>
          <a:p>
            <a:pPr eaLnBrk="1" hangingPunct="1">
              <a:buClr>
                <a:schemeClr val="accent1"/>
              </a:buClr>
              <a:buFont typeface="Wingdings" pitchFamily="2" charset="2"/>
              <a:buChar char=""/>
              <a:defRPr/>
            </a:pPr>
            <a:r>
              <a:rPr lang="zh-CN" altLang="en-US" dirty="0">
                <a:solidFill>
                  <a:srgbClr val="000000"/>
                </a:solidFill>
                <a:latin typeface="+mj-ea"/>
                <a:cs typeface="+mn-cs"/>
              </a:rPr>
              <a:t>第六节 封锁粒度</a:t>
            </a:r>
          </a:p>
        </p:txBody>
      </p:sp>
      <p:sp>
        <p:nvSpPr>
          <p:cNvPr id="23553" name="标题 1"/>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dirty="0">
                <a:latin typeface="+mj-ea"/>
              </a:rPr>
              <a:t>第</a:t>
            </a:r>
            <a:r>
              <a:rPr lang="en-US" altLang="zh-CN" dirty="0">
                <a:latin typeface="+mj-ea"/>
              </a:rPr>
              <a:t>11</a:t>
            </a:r>
            <a:r>
              <a:rPr lang="zh-CN" altLang="en-US" dirty="0">
                <a:latin typeface="+mj-ea"/>
              </a:rPr>
              <a:t>章 并发控制</a:t>
            </a:r>
          </a:p>
        </p:txBody>
      </p:sp>
      <p:pic>
        <p:nvPicPr>
          <p:cNvPr id="4" name="图片 3">
            <a:extLst>
              <a:ext uri="{FF2B5EF4-FFF2-40B4-BE49-F238E27FC236}">
                <a16:creationId xmlns:a16="http://schemas.microsoft.com/office/drawing/2014/main" id="{97A98D14-F6DF-4E75-A69E-129F5D7D5C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9052" y="3115794"/>
            <a:ext cx="2265829" cy="2424437"/>
          </a:xfrm>
          <a:prstGeom prst="rect">
            <a:avLst/>
          </a:prstGeom>
        </p:spPr>
      </p:pic>
    </p:spTree>
    <p:extLst>
      <p:ext uri="{BB962C8B-B14F-4D97-AF65-F5344CB8AC3E}">
        <p14:creationId xmlns:p14="http://schemas.microsoft.com/office/powerpoint/2010/main" val="65878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18AE014-862D-4045-99F9-43420D4044ED}"/>
              </a:ext>
            </a:extLst>
          </p:cNvPr>
          <p:cNvSpPr>
            <a:spLocks noGrp="1"/>
          </p:cNvSpPr>
          <p:nvPr>
            <p:ph idx="1"/>
          </p:nvPr>
        </p:nvSpPr>
        <p:spPr>
          <a:xfrm>
            <a:off x="562962" y="984806"/>
            <a:ext cx="11330962" cy="4524949"/>
          </a:xfrm>
        </p:spPr>
        <p:txBody>
          <a:bodyPr/>
          <a:lstStyle/>
          <a:p>
            <a:pPr>
              <a:lnSpc>
                <a:spcPct val="150000"/>
              </a:lnSpc>
            </a:pPr>
            <a:r>
              <a:rPr lang="zh-CN" altLang="zh-CN" dirty="0"/>
              <a:t>设有两个事务</a:t>
            </a:r>
            <a:r>
              <a:rPr lang="en-US" altLang="zh-CN" dirty="0"/>
              <a:t>T1</a:t>
            </a:r>
            <a:r>
              <a:rPr lang="zh-CN" altLang="zh-CN" dirty="0"/>
              <a:t>，</a:t>
            </a:r>
            <a:r>
              <a:rPr lang="en-US" altLang="zh-CN" dirty="0"/>
              <a:t>T2</a:t>
            </a:r>
            <a:r>
              <a:rPr lang="zh-CN" altLang="zh-CN" dirty="0"/>
              <a:t>，其并发操作如下图所示，执行结果是什么？有什么问题？原因何在？</a:t>
            </a:r>
          </a:p>
          <a:p>
            <a:endParaRPr lang="zh-CN" altLang="en-US" dirty="0"/>
          </a:p>
        </p:txBody>
      </p:sp>
      <p:sp>
        <p:nvSpPr>
          <p:cNvPr id="2" name="标题 1">
            <a:extLst>
              <a:ext uri="{FF2B5EF4-FFF2-40B4-BE49-F238E27FC236}">
                <a16:creationId xmlns:a16="http://schemas.microsoft.com/office/drawing/2014/main" id="{39013E3E-E697-4C3A-9F98-D6013B5C7FF4}"/>
              </a:ext>
            </a:extLst>
          </p:cNvPr>
          <p:cNvSpPr>
            <a:spLocks noGrp="1"/>
          </p:cNvSpPr>
          <p:nvPr>
            <p:ph type="title"/>
          </p:nvPr>
        </p:nvSpPr>
        <p:spPr/>
        <p:txBody>
          <a:bodyPr/>
          <a:lstStyle/>
          <a:p>
            <a:r>
              <a:rPr lang="zh-CN" altLang="en-US" dirty="0"/>
              <a:t>课堂练习</a:t>
            </a:r>
          </a:p>
        </p:txBody>
      </p:sp>
      <p:graphicFrame>
        <p:nvGraphicFramePr>
          <p:cNvPr id="4" name="表格 3">
            <a:extLst>
              <a:ext uri="{FF2B5EF4-FFF2-40B4-BE49-F238E27FC236}">
                <a16:creationId xmlns:a16="http://schemas.microsoft.com/office/drawing/2014/main" id="{8BE9266B-9B06-4ECD-8665-7D1B5A906DA6}"/>
              </a:ext>
            </a:extLst>
          </p:cNvPr>
          <p:cNvGraphicFramePr>
            <a:graphicFrameLocks noGrp="1"/>
          </p:cNvGraphicFramePr>
          <p:nvPr>
            <p:extLst>
              <p:ext uri="{D42A27DB-BD31-4B8C-83A1-F6EECF244321}">
                <p14:modId xmlns:p14="http://schemas.microsoft.com/office/powerpoint/2010/main" val="119151532"/>
              </p:ext>
            </p:extLst>
          </p:nvPr>
        </p:nvGraphicFramePr>
        <p:xfrm>
          <a:off x="3499827" y="2355214"/>
          <a:ext cx="4347411" cy="3291840"/>
        </p:xfrm>
        <a:graphic>
          <a:graphicData uri="http://schemas.openxmlformats.org/drawingml/2006/table">
            <a:tbl>
              <a:tblPr>
                <a:tableStyleId>{69012ECD-51FC-41F1-AA8D-1B2483CD663E}</a:tableStyleId>
              </a:tblPr>
              <a:tblGrid>
                <a:gridCol w="2250205">
                  <a:extLst>
                    <a:ext uri="{9D8B030D-6E8A-4147-A177-3AD203B41FA5}">
                      <a16:colId xmlns:a16="http://schemas.microsoft.com/office/drawing/2014/main" val="269803585"/>
                    </a:ext>
                  </a:extLst>
                </a:gridCol>
                <a:gridCol w="2097206">
                  <a:extLst>
                    <a:ext uri="{9D8B030D-6E8A-4147-A177-3AD203B41FA5}">
                      <a16:colId xmlns:a16="http://schemas.microsoft.com/office/drawing/2014/main" val="4061354180"/>
                    </a:ext>
                  </a:extLst>
                </a:gridCol>
              </a:tblGrid>
              <a:tr h="354208">
                <a:tc>
                  <a:txBody>
                    <a:bodyPr/>
                    <a:lstStyle/>
                    <a:p>
                      <a:pPr algn="just">
                        <a:spcAft>
                          <a:spcPts val="0"/>
                        </a:spcAft>
                      </a:pPr>
                      <a:r>
                        <a:rPr lang="en-US" sz="2400" kern="100">
                          <a:effectLst/>
                        </a:rPr>
                        <a:t>T1</a:t>
                      </a:r>
                      <a:endParaRPr lang="zh-CN" sz="2400" kern="100">
                        <a:effectLst/>
                        <a:latin typeface="Times New Roman" panose="02020603050405020304" pitchFamily="18" charset="0"/>
                        <a:ea typeface="宋体" panose="02010600030101010101" pitchFamily="2" charset="-122"/>
                      </a:endParaRPr>
                    </a:p>
                  </a:txBody>
                  <a:tcPr marL="0" marR="0" marT="0" marB="0"/>
                </a:tc>
                <a:tc>
                  <a:txBody>
                    <a:bodyPr/>
                    <a:lstStyle/>
                    <a:p>
                      <a:pPr algn="just">
                        <a:spcAft>
                          <a:spcPts val="0"/>
                        </a:spcAft>
                      </a:pPr>
                      <a:r>
                        <a:rPr lang="en-US" sz="2400" kern="100">
                          <a:effectLst/>
                        </a:rPr>
                        <a:t>T2</a:t>
                      </a:r>
                      <a:endParaRPr lang="zh-CN" sz="2400" kern="100">
                        <a:effectLst/>
                        <a:latin typeface="Times New Roman" panose="02020603050405020304" pitchFamily="18" charset="0"/>
                        <a:ea typeface="宋体" panose="02010600030101010101" pitchFamily="2" charset="-122"/>
                      </a:endParaRPr>
                    </a:p>
                  </a:txBody>
                  <a:tcPr marL="0" marR="0" marT="0" marB="0"/>
                </a:tc>
                <a:extLst>
                  <a:ext uri="{0D108BD9-81ED-4DB2-BD59-A6C34878D82A}">
                    <a16:rowId xmlns:a16="http://schemas.microsoft.com/office/drawing/2014/main" val="381136604"/>
                  </a:ext>
                </a:extLst>
              </a:tr>
              <a:tr h="354208">
                <a:tc>
                  <a:txBody>
                    <a:bodyPr/>
                    <a:lstStyle/>
                    <a:p>
                      <a:pPr algn="just">
                        <a:spcAft>
                          <a:spcPts val="0"/>
                        </a:spcAft>
                      </a:pPr>
                      <a:r>
                        <a:rPr lang="zh-CN" sz="2400" kern="100">
                          <a:effectLst/>
                        </a:rPr>
                        <a:t>①</a:t>
                      </a:r>
                      <a:r>
                        <a:rPr lang="en-US" sz="2400" kern="100">
                          <a:effectLst/>
                        </a:rPr>
                        <a:t> R(C)=100</a:t>
                      </a:r>
                      <a:endParaRPr lang="zh-CN" sz="2400" kern="100">
                        <a:effectLst/>
                        <a:latin typeface="Times New Roman" panose="02020603050405020304" pitchFamily="18" charset="0"/>
                        <a:ea typeface="宋体" panose="02010600030101010101" pitchFamily="2" charset="-122"/>
                      </a:endParaRPr>
                    </a:p>
                  </a:txBody>
                  <a:tcPr marL="0" marR="0" marT="0" marB="0"/>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0" marR="0" marT="0" marB="0"/>
                </a:tc>
                <a:extLst>
                  <a:ext uri="{0D108BD9-81ED-4DB2-BD59-A6C34878D82A}">
                    <a16:rowId xmlns:a16="http://schemas.microsoft.com/office/drawing/2014/main" val="2566960939"/>
                  </a:ext>
                </a:extLst>
              </a:tr>
              <a:tr h="354208">
                <a:tc>
                  <a:txBody>
                    <a:bodyPr/>
                    <a:lstStyle/>
                    <a:p>
                      <a:pPr algn="just">
                        <a:spcAft>
                          <a:spcPts val="0"/>
                        </a:spcAft>
                      </a:pPr>
                      <a:r>
                        <a:rPr lang="en-US" sz="2400" kern="100">
                          <a:effectLst/>
                        </a:rPr>
                        <a:t>     C</a:t>
                      </a:r>
                      <a:r>
                        <a:rPr lang="zh-CN" sz="2400" kern="100">
                          <a:effectLst/>
                        </a:rPr>
                        <a:t>←</a:t>
                      </a:r>
                      <a:r>
                        <a:rPr lang="en-US" sz="2400" kern="100">
                          <a:effectLst/>
                        </a:rPr>
                        <a:t>C*2</a:t>
                      </a:r>
                      <a:endParaRPr lang="zh-CN" sz="2400" kern="100">
                        <a:effectLst/>
                        <a:latin typeface="Times New Roman" panose="02020603050405020304" pitchFamily="18" charset="0"/>
                        <a:ea typeface="宋体" panose="02010600030101010101" pitchFamily="2" charset="-122"/>
                      </a:endParaRPr>
                    </a:p>
                  </a:txBody>
                  <a:tcPr marL="0" marR="0" marT="0" marB="0"/>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0" marR="0" marT="0" marB="0"/>
                </a:tc>
                <a:extLst>
                  <a:ext uri="{0D108BD9-81ED-4DB2-BD59-A6C34878D82A}">
                    <a16:rowId xmlns:a16="http://schemas.microsoft.com/office/drawing/2014/main" val="2283180719"/>
                  </a:ext>
                </a:extLst>
              </a:tr>
              <a:tr h="354208">
                <a:tc>
                  <a:txBody>
                    <a:bodyPr/>
                    <a:lstStyle/>
                    <a:p>
                      <a:pPr algn="just">
                        <a:spcAft>
                          <a:spcPts val="0"/>
                        </a:spcAft>
                      </a:pPr>
                      <a:r>
                        <a:rPr lang="en-US" sz="2400" kern="100">
                          <a:effectLst/>
                        </a:rPr>
                        <a:t>     W(C)=200</a:t>
                      </a:r>
                      <a:endParaRPr lang="zh-CN" sz="2400" kern="100">
                        <a:effectLst/>
                        <a:latin typeface="Times New Roman" panose="02020603050405020304" pitchFamily="18" charset="0"/>
                        <a:ea typeface="宋体" panose="02010600030101010101" pitchFamily="2" charset="-122"/>
                      </a:endParaRPr>
                    </a:p>
                  </a:txBody>
                  <a:tcPr marL="0" marR="0" marT="0" marB="0"/>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0" marR="0" marT="0" marB="0"/>
                </a:tc>
                <a:extLst>
                  <a:ext uri="{0D108BD9-81ED-4DB2-BD59-A6C34878D82A}">
                    <a16:rowId xmlns:a16="http://schemas.microsoft.com/office/drawing/2014/main" val="155362664"/>
                  </a:ext>
                </a:extLst>
              </a:tr>
              <a:tr h="354208">
                <a:tc>
                  <a:txBody>
                    <a:bodyPr/>
                    <a:lstStyle/>
                    <a:p>
                      <a:pPr algn="just">
                        <a:spcAft>
                          <a:spcPts val="0"/>
                        </a:spcAft>
                      </a:pPr>
                      <a:r>
                        <a:rPr lang="zh-CN" sz="2400" kern="100" dirty="0">
                          <a:effectLst/>
                        </a:rPr>
                        <a:t>②</a:t>
                      </a:r>
                      <a:endParaRPr lang="zh-CN" sz="2400" kern="100" dirty="0">
                        <a:effectLst/>
                        <a:latin typeface="Times New Roman" panose="02020603050405020304" pitchFamily="18" charset="0"/>
                        <a:ea typeface="宋体" panose="02010600030101010101" pitchFamily="2" charset="-122"/>
                      </a:endParaRPr>
                    </a:p>
                  </a:txBody>
                  <a:tcPr marL="0" marR="0" marT="0" marB="0"/>
                </a:tc>
                <a:tc>
                  <a:txBody>
                    <a:bodyPr/>
                    <a:lstStyle/>
                    <a:p>
                      <a:pPr algn="just">
                        <a:spcAft>
                          <a:spcPts val="0"/>
                        </a:spcAft>
                      </a:pPr>
                      <a:r>
                        <a:rPr lang="en-US" sz="2400" kern="100">
                          <a:effectLst/>
                        </a:rPr>
                        <a:t>R(C)=200</a:t>
                      </a:r>
                      <a:endParaRPr lang="zh-CN" sz="2400" kern="100">
                        <a:effectLst/>
                        <a:latin typeface="Times New Roman" panose="02020603050405020304" pitchFamily="18" charset="0"/>
                        <a:ea typeface="宋体" panose="02010600030101010101" pitchFamily="2" charset="-122"/>
                      </a:endParaRPr>
                    </a:p>
                  </a:txBody>
                  <a:tcPr marL="0" marR="0" marT="0" marB="0"/>
                </a:tc>
                <a:extLst>
                  <a:ext uri="{0D108BD9-81ED-4DB2-BD59-A6C34878D82A}">
                    <a16:rowId xmlns:a16="http://schemas.microsoft.com/office/drawing/2014/main" val="115052209"/>
                  </a:ext>
                </a:extLst>
              </a:tr>
              <a:tr h="354208">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0" marR="0" marT="0" marB="0"/>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0" marR="0" marT="0" marB="0"/>
                </a:tc>
                <a:extLst>
                  <a:ext uri="{0D108BD9-81ED-4DB2-BD59-A6C34878D82A}">
                    <a16:rowId xmlns:a16="http://schemas.microsoft.com/office/drawing/2014/main" val="1655644030"/>
                  </a:ext>
                </a:extLst>
              </a:tr>
              <a:tr h="354208">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0" marR="0" marT="0" marB="0"/>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0" marR="0" marT="0" marB="0"/>
                </a:tc>
                <a:extLst>
                  <a:ext uri="{0D108BD9-81ED-4DB2-BD59-A6C34878D82A}">
                    <a16:rowId xmlns:a16="http://schemas.microsoft.com/office/drawing/2014/main" val="4043731412"/>
                  </a:ext>
                </a:extLst>
              </a:tr>
              <a:tr h="354208">
                <a:tc>
                  <a:txBody>
                    <a:bodyPr/>
                    <a:lstStyle/>
                    <a:p>
                      <a:pPr algn="just">
                        <a:spcAft>
                          <a:spcPts val="0"/>
                        </a:spcAft>
                      </a:pPr>
                      <a:r>
                        <a:rPr lang="zh-CN" sz="2400" kern="100" dirty="0">
                          <a:effectLst/>
                        </a:rPr>
                        <a:t>③</a:t>
                      </a:r>
                      <a:r>
                        <a:rPr lang="en-US" sz="2400" kern="100" dirty="0">
                          <a:effectLst/>
                        </a:rPr>
                        <a:t>ROLLBACK</a:t>
                      </a:r>
                      <a:endParaRPr lang="zh-CN" sz="2400" kern="100" dirty="0">
                        <a:effectLst/>
                        <a:latin typeface="Times New Roman" panose="02020603050405020304" pitchFamily="18" charset="0"/>
                        <a:ea typeface="宋体" panose="02010600030101010101" pitchFamily="2" charset="-122"/>
                      </a:endParaRPr>
                    </a:p>
                  </a:txBody>
                  <a:tcPr marL="0" marR="0" marT="0" marB="0"/>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0" marR="0" marT="0" marB="0"/>
                </a:tc>
                <a:extLst>
                  <a:ext uri="{0D108BD9-81ED-4DB2-BD59-A6C34878D82A}">
                    <a16:rowId xmlns:a16="http://schemas.microsoft.com/office/drawing/2014/main" val="2202500839"/>
                  </a:ext>
                </a:extLst>
              </a:tr>
              <a:tr h="354208">
                <a:tc>
                  <a:txBody>
                    <a:bodyPr/>
                    <a:lstStyle/>
                    <a:p>
                      <a:pPr algn="just">
                        <a:spcAft>
                          <a:spcPts val="0"/>
                        </a:spcAft>
                      </a:pPr>
                      <a:r>
                        <a:rPr lang="en-US" sz="2400" kern="100" dirty="0">
                          <a:effectLst/>
                        </a:rPr>
                        <a:t>    C</a:t>
                      </a:r>
                      <a:r>
                        <a:rPr lang="zh-CN" sz="2400" kern="100" dirty="0">
                          <a:effectLst/>
                        </a:rPr>
                        <a:t>恢复为</a:t>
                      </a:r>
                      <a:r>
                        <a:rPr lang="en-US" sz="2400" kern="100" dirty="0">
                          <a:effectLst/>
                        </a:rPr>
                        <a:t>100</a:t>
                      </a:r>
                      <a:endParaRPr lang="zh-CN" sz="2400" kern="100" dirty="0">
                        <a:effectLst/>
                        <a:latin typeface="Times New Roman" panose="02020603050405020304" pitchFamily="18" charset="0"/>
                        <a:ea typeface="宋体" panose="02010600030101010101" pitchFamily="2" charset="-122"/>
                      </a:endParaRPr>
                    </a:p>
                  </a:txBody>
                  <a:tcPr marL="0" marR="0" marT="0" marB="0"/>
                </a:tc>
                <a:tc>
                  <a:txBody>
                    <a:bodyPr/>
                    <a:lstStyle/>
                    <a:p>
                      <a:pPr algn="just">
                        <a:spcAft>
                          <a:spcPts val="0"/>
                        </a:spcAft>
                      </a:pPr>
                      <a:r>
                        <a:rPr lang="en-US" sz="2400" kern="100" dirty="0">
                          <a:effectLst/>
                        </a:rPr>
                        <a:t> </a:t>
                      </a:r>
                      <a:endParaRPr lang="zh-CN" sz="2400" kern="100" dirty="0">
                        <a:effectLst/>
                        <a:latin typeface="Times New Roman" panose="02020603050405020304" pitchFamily="18" charset="0"/>
                        <a:ea typeface="宋体" panose="02010600030101010101" pitchFamily="2" charset="-122"/>
                      </a:endParaRPr>
                    </a:p>
                  </a:txBody>
                  <a:tcPr marL="0" marR="0" marT="0" marB="0"/>
                </a:tc>
                <a:extLst>
                  <a:ext uri="{0D108BD9-81ED-4DB2-BD59-A6C34878D82A}">
                    <a16:rowId xmlns:a16="http://schemas.microsoft.com/office/drawing/2014/main" val="2816280628"/>
                  </a:ext>
                </a:extLst>
              </a:tr>
            </a:tbl>
          </a:graphicData>
        </a:graphic>
      </p:graphicFrame>
    </p:spTree>
    <p:extLst>
      <p:ext uri="{BB962C8B-B14F-4D97-AF65-F5344CB8AC3E}">
        <p14:creationId xmlns:p14="http://schemas.microsoft.com/office/powerpoint/2010/main" val="2032003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数据不一致性：由于</a:t>
            </a:r>
            <a:r>
              <a:rPr lang="zh-CN" altLang="en-US" dirty="0">
                <a:solidFill>
                  <a:srgbClr val="FF0000"/>
                </a:solidFill>
              </a:rPr>
              <a:t>并发操作破坏了事务的隔离性</a:t>
            </a:r>
          </a:p>
          <a:p>
            <a:pPr>
              <a:lnSpc>
                <a:spcPct val="150000"/>
              </a:lnSpc>
            </a:pPr>
            <a:r>
              <a:rPr lang="zh-CN" altLang="en-US" dirty="0"/>
              <a:t>并发控制就是要用</a:t>
            </a:r>
            <a:r>
              <a:rPr lang="zh-CN" altLang="en-US" dirty="0">
                <a:solidFill>
                  <a:srgbClr val="FF0000"/>
                </a:solidFill>
              </a:rPr>
              <a:t>正确的方式调度并发操作</a:t>
            </a:r>
            <a:r>
              <a:rPr lang="zh-CN" altLang="en-US" dirty="0"/>
              <a:t>，使一个用户事务的执行不受其他事务的干扰，从而避免造成数据的不一致性 </a:t>
            </a:r>
          </a:p>
          <a:p>
            <a:endParaRPr lang="zh-CN" altLang="en-US" dirty="0"/>
          </a:p>
        </p:txBody>
      </p:sp>
      <p:sp>
        <p:nvSpPr>
          <p:cNvPr id="4" name="标题 1">
            <a:extLst>
              <a:ext uri="{FF2B5EF4-FFF2-40B4-BE49-F238E27FC236}">
                <a16:creationId xmlns:a16="http://schemas.microsoft.com/office/drawing/2014/main" id="{658F5A6E-E426-4E5C-A99D-94D11A0B0531}"/>
              </a:ext>
            </a:extLst>
          </p:cNvPr>
          <p:cNvSpPr>
            <a:spLocks noGrp="1"/>
          </p:cNvSpPr>
          <p:nvPr>
            <p:ph type="title"/>
          </p:nvPr>
        </p:nvSpPr>
        <p:spPr/>
        <p:txBody>
          <a:bodyPr/>
          <a:lstStyle/>
          <a:p>
            <a:r>
              <a:rPr lang="zh-CN" altLang="en-US" dirty="0"/>
              <a:t>并发控制概述</a:t>
            </a:r>
          </a:p>
        </p:txBody>
      </p:sp>
      <p:pic>
        <p:nvPicPr>
          <p:cNvPr id="5" name="图片 4">
            <a:extLst>
              <a:ext uri="{FF2B5EF4-FFF2-40B4-BE49-F238E27FC236}">
                <a16:creationId xmlns:a16="http://schemas.microsoft.com/office/drawing/2014/main" id="{6C958F2A-2B68-42AE-95D4-293D758DDE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3887" y="3429000"/>
            <a:ext cx="5917143" cy="213899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并发控制的主要技术</a:t>
            </a:r>
          </a:p>
          <a:p>
            <a:pPr lvl="1">
              <a:lnSpc>
                <a:spcPct val="150000"/>
              </a:lnSpc>
            </a:pPr>
            <a:r>
              <a:rPr lang="zh-CN" altLang="en-US" dirty="0"/>
              <a:t>有封锁</a:t>
            </a:r>
            <a:r>
              <a:rPr lang="en-US" altLang="zh-CN" dirty="0"/>
              <a:t>(Locking)</a:t>
            </a:r>
          </a:p>
          <a:p>
            <a:pPr lvl="1">
              <a:lnSpc>
                <a:spcPct val="150000"/>
              </a:lnSpc>
            </a:pPr>
            <a:r>
              <a:rPr lang="zh-CN" altLang="en-US" dirty="0"/>
              <a:t>时间戳</a:t>
            </a:r>
            <a:r>
              <a:rPr lang="en-US" altLang="zh-CN" dirty="0"/>
              <a:t>(Timestamp)</a:t>
            </a:r>
          </a:p>
          <a:p>
            <a:pPr lvl="1">
              <a:lnSpc>
                <a:spcPct val="150000"/>
              </a:lnSpc>
            </a:pPr>
            <a:r>
              <a:rPr lang="zh-CN" altLang="en-US" dirty="0"/>
              <a:t>乐观控制法</a:t>
            </a:r>
          </a:p>
          <a:p>
            <a:pPr>
              <a:lnSpc>
                <a:spcPct val="150000"/>
              </a:lnSpc>
            </a:pPr>
            <a:r>
              <a:rPr lang="zh-CN" altLang="en-US" dirty="0"/>
              <a:t>商用的</a:t>
            </a:r>
            <a:r>
              <a:rPr lang="en-US" altLang="zh-CN" dirty="0"/>
              <a:t>DBMS</a:t>
            </a:r>
            <a:r>
              <a:rPr lang="zh-CN" altLang="en-US" dirty="0"/>
              <a:t>一般都采用</a:t>
            </a:r>
            <a:r>
              <a:rPr lang="zh-CN" altLang="en-US" dirty="0">
                <a:solidFill>
                  <a:srgbClr val="FF0000"/>
                </a:solidFill>
              </a:rPr>
              <a:t>封锁方法 </a:t>
            </a:r>
          </a:p>
          <a:p>
            <a:endParaRPr lang="zh-CN" altLang="en-US" dirty="0"/>
          </a:p>
        </p:txBody>
      </p:sp>
      <p:sp>
        <p:nvSpPr>
          <p:cNvPr id="4" name="标题 1">
            <a:extLst>
              <a:ext uri="{FF2B5EF4-FFF2-40B4-BE49-F238E27FC236}">
                <a16:creationId xmlns:a16="http://schemas.microsoft.com/office/drawing/2014/main" id="{F25C497A-12FA-4885-A536-93EDE98D02EF}"/>
              </a:ext>
            </a:extLst>
          </p:cNvPr>
          <p:cNvSpPr>
            <a:spLocks noGrp="1"/>
          </p:cNvSpPr>
          <p:nvPr>
            <p:ph type="title"/>
          </p:nvPr>
        </p:nvSpPr>
        <p:spPr/>
        <p:txBody>
          <a:bodyPr/>
          <a:lstStyle/>
          <a:p>
            <a:r>
              <a:rPr lang="zh-CN" altLang="en-US" dirty="0"/>
              <a:t>并发控制概述</a:t>
            </a:r>
          </a:p>
        </p:txBody>
      </p:sp>
      <p:pic>
        <p:nvPicPr>
          <p:cNvPr id="5" name="图片 4">
            <a:extLst>
              <a:ext uri="{FF2B5EF4-FFF2-40B4-BE49-F238E27FC236}">
                <a16:creationId xmlns:a16="http://schemas.microsoft.com/office/drawing/2014/main" id="{73AD972E-B555-46E2-8974-7034E9E9E1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8356" y="2024661"/>
            <a:ext cx="3000794" cy="346758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Autofit/>
          </a:bodyPr>
          <a:lstStyle/>
          <a:p>
            <a:pPr>
              <a:buClr>
                <a:schemeClr val="accent1"/>
              </a:buClr>
              <a:buFont typeface="Wingdings" pitchFamily="2" charset="2"/>
              <a:buChar char=""/>
              <a:defRPr/>
            </a:pPr>
            <a:r>
              <a:rPr lang="zh-CN" altLang="en-US" dirty="0">
                <a:solidFill>
                  <a:srgbClr val="000000"/>
                </a:solidFill>
                <a:latin typeface="+mj-ea"/>
                <a:cs typeface="+mn-cs"/>
              </a:rPr>
              <a:t>第一节 并发控制概述</a:t>
            </a:r>
            <a:endParaRPr lang="en-US" altLang="zh-CN" dirty="0">
              <a:solidFill>
                <a:srgbClr val="000000"/>
              </a:solidFill>
              <a:latin typeface="+mj-ea"/>
              <a:cs typeface="+mn-cs"/>
            </a:endParaRPr>
          </a:p>
          <a:p>
            <a:pPr>
              <a:defRPr/>
            </a:pPr>
            <a:r>
              <a:rPr lang="zh-CN" altLang="en-US" dirty="0">
                <a:solidFill>
                  <a:srgbClr val="FF9905"/>
                </a:solidFill>
                <a:latin typeface="+mj-ea"/>
                <a:cs typeface="+mn-cs"/>
              </a:rPr>
              <a:t>第二节 封锁</a:t>
            </a:r>
            <a:endParaRPr lang="en-US" altLang="zh-CN" dirty="0">
              <a:solidFill>
                <a:srgbClr val="FF9905"/>
              </a:solidFill>
              <a:latin typeface="+mj-ea"/>
              <a:cs typeface="+mn-cs"/>
            </a:endParaRPr>
          </a:p>
          <a:p>
            <a:pPr eaLnBrk="1" hangingPunct="1">
              <a:buClr>
                <a:schemeClr val="accent1"/>
              </a:buClr>
              <a:buFont typeface="Wingdings" pitchFamily="2" charset="2"/>
              <a:buChar char=""/>
              <a:defRPr/>
            </a:pPr>
            <a:r>
              <a:rPr lang="zh-CN" altLang="en-US" dirty="0">
                <a:solidFill>
                  <a:srgbClr val="000000"/>
                </a:solidFill>
                <a:latin typeface="+mj-ea"/>
                <a:cs typeface="+mn-cs"/>
              </a:rPr>
              <a:t>第三节 活锁和死锁</a:t>
            </a:r>
            <a:endParaRPr lang="en-US" altLang="zh-CN" dirty="0">
              <a:solidFill>
                <a:srgbClr val="000000"/>
              </a:solidFill>
              <a:latin typeface="+mj-ea"/>
              <a:cs typeface="+mn-cs"/>
            </a:endParaRPr>
          </a:p>
          <a:p>
            <a:pPr eaLnBrk="1" hangingPunct="1">
              <a:buClr>
                <a:schemeClr val="accent1"/>
              </a:buClr>
              <a:buFont typeface="Wingdings" pitchFamily="2" charset="2"/>
              <a:buChar char=""/>
              <a:defRPr/>
            </a:pPr>
            <a:r>
              <a:rPr lang="zh-CN" altLang="en-US" dirty="0">
                <a:solidFill>
                  <a:srgbClr val="000000"/>
                </a:solidFill>
                <a:latin typeface="+mj-ea"/>
                <a:cs typeface="+mn-cs"/>
              </a:rPr>
              <a:t>第四节 并发调度的可串行性</a:t>
            </a:r>
            <a:endParaRPr lang="en-US" altLang="zh-CN" dirty="0">
              <a:solidFill>
                <a:srgbClr val="000000"/>
              </a:solidFill>
              <a:latin typeface="+mj-ea"/>
              <a:cs typeface="+mn-cs"/>
            </a:endParaRPr>
          </a:p>
          <a:p>
            <a:pPr eaLnBrk="1" hangingPunct="1">
              <a:buClr>
                <a:schemeClr val="accent1"/>
              </a:buClr>
              <a:buFont typeface="Wingdings" pitchFamily="2" charset="2"/>
              <a:buChar char=""/>
              <a:defRPr/>
            </a:pPr>
            <a:r>
              <a:rPr lang="zh-CN" altLang="en-US" dirty="0">
                <a:solidFill>
                  <a:srgbClr val="000000"/>
                </a:solidFill>
                <a:latin typeface="+mj-ea"/>
                <a:cs typeface="+mn-cs"/>
              </a:rPr>
              <a:t>第五节 两段锁协议</a:t>
            </a:r>
            <a:endParaRPr lang="en-US" altLang="zh-CN" dirty="0">
              <a:solidFill>
                <a:srgbClr val="000000"/>
              </a:solidFill>
              <a:latin typeface="+mj-ea"/>
              <a:cs typeface="+mn-cs"/>
            </a:endParaRPr>
          </a:p>
          <a:p>
            <a:pPr eaLnBrk="1" hangingPunct="1">
              <a:buClr>
                <a:schemeClr val="accent1"/>
              </a:buClr>
              <a:buFont typeface="Wingdings" pitchFamily="2" charset="2"/>
              <a:buChar char=""/>
              <a:defRPr/>
            </a:pPr>
            <a:r>
              <a:rPr lang="zh-CN" altLang="en-US" dirty="0">
                <a:solidFill>
                  <a:srgbClr val="000000"/>
                </a:solidFill>
                <a:latin typeface="+mj-ea"/>
                <a:cs typeface="+mn-cs"/>
              </a:rPr>
              <a:t>第六节 封锁粒度</a:t>
            </a:r>
          </a:p>
        </p:txBody>
      </p:sp>
      <p:sp>
        <p:nvSpPr>
          <p:cNvPr id="23553" name="标题 1"/>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dirty="0">
                <a:latin typeface="+mj-ea"/>
              </a:rPr>
              <a:t>第</a:t>
            </a:r>
            <a:r>
              <a:rPr lang="en-US" altLang="zh-CN" dirty="0">
                <a:latin typeface="+mj-ea"/>
              </a:rPr>
              <a:t>11</a:t>
            </a:r>
            <a:r>
              <a:rPr lang="zh-CN" altLang="en-US" dirty="0">
                <a:latin typeface="+mj-ea"/>
              </a:rPr>
              <a:t>章 并发控制</a:t>
            </a:r>
          </a:p>
        </p:txBody>
      </p:sp>
      <p:pic>
        <p:nvPicPr>
          <p:cNvPr id="4" name="图片 3">
            <a:extLst>
              <a:ext uri="{FF2B5EF4-FFF2-40B4-BE49-F238E27FC236}">
                <a16:creationId xmlns:a16="http://schemas.microsoft.com/office/drawing/2014/main" id="{EDFC21D6-C224-4555-878E-6C83250FA5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2193" y="2692214"/>
            <a:ext cx="2259503" cy="2417668"/>
          </a:xfrm>
          <a:prstGeom prst="rect">
            <a:avLst/>
          </a:prstGeom>
        </p:spPr>
      </p:pic>
    </p:spTree>
    <p:extLst>
      <p:ext uri="{BB962C8B-B14F-4D97-AF65-F5344CB8AC3E}">
        <p14:creationId xmlns:p14="http://schemas.microsoft.com/office/powerpoint/2010/main" val="1527189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8941" y="1166530"/>
            <a:ext cx="10398862" cy="4524949"/>
          </a:xfrm>
        </p:spPr>
        <p:txBody>
          <a:bodyPr>
            <a:normAutofit/>
          </a:bodyPr>
          <a:lstStyle/>
          <a:p>
            <a:pPr>
              <a:lnSpc>
                <a:spcPct val="150000"/>
              </a:lnSpc>
            </a:pPr>
            <a:r>
              <a:rPr lang="zh-CN" altLang="en-US" dirty="0"/>
              <a:t>封锁就是事务</a:t>
            </a:r>
            <a:r>
              <a:rPr lang="en-US" altLang="zh-CN" dirty="0"/>
              <a:t>T</a:t>
            </a:r>
            <a:r>
              <a:rPr lang="zh-CN" altLang="en-US" dirty="0"/>
              <a:t>在对某个数据对象（例如表、记录等）操作之前，先向系统发出请求，对其加锁</a:t>
            </a:r>
          </a:p>
          <a:p>
            <a:pPr>
              <a:lnSpc>
                <a:spcPct val="150000"/>
              </a:lnSpc>
            </a:pPr>
            <a:r>
              <a:rPr lang="zh-CN" altLang="en-US" dirty="0"/>
              <a:t>加锁后事务</a:t>
            </a:r>
            <a:r>
              <a:rPr lang="en-US" altLang="zh-CN" dirty="0"/>
              <a:t>T</a:t>
            </a:r>
            <a:r>
              <a:rPr lang="zh-CN" altLang="en-US" dirty="0"/>
              <a:t>就对该数据对象有了一定的控制，在事务</a:t>
            </a:r>
            <a:r>
              <a:rPr lang="en-US" altLang="zh-CN" dirty="0"/>
              <a:t>T</a:t>
            </a:r>
            <a:r>
              <a:rPr lang="zh-CN" altLang="en-US" dirty="0"/>
              <a:t>释放它的锁之前，其它的事务不能更新此数据对象</a:t>
            </a:r>
          </a:p>
          <a:p>
            <a:endParaRPr lang="zh-CN" altLang="en-US" dirty="0"/>
          </a:p>
        </p:txBody>
      </p:sp>
      <p:sp>
        <p:nvSpPr>
          <p:cNvPr id="2" name="标题 1"/>
          <p:cNvSpPr>
            <a:spLocks noGrp="1"/>
          </p:cNvSpPr>
          <p:nvPr>
            <p:ph type="title"/>
          </p:nvPr>
        </p:nvSpPr>
        <p:spPr/>
        <p:txBody>
          <a:bodyPr>
            <a:normAutofit/>
          </a:bodyPr>
          <a:lstStyle/>
          <a:p>
            <a:r>
              <a:rPr lang="zh-CN" altLang="en-US" dirty="0"/>
              <a:t>封锁</a:t>
            </a:r>
          </a:p>
        </p:txBody>
      </p:sp>
      <p:sp>
        <p:nvSpPr>
          <p:cNvPr id="1028" name="Lock"/>
          <p:cNvSpPr>
            <a:spLocks noEditPoints="1" noChangeArrowheads="1"/>
          </p:cNvSpPr>
          <p:nvPr/>
        </p:nvSpPr>
        <p:spPr bwMode="auto">
          <a:xfrm>
            <a:off x="8219269" y="4463512"/>
            <a:ext cx="2069589" cy="2126497"/>
          </a:xfrm>
          <a:custGeom>
            <a:avLst/>
            <a:gdLst>
              <a:gd name="T0" fmla="*/ 10800 w 21600"/>
              <a:gd name="T1" fmla="*/ 0 h 21600"/>
              <a:gd name="T2" fmla="*/ 21600 w 21600"/>
              <a:gd name="T3" fmla="*/ 9606 h 21600"/>
              <a:gd name="T4" fmla="*/ 10800 w 21600"/>
              <a:gd name="T5" fmla="*/ 21600 h 21600"/>
              <a:gd name="T6" fmla="*/ 0 w 21600"/>
              <a:gd name="T7" fmla="*/ 9606 h 21600"/>
              <a:gd name="T8" fmla="*/ 744 w 21600"/>
              <a:gd name="T9" fmla="*/ 9904 h 21600"/>
              <a:gd name="T10" fmla="*/ 21134 w 21600"/>
              <a:gd name="T11" fmla="*/ 15335 h 21600"/>
            </a:gdLst>
            <a:ahLst/>
            <a:cxnLst>
              <a:cxn ang="0">
                <a:pos x="T0" y="T1"/>
              </a:cxn>
              <a:cxn ang="0">
                <a:pos x="T2" y="T3"/>
              </a:cxn>
              <a:cxn ang="0">
                <a:pos x="T4" y="T5"/>
              </a:cxn>
              <a:cxn ang="0">
                <a:pos x="T6" y="T7"/>
              </a:cxn>
            </a:cxnLst>
            <a:rect l="T8" t="T9" r="T10" b="T11"/>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381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8837" y="1112741"/>
            <a:ext cx="11952389" cy="4524949"/>
          </a:xfrm>
        </p:spPr>
        <p:txBody>
          <a:bodyPr/>
          <a:lstStyle/>
          <a:p>
            <a:pPr>
              <a:lnSpc>
                <a:spcPct val="190000"/>
              </a:lnSpc>
            </a:pPr>
            <a:r>
              <a:rPr lang="zh-CN" altLang="en-US" dirty="0"/>
              <a:t>一个事务对某个数据对象加锁后究竟拥有什么样的控制由封锁的类型决定</a:t>
            </a:r>
          </a:p>
          <a:p>
            <a:pPr>
              <a:lnSpc>
                <a:spcPct val="190000"/>
              </a:lnSpc>
            </a:pPr>
            <a:r>
              <a:rPr lang="zh-CN" altLang="en-US" dirty="0"/>
              <a:t>基本封锁类型</a:t>
            </a:r>
          </a:p>
          <a:p>
            <a:pPr lvl="1">
              <a:lnSpc>
                <a:spcPct val="190000"/>
              </a:lnSpc>
            </a:pPr>
            <a:r>
              <a:rPr lang="zh-CN" altLang="en-US" dirty="0"/>
              <a:t>排它锁（</a:t>
            </a:r>
            <a:r>
              <a:rPr lang="en-US" altLang="zh-CN" dirty="0"/>
              <a:t>Exclusive Locks</a:t>
            </a:r>
            <a:r>
              <a:rPr lang="zh-CN" altLang="en-US" dirty="0"/>
              <a:t>，简记为</a:t>
            </a:r>
            <a:r>
              <a:rPr lang="en-US" altLang="zh-CN" dirty="0"/>
              <a:t>X</a:t>
            </a:r>
            <a:r>
              <a:rPr lang="zh-CN" altLang="en-US" dirty="0"/>
              <a:t>锁）</a:t>
            </a:r>
          </a:p>
          <a:p>
            <a:pPr lvl="1">
              <a:lnSpc>
                <a:spcPct val="190000"/>
              </a:lnSpc>
            </a:pPr>
            <a:r>
              <a:rPr lang="zh-CN" altLang="en-US" dirty="0"/>
              <a:t>共享锁（</a:t>
            </a:r>
            <a:r>
              <a:rPr lang="en-US" altLang="zh-CN" dirty="0"/>
              <a:t>Share Locks</a:t>
            </a:r>
            <a:r>
              <a:rPr lang="zh-CN" altLang="en-US" dirty="0"/>
              <a:t>，简记为</a:t>
            </a:r>
            <a:r>
              <a:rPr lang="en-US" altLang="zh-CN" dirty="0"/>
              <a:t>S</a:t>
            </a:r>
            <a:r>
              <a:rPr lang="zh-CN" altLang="en-US" dirty="0"/>
              <a:t>锁）</a:t>
            </a:r>
          </a:p>
          <a:p>
            <a:endParaRPr lang="zh-CN" altLang="en-US" dirty="0"/>
          </a:p>
        </p:txBody>
      </p:sp>
      <p:sp>
        <p:nvSpPr>
          <p:cNvPr id="2" name="标题 1"/>
          <p:cNvSpPr>
            <a:spLocks noGrp="1"/>
          </p:cNvSpPr>
          <p:nvPr>
            <p:ph type="title"/>
          </p:nvPr>
        </p:nvSpPr>
        <p:spPr/>
        <p:txBody>
          <a:bodyPr/>
          <a:lstStyle/>
          <a:p>
            <a:r>
              <a:rPr lang="zh-CN" altLang="en-US" dirty="0"/>
              <a:t>基本封锁类型</a:t>
            </a:r>
          </a:p>
        </p:txBody>
      </p:sp>
      <p:pic>
        <p:nvPicPr>
          <p:cNvPr id="5" name="图片 4">
            <a:extLst>
              <a:ext uri="{FF2B5EF4-FFF2-40B4-BE49-F238E27FC236}">
                <a16:creationId xmlns:a16="http://schemas.microsoft.com/office/drawing/2014/main" id="{C44EF6FF-7AF6-43E1-8625-3F5A598820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8452" y="3834213"/>
            <a:ext cx="3343742" cy="229584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4618" y="1106019"/>
            <a:ext cx="11586882" cy="4524949"/>
          </a:xfrm>
        </p:spPr>
        <p:txBody>
          <a:bodyPr>
            <a:normAutofit/>
          </a:bodyPr>
          <a:lstStyle/>
          <a:p>
            <a:pPr>
              <a:lnSpc>
                <a:spcPct val="150000"/>
              </a:lnSpc>
              <a:spcBef>
                <a:spcPct val="60000"/>
              </a:spcBef>
            </a:pPr>
            <a:r>
              <a:rPr lang="zh-CN" altLang="en-US" dirty="0"/>
              <a:t>排它锁又称为</a:t>
            </a:r>
            <a:r>
              <a:rPr lang="zh-CN" altLang="en-US" b="1" dirty="0">
                <a:solidFill>
                  <a:srgbClr val="FF0000"/>
                </a:solidFill>
              </a:rPr>
              <a:t>写锁</a:t>
            </a:r>
          </a:p>
          <a:p>
            <a:pPr>
              <a:lnSpc>
                <a:spcPct val="150000"/>
              </a:lnSpc>
              <a:spcBef>
                <a:spcPct val="60000"/>
              </a:spcBef>
            </a:pPr>
            <a:r>
              <a:rPr lang="zh-CN" altLang="en-US" dirty="0"/>
              <a:t>若事务</a:t>
            </a:r>
            <a:r>
              <a:rPr lang="en-US" altLang="zh-CN" dirty="0"/>
              <a:t>T</a:t>
            </a:r>
            <a:r>
              <a:rPr lang="zh-CN" altLang="en-US" dirty="0"/>
              <a:t>对数据对象</a:t>
            </a:r>
            <a:r>
              <a:rPr lang="en-US" altLang="zh-CN" dirty="0"/>
              <a:t>A</a:t>
            </a:r>
            <a:r>
              <a:rPr lang="zh-CN" altLang="en-US" dirty="0"/>
              <a:t>加上</a:t>
            </a:r>
            <a:r>
              <a:rPr lang="en-US" altLang="zh-CN" dirty="0"/>
              <a:t>X</a:t>
            </a:r>
            <a:r>
              <a:rPr lang="zh-CN" altLang="en-US" dirty="0"/>
              <a:t>锁，则只允许</a:t>
            </a:r>
            <a:r>
              <a:rPr lang="en-US" altLang="zh-CN" dirty="0"/>
              <a:t>T</a:t>
            </a:r>
            <a:r>
              <a:rPr lang="zh-CN" altLang="en-US" dirty="0"/>
              <a:t>读取和修改</a:t>
            </a:r>
            <a:r>
              <a:rPr lang="en-US" altLang="zh-CN" dirty="0"/>
              <a:t>A</a:t>
            </a:r>
            <a:r>
              <a:rPr lang="zh-CN" altLang="en-US" dirty="0"/>
              <a:t>，其它任何事务都不能再对</a:t>
            </a:r>
            <a:r>
              <a:rPr lang="en-US" altLang="zh-CN" dirty="0"/>
              <a:t>A</a:t>
            </a:r>
            <a:r>
              <a:rPr lang="zh-CN" altLang="en-US" dirty="0"/>
              <a:t>加任何类型的锁，直到</a:t>
            </a:r>
            <a:r>
              <a:rPr lang="en-US" altLang="zh-CN" dirty="0"/>
              <a:t>T</a:t>
            </a:r>
            <a:r>
              <a:rPr lang="zh-CN" altLang="en-US" dirty="0"/>
              <a:t>释放</a:t>
            </a:r>
            <a:r>
              <a:rPr lang="en-US" altLang="zh-CN" dirty="0"/>
              <a:t>A</a:t>
            </a:r>
            <a:r>
              <a:rPr lang="zh-CN" altLang="en-US" dirty="0"/>
              <a:t>上的锁</a:t>
            </a:r>
          </a:p>
          <a:p>
            <a:pPr>
              <a:lnSpc>
                <a:spcPct val="150000"/>
              </a:lnSpc>
              <a:spcBef>
                <a:spcPct val="60000"/>
              </a:spcBef>
            </a:pPr>
            <a:r>
              <a:rPr lang="zh-CN" altLang="en-US" dirty="0"/>
              <a:t>保证其他事务在</a:t>
            </a:r>
            <a:r>
              <a:rPr lang="en-US" altLang="zh-CN" dirty="0"/>
              <a:t>T</a:t>
            </a:r>
            <a:r>
              <a:rPr lang="zh-CN" altLang="en-US" dirty="0"/>
              <a:t>释放</a:t>
            </a:r>
            <a:r>
              <a:rPr lang="en-US" altLang="zh-CN" dirty="0"/>
              <a:t>A</a:t>
            </a:r>
            <a:r>
              <a:rPr lang="zh-CN" altLang="en-US" dirty="0"/>
              <a:t>上的锁之前不能再读取和修改</a:t>
            </a:r>
            <a:r>
              <a:rPr lang="en-US" altLang="zh-CN" dirty="0"/>
              <a:t>A </a:t>
            </a:r>
            <a:endParaRPr lang="zh-CN" altLang="en-US" dirty="0"/>
          </a:p>
        </p:txBody>
      </p:sp>
      <p:sp>
        <p:nvSpPr>
          <p:cNvPr id="2" name="标题 1"/>
          <p:cNvSpPr>
            <a:spLocks noGrp="1"/>
          </p:cNvSpPr>
          <p:nvPr>
            <p:ph type="title"/>
          </p:nvPr>
        </p:nvSpPr>
        <p:spPr/>
        <p:txBody>
          <a:bodyPr/>
          <a:lstStyle/>
          <a:p>
            <a:r>
              <a:rPr lang="zh-CN" altLang="en-US" dirty="0"/>
              <a:t>排它锁</a:t>
            </a:r>
          </a:p>
        </p:txBody>
      </p:sp>
      <p:pic>
        <p:nvPicPr>
          <p:cNvPr id="5" name="图片 4">
            <a:extLst>
              <a:ext uri="{FF2B5EF4-FFF2-40B4-BE49-F238E27FC236}">
                <a16:creationId xmlns:a16="http://schemas.microsoft.com/office/drawing/2014/main" id="{17625B37-41B3-46B6-A716-7D1248BD9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9229" y="4721203"/>
            <a:ext cx="1819529" cy="181952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共享锁又称为</a:t>
            </a:r>
            <a:r>
              <a:rPr lang="zh-CN" altLang="en-US" b="1" dirty="0">
                <a:solidFill>
                  <a:srgbClr val="FF0000"/>
                </a:solidFill>
              </a:rPr>
              <a:t>读锁</a:t>
            </a:r>
          </a:p>
          <a:p>
            <a:pPr>
              <a:lnSpc>
                <a:spcPct val="150000"/>
              </a:lnSpc>
              <a:spcBef>
                <a:spcPct val="60000"/>
              </a:spcBef>
            </a:pPr>
            <a:r>
              <a:rPr lang="zh-CN" altLang="en-US" dirty="0"/>
              <a:t>若事务</a:t>
            </a:r>
            <a:r>
              <a:rPr lang="en-US" altLang="zh-CN" dirty="0"/>
              <a:t>T</a:t>
            </a:r>
            <a:r>
              <a:rPr lang="zh-CN" altLang="en-US" dirty="0"/>
              <a:t>对数据对象</a:t>
            </a:r>
            <a:r>
              <a:rPr lang="en-US" altLang="zh-CN" dirty="0"/>
              <a:t>A</a:t>
            </a:r>
            <a:r>
              <a:rPr lang="zh-CN" altLang="en-US" dirty="0"/>
              <a:t>加上</a:t>
            </a:r>
            <a:r>
              <a:rPr lang="en-US" altLang="zh-CN" dirty="0"/>
              <a:t>S</a:t>
            </a:r>
            <a:r>
              <a:rPr lang="zh-CN" altLang="en-US" dirty="0"/>
              <a:t>锁，则其它事务只能再对</a:t>
            </a:r>
            <a:r>
              <a:rPr lang="en-US" altLang="zh-CN" dirty="0"/>
              <a:t>A</a:t>
            </a:r>
            <a:r>
              <a:rPr lang="zh-CN" altLang="en-US" dirty="0"/>
              <a:t>加</a:t>
            </a:r>
            <a:r>
              <a:rPr lang="en-US" altLang="zh-CN" dirty="0"/>
              <a:t>S</a:t>
            </a:r>
            <a:r>
              <a:rPr lang="zh-CN" altLang="en-US" dirty="0"/>
              <a:t>锁，而不能加</a:t>
            </a:r>
            <a:r>
              <a:rPr lang="en-US" altLang="zh-CN" dirty="0"/>
              <a:t>X</a:t>
            </a:r>
            <a:r>
              <a:rPr lang="zh-CN" altLang="en-US" dirty="0"/>
              <a:t>锁，直到</a:t>
            </a:r>
            <a:r>
              <a:rPr lang="en-US" altLang="zh-CN" dirty="0"/>
              <a:t>T</a:t>
            </a:r>
            <a:r>
              <a:rPr lang="zh-CN" altLang="en-US" dirty="0"/>
              <a:t>释放</a:t>
            </a:r>
            <a:r>
              <a:rPr lang="en-US" altLang="zh-CN" dirty="0"/>
              <a:t>A</a:t>
            </a:r>
            <a:r>
              <a:rPr lang="zh-CN" altLang="en-US" dirty="0"/>
              <a:t>上的</a:t>
            </a:r>
            <a:r>
              <a:rPr lang="en-US" altLang="zh-CN" dirty="0"/>
              <a:t>S</a:t>
            </a:r>
            <a:r>
              <a:rPr lang="zh-CN" altLang="en-US" dirty="0"/>
              <a:t>锁</a:t>
            </a:r>
          </a:p>
          <a:p>
            <a:pPr>
              <a:lnSpc>
                <a:spcPct val="150000"/>
              </a:lnSpc>
              <a:spcBef>
                <a:spcPct val="60000"/>
              </a:spcBef>
            </a:pPr>
            <a:r>
              <a:rPr lang="zh-CN" altLang="en-US" dirty="0"/>
              <a:t>保证其他事务可以读</a:t>
            </a:r>
            <a:r>
              <a:rPr lang="en-US" altLang="zh-CN" dirty="0"/>
              <a:t>A</a:t>
            </a:r>
            <a:r>
              <a:rPr lang="zh-CN" altLang="en-US" dirty="0"/>
              <a:t>，但在</a:t>
            </a:r>
            <a:r>
              <a:rPr lang="en-US" altLang="zh-CN" dirty="0"/>
              <a:t>T</a:t>
            </a:r>
            <a:r>
              <a:rPr lang="zh-CN" altLang="en-US" dirty="0"/>
              <a:t>释放</a:t>
            </a:r>
            <a:r>
              <a:rPr lang="en-US" altLang="zh-CN" dirty="0"/>
              <a:t>A</a:t>
            </a:r>
            <a:r>
              <a:rPr lang="zh-CN" altLang="en-US" dirty="0"/>
              <a:t>上的</a:t>
            </a:r>
            <a:r>
              <a:rPr lang="en-US" altLang="zh-CN" dirty="0"/>
              <a:t>S</a:t>
            </a:r>
            <a:r>
              <a:rPr lang="zh-CN" altLang="en-US" dirty="0"/>
              <a:t>锁之前不能对</a:t>
            </a:r>
            <a:r>
              <a:rPr lang="en-US" altLang="zh-CN" dirty="0"/>
              <a:t>A</a:t>
            </a:r>
            <a:r>
              <a:rPr lang="zh-CN" altLang="en-US" dirty="0"/>
              <a:t>做任何修改 </a:t>
            </a:r>
          </a:p>
          <a:p>
            <a:endParaRPr lang="zh-CN" altLang="en-US" dirty="0"/>
          </a:p>
        </p:txBody>
      </p:sp>
      <p:sp>
        <p:nvSpPr>
          <p:cNvPr id="2" name="标题 1"/>
          <p:cNvSpPr>
            <a:spLocks noGrp="1"/>
          </p:cNvSpPr>
          <p:nvPr>
            <p:ph type="title"/>
          </p:nvPr>
        </p:nvSpPr>
        <p:spPr/>
        <p:txBody>
          <a:bodyPr/>
          <a:lstStyle/>
          <a:p>
            <a:r>
              <a:rPr lang="zh-CN" altLang="en-US" dirty="0"/>
              <a:t>共享锁</a:t>
            </a:r>
          </a:p>
        </p:txBody>
      </p:sp>
      <p:pic>
        <p:nvPicPr>
          <p:cNvPr id="5" name="图片 4">
            <a:extLst>
              <a:ext uri="{FF2B5EF4-FFF2-40B4-BE49-F238E27FC236}">
                <a16:creationId xmlns:a16="http://schemas.microsoft.com/office/drawing/2014/main" id="{06042F0F-9D2A-44CB-B127-97FEEAFB75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6230" y="4834101"/>
            <a:ext cx="1714739" cy="171473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t>锁的相容矩阵</a:t>
            </a:r>
          </a:p>
        </p:txBody>
      </p:sp>
      <p:grpSp>
        <p:nvGrpSpPr>
          <p:cNvPr id="5" name="Group 59"/>
          <p:cNvGrpSpPr>
            <a:grpSpLocks/>
          </p:cNvGrpSpPr>
          <p:nvPr/>
        </p:nvGrpSpPr>
        <p:grpSpPr bwMode="auto">
          <a:xfrm>
            <a:off x="3216275" y="1188026"/>
            <a:ext cx="5645150" cy="4205287"/>
            <a:chOff x="612" y="1128"/>
            <a:chExt cx="3556" cy="2649"/>
          </a:xfrm>
        </p:grpSpPr>
        <p:sp>
          <p:nvSpPr>
            <p:cNvPr id="6" name="Text Box 4"/>
            <p:cNvSpPr txBox="1">
              <a:spLocks noChangeArrowheads="1"/>
            </p:cNvSpPr>
            <p:nvPr/>
          </p:nvSpPr>
          <p:spPr bwMode="auto">
            <a:xfrm>
              <a:off x="1186" y="3079"/>
              <a:ext cx="2271" cy="698"/>
            </a:xfrm>
            <a:prstGeom prst="rect">
              <a:avLst/>
            </a:prstGeom>
            <a:noFill/>
            <a:ln w="9525">
              <a:noFill/>
              <a:miter lim="800000"/>
              <a:headEnd/>
              <a:tailEnd/>
            </a:ln>
          </p:spPr>
          <p:txBody>
            <a:bodyPr/>
            <a:lstStyle/>
            <a:p>
              <a:pPr>
                <a:lnSpc>
                  <a:spcPct val="150000"/>
                </a:lnSpc>
              </a:pPr>
              <a:r>
                <a:rPr kumimoji="1" lang="en-US" altLang="zh-CN" sz="2400" b="1" dirty="0"/>
                <a:t>Y=Yes</a:t>
              </a:r>
              <a:r>
                <a:rPr kumimoji="1" lang="zh-CN" altLang="en-US" sz="2400" b="1" dirty="0"/>
                <a:t>，相容的请求</a:t>
              </a:r>
            </a:p>
            <a:p>
              <a:pPr eaLnBrk="0" hangingPunct="0">
                <a:lnSpc>
                  <a:spcPct val="150000"/>
                </a:lnSpc>
              </a:pPr>
              <a:r>
                <a:rPr kumimoji="1" lang="en-US" altLang="zh-CN" sz="2400" b="1" dirty="0"/>
                <a:t>N=No</a:t>
              </a:r>
              <a:r>
                <a:rPr kumimoji="1" lang="zh-CN" altLang="en-US" sz="2400" b="1" dirty="0"/>
                <a:t>，不相容的请求</a:t>
              </a:r>
            </a:p>
          </p:txBody>
        </p:sp>
        <p:sp>
          <p:nvSpPr>
            <p:cNvPr id="7" name="Rectangle 5"/>
            <p:cNvSpPr>
              <a:spLocks noChangeArrowheads="1"/>
            </p:cNvSpPr>
            <p:nvPr/>
          </p:nvSpPr>
          <p:spPr bwMode="auto">
            <a:xfrm>
              <a:off x="839" y="1128"/>
              <a:ext cx="506" cy="447"/>
            </a:xfrm>
            <a:prstGeom prst="rect">
              <a:avLst/>
            </a:prstGeom>
            <a:noFill/>
            <a:ln w="28575">
              <a:noFill/>
              <a:miter lim="800000"/>
              <a:headEnd/>
              <a:tailEnd/>
            </a:ln>
            <a:effectLst/>
          </p:spPr>
          <p:txBody>
            <a:bodyPr lIns="90000" tIns="46800" rIns="90000" bIns="46800">
              <a:spAutoFit/>
            </a:bodyPr>
            <a:lstStyle/>
            <a:p>
              <a:pPr algn="just"/>
              <a:r>
                <a:rPr kumimoji="1" lang="en-US" altLang="zh-CN" sz="1200" b="1"/>
                <a:t>        </a:t>
              </a:r>
              <a:r>
                <a:rPr kumimoji="1" lang="en-US" altLang="zh-CN" sz="2000" b="1"/>
                <a:t>T</a:t>
              </a:r>
              <a:r>
                <a:rPr kumimoji="1" lang="en-US" altLang="zh-CN" sz="2000" b="1" baseline="-30000"/>
                <a:t>1</a:t>
              </a:r>
              <a:r>
                <a:rPr kumimoji="1" lang="en-US" altLang="zh-CN" sz="2000" b="1"/>
                <a:t>    T</a:t>
              </a:r>
              <a:r>
                <a:rPr kumimoji="1" lang="en-US" altLang="zh-CN" sz="2000" b="1" baseline="-30000"/>
                <a:t>2</a:t>
              </a:r>
              <a:endParaRPr kumimoji="1" lang="en-US" altLang="zh-CN" sz="2000"/>
            </a:p>
          </p:txBody>
        </p:sp>
        <p:grpSp>
          <p:nvGrpSpPr>
            <p:cNvPr id="8" name="Group 6"/>
            <p:cNvGrpSpPr>
              <a:grpSpLocks/>
            </p:cNvGrpSpPr>
            <p:nvPr/>
          </p:nvGrpSpPr>
          <p:grpSpPr bwMode="auto">
            <a:xfrm>
              <a:off x="612" y="1207"/>
              <a:ext cx="3556" cy="1544"/>
              <a:chOff x="-3" y="-3"/>
              <a:chExt cx="1733" cy="1841"/>
            </a:xfrm>
          </p:grpSpPr>
          <p:grpSp>
            <p:nvGrpSpPr>
              <p:cNvPr id="10" name="Group 7"/>
              <p:cNvGrpSpPr>
                <a:grpSpLocks/>
              </p:cNvGrpSpPr>
              <p:nvPr/>
            </p:nvGrpSpPr>
            <p:grpSpPr bwMode="auto">
              <a:xfrm>
                <a:off x="0" y="0"/>
                <a:ext cx="1727" cy="1835"/>
                <a:chOff x="0" y="0"/>
                <a:chExt cx="1727" cy="1835"/>
              </a:xfrm>
            </p:grpSpPr>
            <p:grpSp>
              <p:nvGrpSpPr>
                <p:cNvPr id="12" name="Group 8"/>
                <p:cNvGrpSpPr>
                  <a:grpSpLocks/>
                </p:cNvGrpSpPr>
                <p:nvPr/>
              </p:nvGrpSpPr>
              <p:grpSpPr bwMode="auto">
                <a:xfrm>
                  <a:off x="0" y="0"/>
                  <a:ext cx="447" cy="442"/>
                  <a:chOff x="0" y="0"/>
                  <a:chExt cx="447" cy="442"/>
                </a:xfrm>
              </p:grpSpPr>
              <p:sp>
                <p:nvSpPr>
                  <p:cNvPr id="58" name="Rectangle 9"/>
                  <p:cNvSpPr>
                    <a:spLocks noChangeArrowheads="1"/>
                  </p:cNvSpPr>
                  <p:nvPr/>
                </p:nvSpPr>
                <p:spPr bwMode="auto">
                  <a:xfrm>
                    <a:off x="43" y="0"/>
                    <a:ext cx="361" cy="279"/>
                  </a:xfrm>
                  <a:prstGeom prst="rect">
                    <a:avLst/>
                  </a:prstGeom>
                  <a:noFill/>
                  <a:ln w="28575">
                    <a:noFill/>
                    <a:miter lim="800000"/>
                    <a:headEnd/>
                    <a:tailEnd/>
                  </a:ln>
                  <a:effectLst/>
                </p:spPr>
                <p:txBody>
                  <a:bodyPr lIns="90000" tIns="46800" rIns="90000" bIns="46800">
                    <a:spAutoFit/>
                  </a:bodyPr>
                  <a:lstStyle/>
                  <a:p>
                    <a:endParaRPr lang="zh-CN" altLang="en-US"/>
                  </a:p>
                </p:txBody>
              </p:sp>
              <p:sp>
                <p:nvSpPr>
                  <p:cNvPr id="59" name="Rectangle 10"/>
                  <p:cNvSpPr>
                    <a:spLocks noChangeArrowheads="1"/>
                  </p:cNvSpPr>
                  <p:nvPr/>
                </p:nvSpPr>
                <p:spPr bwMode="auto">
                  <a:xfrm>
                    <a:off x="0" y="0"/>
                    <a:ext cx="447" cy="44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13" name="Group 11"/>
                <p:cNvGrpSpPr>
                  <a:grpSpLocks/>
                </p:cNvGrpSpPr>
                <p:nvPr/>
              </p:nvGrpSpPr>
              <p:grpSpPr bwMode="auto">
                <a:xfrm>
                  <a:off x="447" y="0"/>
                  <a:ext cx="426" cy="442"/>
                  <a:chOff x="447" y="0"/>
                  <a:chExt cx="426" cy="442"/>
                </a:xfrm>
              </p:grpSpPr>
              <p:sp>
                <p:nvSpPr>
                  <p:cNvPr id="56" name="Rectangle 12"/>
                  <p:cNvSpPr>
                    <a:spLocks noChangeArrowheads="1"/>
                  </p:cNvSpPr>
                  <p:nvPr/>
                </p:nvSpPr>
                <p:spPr bwMode="auto">
                  <a:xfrm>
                    <a:off x="490" y="0"/>
                    <a:ext cx="340" cy="442"/>
                  </a:xfrm>
                  <a:prstGeom prst="rect">
                    <a:avLst/>
                  </a:prstGeom>
                  <a:noFill/>
                  <a:ln w="28575">
                    <a:noFill/>
                    <a:miter lim="800000"/>
                    <a:headEnd/>
                    <a:tailEnd/>
                  </a:ln>
                  <a:effectLst/>
                </p:spPr>
                <p:txBody>
                  <a:bodyPr lIns="90000" tIns="46800" rIns="90000" bIns="46800"/>
                  <a:lstStyle/>
                  <a:p>
                    <a:pPr algn="ctr"/>
                    <a:r>
                      <a:rPr kumimoji="1" lang="en-US" altLang="zh-CN" sz="2400" b="1"/>
                      <a:t>X</a:t>
                    </a:r>
                    <a:endParaRPr kumimoji="1" lang="en-US" altLang="zh-CN" sz="3600"/>
                  </a:p>
                </p:txBody>
              </p:sp>
              <p:sp>
                <p:nvSpPr>
                  <p:cNvPr id="57" name="Rectangle 13"/>
                  <p:cNvSpPr>
                    <a:spLocks noChangeArrowheads="1"/>
                  </p:cNvSpPr>
                  <p:nvPr/>
                </p:nvSpPr>
                <p:spPr bwMode="auto">
                  <a:xfrm>
                    <a:off x="447" y="0"/>
                    <a:ext cx="426" cy="44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14" name="Group 14"/>
                <p:cNvGrpSpPr>
                  <a:grpSpLocks/>
                </p:cNvGrpSpPr>
                <p:nvPr/>
              </p:nvGrpSpPr>
              <p:grpSpPr bwMode="auto">
                <a:xfrm>
                  <a:off x="873" y="0"/>
                  <a:ext cx="426" cy="442"/>
                  <a:chOff x="873" y="0"/>
                  <a:chExt cx="426" cy="442"/>
                </a:xfrm>
              </p:grpSpPr>
              <p:sp>
                <p:nvSpPr>
                  <p:cNvPr id="54" name="Rectangle 15"/>
                  <p:cNvSpPr>
                    <a:spLocks noChangeArrowheads="1"/>
                  </p:cNvSpPr>
                  <p:nvPr/>
                </p:nvSpPr>
                <p:spPr bwMode="auto">
                  <a:xfrm>
                    <a:off x="916" y="0"/>
                    <a:ext cx="340" cy="442"/>
                  </a:xfrm>
                  <a:prstGeom prst="rect">
                    <a:avLst/>
                  </a:prstGeom>
                  <a:noFill/>
                  <a:ln w="28575">
                    <a:noFill/>
                    <a:miter lim="800000"/>
                    <a:headEnd/>
                    <a:tailEnd/>
                  </a:ln>
                  <a:effectLst/>
                </p:spPr>
                <p:txBody>
                  <a:bodyPr lIns="90000" tIns="46800" rIns="90000" bIns="46800"/>
                  <a:lstStyle/>
                  <a:p>
                    <a:pPr algn="ctr"/>
                    <a:r>
                      <a:rPr kumimoji="1" lang="en-US" altLang="zh-CN" sz="2400" b="1"/>
                      <a:t>S</a:t>
                    </a:r>
                    <a:endParaRPr kumimoji="1" lang="en-US" altLang="zh-CN" sz="3600"/>
                  </a:p>
                </p:txBody>
              </p:sp>
              <p:sp>
                <p:nvSpPr>
                  <p:cNvPr id="55" name="Rectangle 16"/>
                  <p:cNvSpPr>
                    <a:spLocks noChangeArrowheads="1"/>
                  </p:cNvSpPr>
                  <p:nvPr/>
                </p:nvSpPr>
                <p:spPr bwMode="auto">
                  <a:xfrm>
                    <a:off x="873" y="0"/>
                    <a:ext cx="426" cy="44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15" name="Group 17"/>
                <p:cNvGrpSpPr>
                  <a:grpSpLocks/>
                </p:cNvGrpSpPr>
                <p:nvPr/>
              </p:nvGrpSpPr>
              <p:grpSpPr bwMode="auto">
                <a:xfrm>
                  <a:off x="1299" y="0"/>
                  <a:ext cx="428" cy="442"/>
                  <a:chOff x="1299" y="0"/>
                  <a:chExt cx="428" cy="442"/>
                </a:xfrm>
              </p:grpSpPr>
              <p:sp>
                <p:nvSpPr>
                  <p:cNvPr id="52" name="Rectangle 18"/>
                  <p:cNvSpPr>
                    <a:spLocks noChangeArrowheads="1"/>
                  </p:cNvSpPr>
                  <p:nvPr/>
                </p:nvSpPr>
                <p:spPr bwMode="auto">
                  <a:xfrm>
                    <a:off x="1342" y="0"/>
                    <a:ext cx="342" cy="442"/>
                  </a:xfrm>
                  <a:prstGeom prst="rect">
                    <a:avLst/>
                  </a:prstGeom>
                  <a:noFill/>
                  <a:ln w="28575">
                    <a:noFill/>
                    <a:miter lim="800000"/>
                    <a:headEnd/>
                    <a:tailEnd/>
                  </a:ln>
                  <a:effectLst/>
                </p:spPr>
                <p:txBody>
                  <a:bodyPr lIns="90000" tIns="46800" rIns="90000" bIns="46800"/>
                  <a:lstStyle/>
                  <a:p>
                    <a:pPr algn="ctr"/>
                    <a:r>
                      <a:rPr kumimoji="1" lang="en-US" altLang="zh-CN" sz="2400" b="1"/>
                      <a:t>-</a:t>
                    </a:r>
                    <a:endParaRPr kumimoji="1" lang="en-US" altLang="zh-CN" sz="3600"/>
                  </a:p>
                </p:txBody>
              </p:sp>
              <p:sp>
                <p:nvSpPr>
                  <p:cNvPr id="53" name="Rectangle 19"/>
                  <p:cNvSpPr>
                    <a:spLocks noChangeArrowheads="1"/>
                  </p:cNvSpPr>
                  <p:nvPr/>
                </p:nvSpPr>
                <p:spPr bwMode="auto">
                  <a:xfrm>
                    <a:off x="1299" y="0"/>
                    <a:ext cx="428" cy="44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16" name="Group 20"/>
                <p:cNvGrpSpPr>
                  <a:grpSpLocks/>
                </p:cNvGrpSpPr>
                <p:nvPr/>
              </p:nvGrpSpPr>
              <p:grpSpPr bwMode="auto">
                <a:xfrm>
                  <a:off x="0" y="442"/>
                  <a:ext cx="447" cy="509"/>
                  <a:chOff x="0" y="442"/>
                  <a:chExt cx="447" cy="509"/>
                </a:xfrm>
              </p:grpSpPr>
              <p:sp>
                <p:nvSpPr>
                  <p:cNvPr id="50" name="Rectangle 21"/>
                  <p:cNvSpPr>
                    <a:spLocks noChangeArrowheads="1"/>
                  </p:cNvSpPr>
                  <p:nvPr/>
                </p:nvSpPr>
                <p:spPr bwMode="auto">
                  <a:xfrm>
                    <a:off x="43" y="442"/>
                    <a:ext cx="361" cy="509"/>
                  </a:xfrm>
                  <a:prstGeom prst="rect">
                    <a:avLst/>
                  </a:prstGeom>
                  <a:noFill/>
                  <a:ln w="28575">
                    <a:noFill/>
                    <a:miter lim="800000"/>
                    <a:headEnd/>
                    <a:tailEnd/>
                  </a:ln>
                  <a:effectLst/>
                </p:spPr>
                <p:txBody>
                  <a:bodyPr lIns="90000" tIns="46800" rIns="90000" bIns="46800"/>
                  <a:lstStyle/>
                  <a:p>
                    <a:pPr algn="ctr"/>
                    <a:r>
                      <a:rPr kumimoji="1" lang="en-US" altLang="zh-CN" sz="2400" b="1"/>
                      <a:t>X</a:t>
                    </a:r>
                    <a:endParaRPr kumimoji="1" lang="en-US" altLang="zh-CN" sz="3600"/>
                  </a:p>
                </p:txBody>
              </p:sp>
              <p:sp>
                <p:nvSpPr>
                  <p:cNvPr id="51" name="Rectangle 22"/>
                  <p:cNvSpPr>
                    <a:spLocks noChangeArrowheads="1"/>
                  </p:cNvSpPr>
                  <p:nvPr/>
                </p:nvSpPr>
                <p:spPr bwMode="auto">
                  <a:xfrm>
                    <a:off x="0" y="442"/>
                    <a:ext cx="447" cy="509"/>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17" name="Group 23"/>
                <p:cNvGrpSpPr>
                  <a:grpSpLocks/>
                </p:cNvGrpSpPr>
                <p:nvPr/>
              </p:nvGrpSpPr>
              <p:grpSpPr bwMode="auto">
                <a:xfrm>
                  <a:off x="447" y="442"/>
                  <a:ext cx="426" cy="509"/>
                  <a:chOff x="447" y="442"/>
                  <a:chExt cx="426" cy="509"/>
                </a:xfrm>
              </p:grpSpPr>
              <p:sp>
                <p:nvSpPr>
                  <p:cNvPr id="48" name="Rectangle 24"/>
                  <p:cNvSpPr>
                    <a:spLocks noChangeArrowheads="1"/>
                  </p:cNvSpPr>
                  <p:nvPr/>
                </p:nvSpPr>
                <p:spPr bwMode="auto">
                  <a:xfrm>
                    <a:off x="490" y="442"/>
                    <a:ext cx="340" cy="509"/>
                  </a:xfrm>
                  <a:prstGeom prst="rect">
                    <a:avLst/>
                  </a:prstGeom>
                  <a:noFill/>
                  <a:ln w="28575">
                    <a:noFill/>
                    <a:miter lim="800000"/>
                    <a:headEnd/>
                    <a:tailEnd/>
                  </a:ln>
                  <a:effectLst/>
                </p:spPr>
                <p:txBody>
                  <a:bodyPr lIns="90000" tIns="46800" rIns="90000" bIns="46800"/>
                  <a:lstStyle/>
                  <a:p>
                    <a:pPr algn="ctr"/>
                    <a:r>
                      <a:rPr kumimoji="1" lang="en-US" altLang="zh-CN" sz="2400" b="1" dirty="0"/>
                      <a:t>N</a:t>
                    </a:r>
                  </a:p>
                </p:txBody>
              </p:sp>
              <p:sp>
                <p:nvSpPr>
                  <p:cNvPr id="49" name="Rectangle 25"/>
                  <p:cNvSpPr>
                    <a:spLocks noChangeArrowheads="1"/>
                  </p:cNvSpPr>
                  <p:nvPr/>
                </p:nvSpPr>
                <p:spPr bwMode="auto">
                  <a:xfrm>
                    <a:off x="447" y="442"/>
                    <a:ext cx="426" cy="509"/>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18" name="Group 26"/>
                <p:cNvGrpSpPr>
                  <a:grpSpLocks/>
                </p:cNvGrpSpPr>
                <p:nvPr/>
              </p:nvGrpSpPr>
              <p:grpSpPr bwMode="auto">
                <a:xfrm>
                  <a:off x="873" y="442"/>
                  <a:ext cx="426" cy="509"/>
                  <a:chOff x="873" y="442"/>
                  <a:chExt cx="426" cy="509"/>
                </a:xfrm>
              </p:grpSpPr>
              <p:sp>
                <p:nvSpPr>
                  <p:cNvPr id="46" name="Rectangle 27"/>
                  <p:cNvSpPr>
                    <a:spLocks noChangeArrowheads="1"/>
                  </p:cNvSpPr>
                  <p:nvPr/>
                </p:nvSpPr>
                <p:spPr bwMode="auto">
                  <a:xfrm>
                    <a:off x="916" y="442"/>
                    <a:ext cx="340" cy="509"/>
                  </a:xfrm>
                  <a:prstGeom prst="rect">
                    <a:avLst/>
                  </a:prstGeom>
                  <a:noFill/>
                  <a:ln w="28575">
                    <a:noFill/>
                    <a:miter lim="800000"/>
                    <a:headEnd/>
                    <a:tailEnd/>
                  </a:ln>
                  <a:effectLst/>
                </p:spPr>
                <p:txBody>
                  <a:bodyPr lIns="90000" tIns="46800" rIns="90000" bIns="46800"/>
                  <a:lstStyle/>
                  <a:p>
                    <a:pPr algn="ctr"/>
                    <a:r>
                      <a:rPr kumimoji="1" lang="en-US" altLang="zh-CN" sz="2400" b="1"/>
                      <a:t>N</a:t>
                    </a:r>
                    <a:endParaRPr kumimoji="1" lang="en-US" altLang="zh-CN" sz="3600"/>
                  </a:p>
                </p:txBody>
              </p:sp>
              <p:sp>
                <p:nvSpPr>
                  <p:cNvPr id="47" name="Rectangle 28"/>
                  <p:cNvSpPr>
                    <a:spLocks noChangeArrowheads="1"/>
                  </p:cNvSpPr>
                  <p:nvPr/>
                </p:nvSpPr>
                <p:spPr bwMode="auto">
                  <a:xfrm>
                    <a:off x="873" y="442"/>
                    <a:ext cx="426" cy="509"/>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19" name="Group 29"/>
                <p:cNvGrpSpPr>
                  <a:grpSpLocks/>
                </p:cNvGrpSpPr>
                <p:nvPr/>
              </p:nvGrpSpPr>
              <p:grpSpPr bwMode="auto">
                <a:xfrm>
                  <a:off x="1299" y="442"/>
                  <a:ext cx="428" cy="509"/>
                  <a:chOff x="1299" y="442"/>
                  <a:chExt cx="428" cy="509"/>
                </a:xfrm>
              </p:grpSpPr>
              <p:sp>
                <p:nvSpPr>
                  <p:cNvPr id="44" name="Rectangle 30"/>
                  <p:cNvSpPr>
                    <a:spLocks noChangeArrowheads="1"/>
                  </p:cNvSpPr>
                  <p:nvPr/>
                </p:nvSpPr>
                <p:spPr bwMode="auto">
                  <a:xfrm>
                    <a:off x="1342" y="442"/>
                    <a:ext cx="342" cy="509"/>
                  </a:xfrm>
                  <a:prstGeom prst="rect">
                    <a:avLst/>
                  </a:prstGeom>
                  <a:noFill/>
                  <a:ln w="28575">
                    <a:noFill/>
                    <a:miter lim="800000"/>
                    <a:headEnd/>
                    <a:tailEnd/>
                  </a:ln>
                  <a:effectLst/>
                </p:spPr>
                <p:txBody>
                  <a:bodyPr lIns="90000" tIns="46800" rIns="90000" bIns="0"/>
                  <a:lstStyle/>
                  <a:p>
                    <a:pPr algn="ctr"/>
                    <a:r>
                      <a:rPr kumimoji="1" lang="en-US" altLang="zh-CN" sz="2200" b="1">
                        <a:cs typeface="Times New Roman" pitchFamily="18" charset="0"/>
                      </a:rPr>
                      <a:t>Y</a:t>
                    </a:r>
                    <a:endParaRPr kumimoji="1" lang="en-US" altLang="zh-CN" sz="2000"/>
                  </a:p>
                </p:txBody>
              </p:sp>
              <p:sp>
                <p:nvSpPr>
                  <p:cNvPr id="45" name="Rectangle 31"/>
                  <p:cNvSpPr>
                    <a:spLocks noChangeArrowheads="1"/>
                  </p:cNvSpPr>
                  <p:nvPr/>
                </p:nvSpPr>
                <p:spPr bwMode="auto">
                  <a:xfrm>
                    <a:off x="1299" y="442"/>
                    <a:ext cx="428" cy="509"/>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20" name="Group 32"/>
                <p:cNvGrpSpPr>
                  <a:grpSpLocks/>
                </p:cNvGrpSpPr>
                <p:nvPr/>
              </p:nvGrpSpPr>
              <p:grpSpPr bwMode="auto">
                <a:xfrm>
                  <a:off x="0" y="951"/>
                  <a:ext cx="447" cy="442"/>
                  <a:chOff x="0" y="951"/>
                  <a:chExt cx="447" cy="442"/>
                </a:xfrm>
              </p:grpSpPr>
              <p:sp>
                <p:nvSpPr>
                  <p:cNvPr id="42" name="Rectangle 33"/>
                  <p:cNvSpPr>
                    <a:spLocks noChangeArrowheads="1"/>
                  </p:cNvSpPr>
                  <p:nvPr/>
                </p:nvSpPr>
                <p:spPr bwMode="auto">
                  <a:xfrm>
                    <a:off x="43" y="951"/>
                    <a:ext cx="361" cy="442"/>
                  </a:xfrm>
                  <a:prstGeom prst="rect">
                    <a:avLst/>
                  </a:prstGeom>
                  <a:noFill/>
                  <a:ln w="28575">
                    <a:noFill/>
                    <a:miter lim="800000"/>
                    <a:headEnd/>
                    <a:tailEnd/>
                  </a:ln>
                  <a:effectLst/>
                </p:spPr>
                <p:txBody>
                  <a:bodyPr lIns="90000" tIns="46800" rIns="90000" bIns="46800"/>
                  <a:lstStyle/>
                  <a:p>
                    <a:pPr algn="ctr"/>
                    <a:r>
                      <a:rPr kumimoji="1" lang="en-US" altLang="zh-CN" sz="2400" b="1"/>
                      <a:t>S</a:t>
                    </a:r>
                    <a:endParaRPr kumimoji="1" lang="en-US" altLang="zh-CN" sz="2400"/>
                  </a:p>
                </p:txBody>
              </p:sp>
              <p:sp>
                <p:nvSpPr>
                  <p:cNvPr id="43" name="Rectangle 34"/>
                  <p:cNvSpPr>
                    <a:spLocks noChangeArrowheads="1"/>
                  </p:cNvSpPr>
                  <p:nvPr/>
                </p:nvSpPr>
                <p:spPr bwMode="auto">
                  <a:xfrm>
                    <a:off x="0" y="951"/>
                    <a:ext cx="447" cy="44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21" name="Group 35"/>
                <p:cNvGrpSpPr>
                  <a:grpSpLocks/>
                </p:cNvGrpSpPr>
                <p:nvPr/>
              </p:nvGrpSpPr>
              <p:grpSpPr bwMode="auto">
                <a:xfrm>
                  <a:off x="447" y="951"/>
                  <a:ext cx="426" cy="442"/>
                  <a:chOff x="447" y="951"/>
                  <a:chExt cx="426" cy="442"/>
                </a:xfrm>
              </p:grpSpPr>
              <p:sp>
                <p:nvSpPr>
                  <p:cNvPr id="40" name="Rectangle 36"/>
                  <p:cNvSpPr>
                    <a:spLocks noChangeArrowheads="1"/>
                  </p:cNvSpPr>
                  <p:nvPr/>
                </p:nvSpPr>
                <p:spPr bwMode="auto">
                  <a:xfrm>
                    <a:off x="490" y="951"/>
                    <a:ext cx="340" cy="442"/>
                  </a:xfrm>
                  <a:prstGeom prst="rect">
                    <a:avLst/>
                  </a:prstGeom>
                  <a:noFill/>
                  <a:ln w="28575">
                    <a:noFill/>
                    <a:miter lim="800000"/>
                    <a:headEnd/>
                    <a:tailEnd/>
                  </a:ln>
                  <a:effectLst/>
                </p:spPr>
                <p:txBody>
                  <a:bodyPr lIns="90000" tIns="46800" rIns="90000" bIns="46800"/>
                  <a:lstStyle/>
                  <a:p>
                    <a:pPr algn="ctr"/>
                    <a:r>
                      <a:rPr kumimoji="1" lang="en-US" altLang="zh-CN" sz="2400" b="1"/>
                      <a:t>N</a:t>
                    </a:r>
                    <a:endParaRPr kumimoji="1" lang="en-US" altLang="zh-CN" sz="2400"/>
                  </a:p>
                </p:txBody>
              </p:sp>
              <p:sp>
                <p:nvSpPr>
                  <p:cNvPr id="41" name="Rectangle 37"/>
                  <p:cNvSpPr>
                    <a:spLocks noChangeArrowheads="1"/>
                  </p:cNvSpPr>
                  <p:nvPr/>
                </p:nvSpPr>
                <p:spPr bwMode="auto">
                  <a:xfrm>
                    <a:off x="447" y="951"/>
                    <a:ext cx="426" cy="44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22" name="Group 38"/>
                <p:cNvGrpSpPr>
                  <a:grpSpLocks/>
                </p:cNvGrpSpPr>
                <p:nvPr/>
              </p:nvGrpSpPr>
              <p:grpSpPr bwMode="auto">
                <a:xfrm>
                  <a:off x="873" y="951"/>
                  <a:ext cx="426" cy="442"/>
                  <a:chOff x="873" y="951"/>
                  <a:chExt cx="426" cy="442"/>
                </a:xfrm>
              </p:grpSpPr>
              <p:sp>
                <p:nvSpPr>
                  <p:cNvPr id="38" name="Rectangle 39"/>
                  <p:cNvSpPr>
                    <a:spLocks noChangeArrowheads="1"/>
                  </p:cNvSpPr>
                  <p:nvPr/>
                </p:nvSpPr>
                <p:spPr bwMode="auto">
                  <a:xfrm>
                    <a:off x="916" y="951"/>
                    <a:ext cx="340" cy="442"/>
                  </a:xfrm>
                  <a:prstGeom prst="rect">
                    <a:avLst/>
                  </a:prstGeom>
                  <a:noFill/>
                  <a:ln w="28575">
                    <a:noFill/>
                    <a:miter lim="800000"/>
                    <a:headEnd/>
                    <a:tailEnd/>
                  </a:ln>
                  <a:effectLst/>
                </p:spPr>
                <p:txBody>
                  <a:bodyPr lIns="90000" tIns="46800" rIns="90000" bIns="46800"/>
                  <a:lstStyle/>
                  <a:p>
                    <a:pPr algn="ctr"/>
                    <a:r>
                      <a:rPr kumimoji="1" lang="en-US" altLang="zh-CN" sz="2400" b="1"/>
                      <a:t>Y</a:t>
                    </a:r>
                    <a:endParaRPr kumimoji="1" lang="en-US" altLang="zh-CN" sz="2400"/>
                  </a:p>
                </p:txBody>
              </p:sp>
              <p:sp>
                <p:nvSpPr>
                  <p:cNvPr id="39" name="Rectangle 40"/>
                  <p:cNvSpPr>
                    <a:spLocks noChangeArrowheads="1"/>
                  </p:cNvSpPr>
                  <p:nvPr/>
                </p:nvSpPr>
                <p:spPr bwMode="auto">
                  <a:xfrm>
                    <a:off x="873" y="951"/>
                    <a:ext cx="426" cy="44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23" name="Group 41"/>
                <p:cNvGrpSpPr>
                  <a:grpSpLocks/>
                </p:cNvGrpSpPr>
                <p:nvPr/>
              </p:nvGrpSpPr>
              <p:grpSpPr bwMode="auto">
                <a:xfrm>
                  <a:off x="1299" y="951"/>
                  <a:ext cx="428" cy="442"/>
                  <a:chOff x="1299" y="951"/>
                  <a:chExt cx="428" cy="442"/>
                </a:xfrm>
              </p:grpSpPr>
              <p:sp>
                <p:nvSpPr>
                  <p:cNvPr id="36" name="Rectangle 42"/>
                  <p:cNvSpPr>
                    <a:spLocks noChangeArrowheads="1"/>
                  </p:cNvSpPr>
                  <p:nvPr/>
                </p:nvSpPr>
                <p:spPr bwMode="auto">
                  <a:xfrm>
                    <a:off x="1342" y="951"/>
                    <a:ext cx="342" cy="442"/>
                  </a:xfrm>
                  <a:prstGeom prst="rect">
                    <a:avLst/>
                  </a:prstGeom>
                  <a:noFill/>
                  <a:ln w="28575">
                    <a:noFill/>
                    <a:miter lim="800000"/>
                    <a:headEnd/>
                    <a:tailEnd/>
                  </a:ln>
                  <a:effectLst/>
                </p:spPr>
                <p:txBody>
                  <a:bodyPr lIns="90000" tIns="46800" rIns="90000" bIns="46800"/>
                  <a:lstStyle/>
                  <a:p>
                    <a:pPr algn="ctr"/>
                    <a:r>
                      <a:rPr kumimoji="1" lang="en-US" altLang="zh-CN" sz="2400" b="1"/>
                      <a:t>Y</a:t>
                    </a:r>
                    <a:endParaRPr kumimoji="1" lang="en-US" altLang="zh-CN" sz="2400"/>
                  </a:p>
                </p:txBody>
              </p:sp>
              <p:sp>
                <p:nvSpPr>
                  <p:cNvPr id="37" name="Rectangle 43"/>
                  <p:cNvSpPr>
                    <a:spLocks noChangeArrowheads="1"/>
                  </p:cNvSpPr>
                  <p:nvPr/>
                </p:nvSpPr>
                <p:spPr bwMode="auto">
                  <a:xfrm>
                    <a:off x="1299" y="951"/>
                    <a:ext cx="428" cy="44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24" name="Group 44"/>
                <p:cNvGrpSpPr>
                  <a:grpSpLocks/>
                </p:cNvGrpSpPr>
                <p:nvPr/>
              </p:nvGrpSpPr>
              <p:grpSpPr bwMode="auto">
                <a:xfrm>
                  <a:off x="0" y="1393"/>
                  <a:ext cx="447" cy="442"/>
                  <a:chOff x="0" y="1393"/>
                  <a:chExt cx="447" cy="442"/>
                </a:xfrm>
              </p:grpSpPr>
              <p:sp>
                <p:nvSpPr>
                  <p:cNvPr id="34" name="Rectangle 45"/>
                  <p:cNvSpPr>
                    <a:spLocks noChangeArrowheads="1"/>
                  </p:cNvSpPr>
                  <p:nvPr/>
                </p:nvSpPr>
                <p:spPr bwMode="auto">
                  <a:xfrm>
                    <a:off x="43" y="1393"/>
                    <a:ext cx="361" cy="442"/>
                  </a:xfrm>
                  <a:prstGeom prst="rect">
                    <a:avLst/>
                  </a:prstGeom>
                  <a:noFill/>
                  <a:ln w="28575">
                    <a:noFill/>
                    <a:miter lim="800000"/>
                    <a:headEnd/>
                    <a:tailEnd/>
                  </a:ln>
                  <a:effectLst/>
                </p:spPr>
                <p:txBody>
                  <a:bodyPr lIns="90000" tIns="46800" rIns="90000" bIns="46800"/>
                  <a:lstStyle/>
                  <a:p>
                    <a:pPr algn="ctr"/>
                    <a:r>
                      <a:rPr kumimoji="1" lang="en-US" altLang="zh-CN" sz="2400" b="1"/>
                      <a:t>-</a:t>
                    </a:r>
                    <a:endParaRPr kumimoji="1" lang="en-US" altLang="zh-CN" sz="3600"/>
                  </a:p>
                </p:txBody>
              </p:sp>
              <p:sp>
                <p:nvSpPr>
                  <p:cNvPr id="35" name="Rectangle 46"/>
                  <p:cNvSpPr>
                    <a:spLocks noChangeArrowheads="1"/>
                  </p:cNvSpPr>
                  <p:nvPr/>
                </p:nvSpPr>
                <p:spPr bwMode="auto">
                  <a:xfrm>
                    <a:off x="0" y="1393"/>
                    <a:ext cx="447" cy="44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25" name="Group 47"/>
                <p:cNvGrpSpPr>
                  <a:grpSpLocks/>
                </p:cNvGrpSpPr>
                <p:nvPr/>
              </p:nvGrpSpPr>
              <p:grpSpPr bwMode="auto">
                <a:xfrm>
                  <a:off x="447" y="1393"/>
                  <a:ext cx="426" cy="442"/>
                  <a:chOff x="447" y="1393"/>
                  <a:chExt cx="426" cy="442"/>
                </a:xfrm>
              </p:grpSpPr>
              <p:sp>
                <p:nvSpPr>
                  <p:cNvPr id="32" name="Rectangle 48"/>
                  <p:cNvSpPr>
                    <a:spLocks noChangeArrowheads="1"/>
                  </p:cNvSpPr>
                  <p:nvPr/>
                </p:nvSpPr>
                <p:spPr bwMode="auto">
                  <a:xfrm>
                    <a:off x="490" y="1393"/>
                    <a:ext cx="340" cy="442"/>
                  </a:xfrm>
                  <a:prstGeom prst="rect">
                    <a:avLst/>
                  </a:prstGeom>
                  <a:noFill/>
                  <a:ln w="28575">
                    <a:noFill/>
                    <a:miter lim="800000"/>
                    <a:headEnd/>
                    <a:tailEnd/>
                  </a:ln>
                  <a:effectLst/>
                </p:spPr>
                <p:txBody>
                  <a:bodyPr lIns="90000" tIns="46800" rIns="90000" bIns="46800"/>
                  <a:lstStyle/>
                  <a:p>
                    <a:pPr algn="ctr"/>
                    <a:r>
                      <a:rPr kumimoji="1" lang="en-US" altLang="zh-CN" sz="2400" b="1"/>
                      <a:t>Y</a:t>
                    </a:r>
                    <a:endParaRPr kumimoji="1" lang="en-US" altLang="zh-CN" sz="2400"/>
                  </a:p>
                </p:txBody>
              </p:sp>
              <p:sp>
                <p:nvSpPr>
                  <p:cNvPr id="33" name="Rectangle 49"/>
                  <p:cNvSpPr>
                    <a:spLocks noChangeArrowheads="1"/>
                  </p:cNvSpPr>
                  <p:nvPr/>
                </p:nvSpPr>
                <p:spPr bwMode="auto">
                  <a:xfrm>
                    <a:off x="447" y="1393"/>
                    <a:ext cx="426" cy="44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26" name="Group 50"/>
                <p:cNvGrpSpPr>
                  <a:grpSpLocks/>
                </p:cNvGrpSpPr>
                <p:nvPr/>
              </p:nvGrpSpPr>
              <p:grpSpPr bwMode="auto">
                <a:xfrm>
                  <a:off x="873" y="1393"/>
                  <a:ext cx="426" cy="442"/>
                  <a:chOff x="873" y="1393"/>
                  <a:chExt cx="426" cy="442"/>
                </a:xfrm>
              </p:grpSpPr>
              <p:sp>
                <p:nvSpPr>
                  <p:cNvPr id="30" name="Rectangle 51"/>
                  <p:cNvSpPr>
                    <a:spLocks noChangeArrowheads="1"/>
                  </p:cNvSpPr>
                  <p:nvPr/>
                </p:nvSpPr>
                <p:spPr bwMode="auto">
                  <a:xfrm>
                    <a:off x="916" y="1393"/>
                    <a:ext cx="340" cy="442"/>
                  </a:xfrm>
                  <a:prstGeom prst="rect">
                    <a:avLst/>
                  </a:prstGeom>
                  <a:noFill/>
                  <a:ln w="28575">
                    <a:noFill/>
                    <a:miter lim="800000"/>
                    <a:headEnd/>
                    <a:tailEnd/>
                  </a:ln>
                  <a:effectLst/>
                </p:spPr>
                <p:txBody>
                  <a:bodyPr lIns="90000" tIns="46800" rIns="90000" bIns="46800"/>
                  <a:lstStyle/>
                  <a:p>
                    <a:pPr algn="ctr"/>
                    <a:r>
                      <a:rPr kumimoji="1" lang="en-US" altLang="zh-CN" sz="2400" b="1"/>
                      <a:t>Y</a:t>
                    </a:r>
                    <a:endParaRPr kumimoji="1" lang="en-US" altLang="zh-CN" sz="2400"/>
                  </a:p>
                </p:txBody>
              </p:sp>
              <p:sp>
                <p:nvSpPr>
                  <p:cNvPr id="31" name="Rectangle 52"/>
                  <p:cNvSpPr>
                    <a:spLocks noChangeArrowheads="1"/>
                  </p:cNvSpPr>
                  <p:nvPr/>
                </p:nvSpPr>
                <p:spPr bwMode="auto">
                  <a:xfrm>
                    <a:off x="873" y="1393"/>
                    <a:ext cx="426" cy="44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27" name="Group 53"/>
                <p:cNvGrpSpPr>
                  <a:grpSpLocks/>
                </p:cNvGrpSpPr>
                <p:nvPr/>
              </p:nvGrpSpPr>
              <p:grpSpPr bwMode="auto">
                <a:xfrm>
                  <a:off x="1299" y="1393"/>
                  <a:ext cx="428" cy="442"/>
                  <a:chOff x="1299" y="1393"/>
                  <a:chExt cx="428" cy="442"/>
                </a:xfrm>
              </p:grpSpPr>
              <p:sp>
                <p:nvSpPr>
                  <p:cNvPr id="28" name="Rectangle 54"/>
                  <p:cNvSpPr>
                    <a:spLocks noChangeArrowheads="1"/>
                  </p:cNvSpPr>
                  <p:nvPr/>
                </p:nvSpPr>
                <p:spPr bwMode="auto">
                  <a:xfrm>
                    <a:off x="1342" y="1393"/>
                    <a:ext cx="342" cy="442"/>
                  </a:xfrm>
                  <a:prstGeom prst="rect">
                    <a:avLst/>
                  </a:prstGeom>
                  <a:noFill/>
                  <a:ln w="28575">
                    <a:noFill/>
                    <a:miter lim="800000"/>
                    <a:headEnd/>
                    <a:tailEnd/>
                  </a:ln>
                  <a:effectLst/>
                </p:spPr>
                <p:txBody>
                  <a:bodyPr lIns="90000" tIns="46800" rIns="90000" bIns="46800"/>
                  <a:lstStyle/>
                  <a:p>
                    <a:pPr algn="ctr"/>
                    <a:r>
                      <a:rPr kumimoji="1" lang="en-US" altLang="zh-CN" sz="2400" b="1"/>
                      <a:t>Y</a:t>
                    </a:r>
                    <a:endParaRPr kumimoji="1" lang="en-US" altLang="zh-CN" sz="2400"/>
                  </a:p>
                </p:txBody>
              </p:sp>
              <p:sp>
                <p:nvSpPr>
                  <p:cNvPr id="29" name="Rectangle 55"/>
                  <p:cNvSpPr>
                    <a:spLocks noChangeArrowheads="1"/>
                  </p:cNvSpPr>
                  <p:nvPr/>
                </p:nvSpPr>
                <p:spPr bwMode="auto">
                  <a:xfrm>
                    <a:off x="1299" y="1393"/>
                    <a:ext cx="428" cy="44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sp>
            <p:nvSpPr>
              <p:cNvPr id="11" name="Rectangle 56"/>
              <p:cNvSpPr>
                <a:spLocks noChangeArrowheads="1"/>
              </p:cNvSpPr>
              <p:nvPr/>
            </p:nvSpPr>
            <p:spPr bwMode="auto">
              <a:xfrm>
                <a:off x="-3" y="-3"/>
                <a:ext cx="1733" cy="1841"/>
              </a:xfrm>
              <a:prstGeom prst="rect">
                <a:avLst/>
              </a:prstGeom>
              <a:noFill/>
              <a:ln w="11112">
                <a:solidFill>
                  <a:srgbClr val="A0A0A0"/>
                </a:solidFill>
                <a:miter lim="800000"/>
                <a:headEnd/>
                <a:tailEnd/>
              </a:ln>
              <a:effectLst/>
            </p:spPr>
            <p:txBody>
              <a:bodyPr wrap="none" lIns="90000" tIns="46800" rIns="90000" bIns="46800" anchor="ctr"/>
              <a:lstStyle/>
              <a:p>
                <a:endParaRPr lang="zh-CN" altLang="en-US"/>
              </a:p>
            </p:txBody>
          </p:sp>
        </p:grpSp>
        <p:sp>
          <p:nvSpPr>
            <p:cNvPr id="9" name="Line 57"/>
            <p:cNvSpPr>
              <a:spLocks noChangeShapeType="1"/>
            </p:cNvSpPr>
            <p:nvPr/>
          </p:nvSpPr>
          <p:spPr bwMode="auto">
            <a:xfrm>
              <a:off x="612" y="1207"/>
              <a:ext cx="862" cy="363"/>
            </a:xfrm>
            <a:prstGeom prst="line">
              <a:avLst/>
            </a:prstGeom>
            <a:noFill/>
            <a:ln w="28575">
              <a:solidFill>
                <a:schemeClr val="tx1"/>
              </a:solidFill>
              <a:round/>
              <a:headEnd/>
              <a:tailEnd/>
            </a:ln>
            <a:effectLst/>
          </p:spPr>
          <p:txBody>
            <a:bodyPr wrap="none" anchor="ctr"/>
            <a:lstStyle/>
            <a:p>
              <a:endParaRPr lang="zh-CN" altLang="en-US"/>
            </a:p>
          </p:txBody>
        </p:sp>
      </p:grpSp>
      <p:sp>
        <p:nvSpPr>
          <p:cNvPr id="60" name="Text Box 58"/>
          <p:cNvSpPr txBox="1">
            <a:spLocks noChangeArrowheads="1"/>
          </p:cNvSpPr>
          <p:nvPr/>
        </p:nvSpPr>
        <p:spPr bwMode="auto">
          <a:xfrm>
            <a:off x="2351088" y="3708975"/>
            <a:ext cx="7632700" cy="366712"/>
          </a:xfrm>
          <a:prstGeom prst="rect">
            <a:avLst/>
          </a:prstGeom>
          <a:noFill/>
          <a:ln w="25400">
            <a:noFill/>
            <a:miter lim="800000"/>
            <a:headEnd/>
            <a:tailEnd/>
          </a:ln>
          <a:effectLst/>
        </p:spPr>
        <p:txBody>
          <a:bodyPr>
            <a:spAutoFit/>
          </a:bodyPr>
          <a:lstStyle/>
          <a:p>
            <a:pPr marL="342900" indent="-342900"/>
            <a:endParaRPr lang="zh-CN" altLang="zh-CN">
              <a:latin typeface="Times New Roman" pitchFamily="18" charset="0"/>
            </a:endParaRPr>
          </a:p>
        </p:txBody>
      </p:sp>
      <p:pic>
        <p:nvPicPr>
          <p:cNvPr id="3" name="图片 2">
            <a:extLst>
              <a:ext uri="{FF2B5EF4-FFF2-40B4-BE49-F238E27FC236}">
                <a16:creationId xmlns:a16="http://schemas.microsoft.com/office/drawing/2014/main" id="{8938A20C-712E-47D1-B041-3DA1C5427C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3259" y="4088080"/>
            <a:ext cx="2191695" cy="219169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63889" y="235419"/>
            <a:ext cx="6003915" cy="612086"/>
          </a:xfrm>
          <a:prstGeom prst="rect">
            <a:avLst/>
          </a:prstGeom>
        </p:spPr>
        <p:txBody>
          <a:bodyPr>
            <a:normAutofit/>
          </a:bodyPr>
          <a:lstStyle/>
          <a:p>
            <a:r>
              <a:rPr lang="zh-CN" altLang="en-US" dirty="0"/>
              <a:t>使用封锁机制解决丢失修改问题</a:t>
            </a:r>
          </a:p>
        </p:txBody>
      </p:sp>
      <p:graphicFrame>
        <p:nvGraphicFramePr>
          <p:cNvPr id="4" name="Group 250"/>
          <p:cNvGraphicFramePr>
            <a:graphicFrameLocks/>
          </p:cNvGraphicFramePr>
          <p:nvPr>
            <p:extLst>
              <p:ext uri="{D42A27DB-BD31-4B8C-83A1-F6EECF244321}">
                <p14:modId xmlns:p14="http://schemas.microsoft.com/office/powerpoint/2010/main" val="4189232953"/>
              </p:ext>
            </p:extLst>
          </p:nvPr>
        </p:nvGraphicFramePr>
        <p:xfrm>
          <a:off x="2021157" y="1123196"/>
          <a:ext cx="4123830" cy="5025711"/>
        </p:xfrm>
        <a:graphic>
          <a:graphicData uri="http://schemas.openxmlformats.org/drawingml/2006/table">
            <a:tbl>
              <a:tblPr/>
              <a:tblGrid>
                <a:gridCol w="2061915">
                  <a:extLst>
                    <a:ext uri="{9D8B030D-6E8A-4147-A177-3AD203B41FA5}">
                      <a16:colId xmlns:a16="http://schemas.microsoft.com/office/drawing/2014/main" val="20000"/>
                    </a:ext>
                  </a:extLst>
                </a:gridCol>
                <a:gridCol w="2061915">
                  <a:extLst>
                    <a:ext uri="{9D8B030D-6E8A-4147-A177-3AD203B41FA5}">
                      <a16:colId xmlns:a16="http://schemas.microsoft.com/office/drawing/2014/main" val="20001"/>
                    </a:ext>
                  </a:extLst>
                </a:gridCol>
              </a:tblGrid>
              <a:tr h="360363">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dirty="0">
                          <a:ln>
                            <a:noFill/>
                          </a:ln>
                          <a:solidFill>
                            <a:schemeClr val="tx1"/>
                          </a:solidFill>
                          <a:effectLst/>
                          <a:latin typeface="Times New Roman" pitchFamily="18" charset="0"/>
                          <a:ea typeface="宋体" charset="-122"/>
                          <a:cs typeface="Times New Roman" pitchFamily="18" charset="0"/>
                        </a:rPr>
                        <a:t>T</a:t>
                      </a:r>
                      <a:r>
                        <a:rPr kumimoji="1" lang="en-US" altLang="zh-CN" sz="1700" b="1" i="0" u="none" strike="noStrike" cap="none" normalizeH="0" baseline="-30000" dirty="0">
                          <a:ln>
                            <a:noFill/>
                          </a:ln>
                          <a:solidFill>
                            <a:schemeClr val="tx1"/>
                          </a:solidFill>
                          <a:effectLst/>
                          <a:latin typeface="Times New Roman" pitchFamily="18" charset="0"/>
                          <a:ea typeface="宋体" charset="-122"/>
                          <a:cs typeface="Times New Roman" pitchFamily="18" charset="0"/>
                        </a:rPr>
                        <a:t>1</a:t>
                      </a:r>
                      <a:endParaRPr kumimoji="1" lang="en-US" altLang="zh-CN" sz="1700" b="1"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T</a:t>
                      </a:r>
                      <a:r>
                        <a:rPr kumimoji="1" lang="en-US" altLang="zh-CN" sz="1700" b="1" i="0" u="none" strike="noStrike" cap="none" normalizeH="0" baseline="-30000">
                          <a:ln>
                            <a:noFill/>
                          </a:ln>
                          <a:solidFill>
                            <a:schemeClr val="tx1"/>
                          </a:solidFill>
                          <a:effectLst/>
                          <a:latin typeface="Times New Roman" pitchFamily="18" charset="0"/>
                          <a:ea typeface="宋体" charset="-122"/>
                          <a:cs typeface="Times New Roman" pitchFamily="18" charset="0"/>
                        </a:rPr>
                        <a:t>2</a:t>
                      </a:r>
                      <a:endPar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587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① Xlock A</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7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603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② R(A)=16</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7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3587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7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Xlock A</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r h="3603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③ A←A-1</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700" b="1" i="0" u="none" strike="noStrike" cap="none" normalizeH="0" baseline="0" dirty="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4"/>
                  </a:ext>
                </a:extLst>
              </a:tr>
              <a:tr h="311150">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    W(A)=15</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700" b="1" i="0" u="none" strike="noStrike" cap="none" normalizeH="0" baseline="0" dirty="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5"/>
                  </a:ext>
                </a:extLst>
              </a:tr>
              <a:tr h="3603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    Commit</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700" b="1"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6"/>
                  </a:ext>
                </a:extLst>
              </a:tr>
              <a:tr h="3587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    Unlock A</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700" b="1" i="0" u="none" strike="noStrike" cap="none" normalizeH="0" baseline="0" dirty="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7"/>
                  </a:ext>
                </a:extLst>
              </a:tr>
              <a:tr h="3603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④</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700" b="1" i="0" u="none" strike="noStrike" cap="none" normalizeH="0" baseline="0">
                          <a:ln>
                            <a:noFill/>
                          </a:ln>
                          <a:solidFill>
                            <a:schemeClr val="tx1"/>
                          </a:solidFill>
                          <a:effectLst/>
                          <a:latin typeface="Times New Roman" pitchFamily="18" charset="0"/>
                          <a:ea typeface="宋体" charset="-122"/>
                          <a:cs typeface="Times New Roman" pitchFamily="18" charset="0"/>
                        </a:rPr>
                        <a:t>获得</a:t>
                      </a: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Xlock A</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8"/>
                  </a:ext>
                </a:extLst>
              </a:tr>
              <a:tr h="3587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7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R(A)=15</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9"/>
                  </a:ext>
                </a:extLst>
              </a:tr>
              <a:tr h="36036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7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A←A-1</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0"/>
                  </a:ext>
                </a:extLst>
              </a:tr>
              <a:tr h="3587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⑤</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W(A)=14</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1"/>
                  </a:ext>
                </a:extLst>
              </a:tr>
              <a:tr h="36036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7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Commit</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2"/>
                  </a:ext>
                </a:extLst>
              </a:tr>
              <a:tr h="3587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7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dirty="0">
                          <a:ln>
                            <a:noFill/>
                          </a:ln>
                          <a:solidFill>
                            <a:schemeClr val="tx1"/>
                          </a:solidFill>
                          <a:effectLst/>
                          <a:latin typeface="Times New Roman" pitchFamily="18" charset="0"/>
                          <a:ea typeface="宋体" charset="-122"/>
                          <a:cs typeface="Times New Roman" pitchFamily="18" charset="0"/>
                        </a:rPr>
                        <a:t>Unlock A</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3"/>
                  </a:ext>
                </a:extLst>
              </a:tr>
            </a:tbl>
          </a:graphicData>
        </a:graphic>
      </p:graphicFrame>
      <p:sp>
        <p:nvSpPr>
          <p:cNvPr id="5" name="Text Box 240"/>
          <p:cNvSpPr txBox="1">
            <a:spLocks noChangeArrowheads="1"/>
          </p:cNvSpPr>
          <p:nvPr/>
        </p:nvSpPr>
        <p:spPr bwMode="auto">
          <a:xfrm>
            <a:off x="6311486" y="1161365"/>
            <a:ext cx="4183023" cy="4896790"/>
          </a:xfrm>
          <a:prstGeom prst="rect">
            <a:avLst/>
          </a:prstGeom>
          <a:solidFill>
            <a:srgbClr val="CCFFCC"/>
          </a:solidFill>
          <a:ln w="25400">
            <a:noFill/>
            <a:miter lim="800000"/>
            <a:headEnd/>
            <a:tailEnd/>
          </a:ln>
          <a:effectLst/>
        </p:spPr>
        <p:txBody>
          <a:bodyPr wrap="square">
            <a:spAutoFit/>
          </a:bodyPr>
          <a:lstStyle/>
          <a:p>
            <a:pPr marL="285750" indent="-285750" algn="just" fontAlgn="auto">
              <a:lnSpc>
                <a:spcPct val="150000"/>
              </a:lnSpc>
              <a:spcBef>
                <a:spcPct val="20000"/>
              </a:spcBef>
              <a:spcAft>
                <a:spcPts val="0"/>
              </a:spcAft>
              <a:buClr>
                <a:srgbClr val="0053E2"/>
              </a:buClr>
              <a:buSzPct val="70000"/>
              <a:buFont typeface="Wingdings" pitchFamily="2" charset="2"/>
              <a:buChar char="n"/>
              <a:defRPr/>
            </a:pPr>
            <a:r>
              <a:rPr lang="zh-CN" altLang="en-US" sz="2000" dirty="0">
                <a:ea typeface="+mn-ea"/>
                <a:cs typeface="Times New Roman" pitchFamily="18" charset="0"/>
              </a:rPr>
              <a:t>事务</a:t>
            </a:r>
            <a:r>
              <a:rPr lang="en-US" altLang="zh-CN" sz="2000" dirty="0">
                <a:ea typeface="+mn-ea"/>
                <a:cs typeface="Times New Roman" pitchFamily="18" charset="0"/>
              </a:rPr>
              <a:t>T1</a:t>
            </a:r>
            <a:r>
              <a:rPr lang="zh-CN" altLang="en-US" sz="2000" dirty="0">
                <a:ea typeface="+mn-ea"/>
                <a:cs typeface="Times New Roman" pitchFamily="18" charset="0"/>
              </a:rPr>
              <a:t>在读</a:t>
            </a:r>
            <a:r>
              <a:rPr lang="en-US" altLang="zh-CN" sz="2000" dirty="0">
                <a:ea typeface="+mn-ea"/>
                <a:cs typeface="Times New Roman" pitchFamily="18" charset="0"/>
              </a:rPr>
              <a:t>A</a:t>
            </a:r>
            <a:r>
              <a:rPr lang="zh-CN" altLang="en-US" sz="2000" dirty="0">
                <a:ea typeface="+mn-ea"/>
                <a:cs typeface="Times New Roman" pitchFamily="18" charset="0"/>
              </a:rPr>
              <a:t>进行修改之前先对</a:t>
            </a:r>
            <a:r>
              <a:rPr lang="en-US" altLang="zh-CN" sz="2000" dirty="0">
                <a:ea typeface="+mn-ea"/>
                <a:cs typeface="Times New Roman" pitchFamily="18" charset="0"/>
              </a:rPr>
              <a:t>A</a:t>
            </a:r>
            <a:r>
              <a:rPr lang="zh-CN" altLang="en-US" sz="2000" dirty="0">
                <a:ea typeface="+mn-ea"/>
                <a:cs typeface="Times New Roman" pitchFamily="18" charset="0"/>
              </a:rPr>
              <a:t>加</a:t>
            </a:r>
            <a:r>
              <a:rPr lang="en-US" altLang="zh-CN" sz="2000" dirty="0">
                <a:ea typeface="+mn-ea"/>
                <a:cs typeface="Times New Roman" pitchFamily="18" charset="0"/>
              </a:rPr>
              <a:t>X</a:t>
            </a:r>
            <a:r>
              <a:rPr lang="zh-CN" altLang="en-US" sz="2000" dirty="0">
                <a:ea typeface="+mn-ea"/>
                <a:cs typeface="Times New Roman" pitchFamily="18" charset="0"/>
              </a:rPr>
              <a:t>锁</a:t>
            </a:r>
          </a:p>
          <a:p>
            <a:pPr marL="285750" indent="-285750" algn="just" fontAlgn="auto">
              <a:lnSpc>
                <a:spcPct val="150000"/>
              </a:lnSpc>
              <a:spcBef>
                <a:spcPct val="20000"/>
              </a:spcBef>
              <a:spcAft>
                <a:spcPts val="0"/>
              </a:spcAft>
              <a:buClr>
                <a:srgbClr val="0053E2"/>
              </a:buClr>
              <a:buSzPct val="70000"/>
              <a:buFont typeface="Wingdings" pitchFamily="2" charset="2"/>
              <a:buChar char="n"/>
              <a:defRPr/>
            </a:pPr>
            <a:r>
              <a:rPr lang="zh-CN" altLang="en-US" sz="2000" dirty="0">
                <a:ea typeface="+mn-ea"/>
                <a:cs typeface="Times New Roman" pitchFamily="18" charset="0"/>
              </a:rPr>
              <a:t>当</a:t>
            </a:r>
            <a:r>
              <a:rPr lang="en-US" altLang="zh-CN" sz="2000" dirty="0">
                <a:ea typeface="+mn-ea"/>
                <a:cs typeface="Times New Roman" pitchFamily="18" charset="0"/>
              </a:rPr>
              <a:t>T2</a:t>
            </a:r>
            <a:r>
              <a:rPr lang="zh-CN" altLang="en-US" sz="2000" dirty="0">
                <a:ea typeface="+mn-ea"/>
                <a:cs typeface="Times New Roman" pitchFamily="18" charset="0"/>
              </a:rPr>
              <a:t>再请求对</a:t>
            </a:r>
            <a:r>
              <a:rPr lang="en-US" altLang="zh-CN" sz="2000" dirty="0">
                <a:ea typeface="+mn-ea"/>
                <a:cs typeface="Times New Roman" pitchFamily="18" charset="0"/>
              </a:rPr>
              <a:t>A</a:t>
            </a:r>
            <a:r>
              <a:rPr lang="zh-CN" altLang="en-US" sz="2000" dirty="0">
                <a:ea typeface="+mn-ea"/>
                <a:cs typeface="Times New Roman" pitchFamily="18" charset="0"/>
              </a:rPr>
              <a:t>加</a:t>
            </a:r>
            <a:r>
              <a:rPr lang="en-US" altLang="zh-CN" sz="2000" dirty="0">
                <a:ea typeface="+mn-ea"/>
                <a:cs typeface="Times New Roman" pitchFamily="18" charset="0"/>
              </a:rPr>
              <a:t>X</a:t>
            </a:r>
            <a:r>
              <a:rPr lang="zh-CN" altLang="en-US" sz="2000" dirty="0">
                <a:ea typeface="+mn-ea"/>
                <a:cs typeface="Times New Roman" pitchFamily="18" charset="0"/>
              </a:rPr>
              <a:t>锁时被拒绝</a:t>
            </a:r>
          </a:p>
          <a:p>
            <a:pPr marL="285750" indent="-285750" algn="just" fontAlgn="auto">
              <a:lnSpc>
                <a:spcPct val="150000"/>
              </a:lnSpc>
              <a:spcBef>
                <a:spcPct val="20000"/>
              </a:spcBef>
              <a:spcAft>
                <a:spcPts val="0"/>
              </a:spcAft>
              <a:buClr>
                <a:srgbClr val="0053E2"/>
              </a:buClr>
              <a:buSzPct val="70000"/>
              <a:buFont typeface="Wingdings" pitchFamily="2" charset="2"/>
              <a:buChar char="n"/>
              <a:defRPr/>
            </a:pPr>
            <a:r>
              <a:rPr lang="en-US" altLang="zh-CN" sz="2000" dirty="0">
                <a:ea typeface="+mn-ea"/>
                <a:cs typeface="Times New Roman" pitchFamily="18" charset="0"/>
              </a:rPr>
              <a:t>T2</a:t>
            </a:r>
            <a:r>
              <a:rPr lang="zh-CN" altLang="en-US" sz="2000" dirty="0">
                <a:ea typeface="+mn-ea"/>
                <a:cs typeface="Times New Roman" pitchFamily="18" charset="0"/>
              </a:rPr>
              <a:t>只能等待</a:t>
            </a:r>
            <a:r>
              <a:rPr lang="en-US" altLang="zh-CN" sz="2000" dirty="0">
                <a:ea typeface="+mn-ea"/>
                <a:cs typeface="Times New Roman" pitchFamily="18" charset="0"/>
              </a:rPr>
              <a:t>T1</a:t>
            </a:r>
            <a:r>
              <a:rPr lang="zh-CN" altLang="en-US" sz="2000" dirty="0">
                <a:ea typeface="+mn-ea"/>
                <a:cs typeface="Times New Roman" pitchFamily="18" charset="0"/>
              </a:rPr>
              <a:t>释放</a:t>
            </a:r>
            <a:r>
              <a:rPr lang="en-US" altLang="zh-CN" sz="2000" dirty="0">
                <a:ea typeface="+mn-ea"/>
                <a:cs typeface="Times New Roman" pitchFamily="18" charset="0"/>
              </a:rPr>
              <a:t>A</a:t>
            </a:r>
            <a:r>
              <a:rPr lang="zh-CN" altLang="en-US" sz="2000" dirty="0">
                <a:ea typeface="+mn-ea"/>
                <a:cs typeface="Times New Roman" pitchFamily="18" charset="0"/>
              </a:rPr>
              <a:t>上的锁后</a:t>
            </a:r>
            <a:r>
              <a:rPr lang="en-US" altLang="zh-CN" sz="2000" dirty="0">
                <a:ea typeface="+mn-ea"/>
                <a:cs typeface="Times New Roman" pitchFamily="18" charset="0"/>
              </a:rPr>
              <a:t>T2</a:t>
            </a:r>
            <a:r>
              <a:rPr lang="zh-CN" altLang="en-US" sz="2000" dirty="0">
                <a:ea typeface="+mn-ea"/>
                <a:cs typeface="Times New Roman" pitchFamily="18" charset="0"/>
              </a:rPr>
              <a:t>获得对</a:t>
            </a:r>
            <a:r>
              <a:rPr lang="en-US" altLang="zh-CN" sz="2000" dirty="0">
                <a:ea typeface="+mn-ea"/>
                <a:cs typeface="Times New Roman" pitchFamily="18" charset="0"/>
              </a:rPr>
              <a:t>A</a:t>
            </a:r>
            <a:r>
              <a:rPr lang="zh-CN" altLang="en-US" sz="2000" dirty="0">
                <a:ea typeface="+mn-ea"/>
                <a:cs typeface="Times New Roman" pitchFamily="18" charset="0"/>
              </a:rPr>
              <a:t>的</a:t>
            </a:r>
            <a:r>
              <a:rPr lang="en-US" altLang="zh-CN" sz="2000" dirty="0">
                <a:ea typeface="+mn-ea"/>
                <a:cs typeface="Times New Roman" pitchFamily="18" charset="0"/>
              </a:rPr>
              <a:t>X</a:t>
            </a:r>
            <a:r>
              <a:rPr lang="zh-CN" altLang="en-US" sz="2000" dirty="0">
                <a:ea typeface="+mn-ea"/>
                <a:cs typeface="Times New Roman" pitchFamily="18" charset="0"/>
              </a:rPr>
              <a:t>锁</a:t>
            </a:r>
          </a:p>
          <a:p>
            <a:pPr marL="285750" indent="-285750" algn="just" fontAlgn="auto">
              <a:lnSpc>
                <a:spcPct val="150000"/>
              </a:lnSpc>
              <a:spcBef>
                <a:spcPct val="20000"/>
              </a:spcBef>
              <a:spcAft>
                <a:spcPts val="0"/>
              </a:spcAft>
              <a:buClr>
                <a:srgbClr val="0053E2"/>
              </a:buClr>
              <a:buSzPct val="70000"/>
              <a:buFont typeface="Wingdings" pitchFamily="2" charset="2"/>
              <a:buChar char="n"/>
              <a:defRPr/>
            </a:pPr>
            <a:r>
              <a:rPr lang="zh-CN" altLang="en-US" sz="2000" dirty="0">
                <a:ea typeface="+mn-ea"/>
                <a:cs typeface="Times New Roman" pitchFamily="18" charset="0"/>
              </a:rPr>
              <a:t>这时</a:t>
            </a:r>
            <a:r>
              <a:rPr lang="en-US" altLang="zh-CN" sz="2000" dirty="0">
                <a:ea typeface="+mn-ea"/>
                <a:cs typeface="Times New Roman" pitchFamily="18" charset="0"/>
              </a:rPr>
              <a:t>T2</a:t>
            </a:r>
            <a:r>
              <a:rPr lang="zh-CN" altLang="en-US" sz="2000" dirty="0">
                <a:ea typeface="+mn-ea"/>
                <a:cs typeface="Times New Roman" pitchFamily="18" charset="0"/>
              </a:rPr>
              <a:t>读到的</a:t>
            </a:r>
            <a:r>
              <a:rPr lang="en-US" altLang="zh-CN" sz="2000" dirty="0">
                <a:ea typeface="+mn-ea"/>
                <a:cs typeface="Times New Roman" pitchFamily="18" charset="0"/>
              </a:rPr>
              <a:t>A</a:t>
            </a:r>
            <a:r>
              <a:rPr lang="zh-CN" altLang="en-US" sz="2000" dirty="0">
                <a:ea typeface="+mn-ea"/>
                <a:cs typeface="Times New Roman" pitchFamily="18" charset="0"/>
              </a:rPr>
              <a:t>已经是</a:t>
            </a:r>
            <a:r>
              <a:rPr lang="en-US" altLang="zh-CN" sz="2000" dirty="0">
                <a:ea typeface="+mn-ea"/>
                <a:cs typeface="Times New Roman" pitchFamily="18" charset="0"/>
              </a:rPr>
              <a:t>T1</a:t>
            </a:r>
            <a:r>
              <a:rPr lang="zh-CN" altLang="en-US" sz="2000" dirty="0">
                <a:ea typeface="+mn-ea"/>
                <a:cs typeface="Times New Roman" pitchFamily="18" charset="0"/>
              </a:rPr>
              <a:t>更新过的值</a:t>
            </a:r>
            <a:r>
              <a:rPr lang="en-US" altLang="zh-CN" sz="2000" dirty="0">
                <a:ea typeface="+mn-ea"/>
                <a:cs typeface="Times New Roman" pitchFamily="18" charset="0"/>
              </a:rPr>
              <a:t>15</a:t>
            </a:r>
          </a:p>
          <a:p>
            <a:pPr marL="285750" indent="-285750" algn="just" fontAlgn="auto">
              <a:lnSpc>
                <a:spcPct val="150000"/>
              </a:lnSpc>
              <a:spcBef>
                <a:spcPct val="20000"/>
              </a:spcBef>
              <a:spcAft>
                <a:spcPts val="0"/>
              </a:spcAft>
              <a:buClr>
                <a:srgbClr val="0053E2"/>
              </a:buClr>
              <a:buSzPct val="70000"/>
              <a:buFont typeface="Wingdings" pitchFamily="2" charset="2"/>
              <a:buChar char="n"/>
              <a:defRPr/>
            </a:pPr>
            <a:r>
              <a:rPr lang="en-US" altLang="zh-CN" sz="2000" dirty="0">
                <a:ea typeface="+mn-ea"/>
                <a:cs typeface="Times New Roman" pitchFamily="18" charset="0"/>
              </a:rPr>
              <a:t>T2</a:t>
            </a:r>
            <a:r>
              <a:rPr lang="zh-CN" altLang="en-US" sz="2000" dirty="0">
                <a:ea typeface="+mn-ea"/>
                <a:cs typeface="Times New Roman" pitchFamily="18" charset="0"/>
              </a:rPr>
              <a:t>按此新的</a:t>
            </a:r>
            <a:r>
              <a:rPr lang="en-US" altLang="zh-CN" sz="2000" dirty="0">
                <a:ea typeface="+mn-ea"/>
                <a:cs typeface="Times New Roman" pitchFamily="18" charset="0"/>
              </a:rPr>
              <a:t>A</a:t>
            </a:r>
            <a:r>
              <a:rPr lang="zh-CN" altLang="en-US" sz="2000" dirty="0">
                <a:ea typeface="+mn-ea"/>
                <a:cs typeface="Times New Roman" pitchFamily="18" charset="0"/>
              </a:rPr>
              <a:t>值进行运算，并将结果值</a:t>
            </a:r>
            <a:r>
              <a:rPr lang="en-US" altLang="zh-CN" sz="2000" dirty="0">
                <a:ea typeface="+mn-ea"/>
                <a:cs typeface="Times New Roman" pitchFamily="18" charset="0"/>
              </a:rPr>
              <a:t>A=14</a:t>
            </a:r>
            <a:r>
              <a:rPr lang="zh-CN" altLang="en-US" sz="2000" dirty="0">
                <a:ea typeface="+mn-ea"/>
                <a:cs typeface="Times New Roman" pitchFamily="18" charset="0"/>
              </a:rPr>
              <a:t>送回到磁盘。避免了丢失</a:t>
            </a:r>
            <a:r>
              <a:rPr lang="en-US" altLang="zh-CN" sz="2000" dirty="0">
                <a:ea typeface="+mn-ea"/>
                <a:cs typeface="Times New Roman" pitchFamily="18" charset="0"/>
              </a:rPr>
              <a:t>T1</a:t>
            </a:r>
            <a:r>
              <a:rPr lang="zh-CN" altLang="en-US" sz="2000" dirty="0">
                <a:ea typeface="+mn-ea"/>
                <a:cs typeface="Times New Roman" pitchFamily="18" charset="0"/>
              </a:rPr>
              <a:t>的更新</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342900" lvl="1" indent="-342900">
              <a:buClr>
                <a:srgbClr val="2B166E"/>
              </a:buClr>
              <a:buFont typeface="Wingdings" pitchFamily="2" charset="2"/>
              <a:buChar char=""/>
            </a:pPr>
            <a:r>
              <a:rPr lang="zh-CN" altLang="en-US" sz="2800" dirty="0">
                <a:latin typeface="+mj-ea"/>
              </a:rPr>
              <a:t>多用户数据库系统的存在允许多个用户同时使用的数据库系统</a:t>
            </a:r>
          </a:p>
          <a:p>
            <a:pPr marL="342900" lvl="1" indent="-342900">
              <a:buClr>
                <a:srgbClr val="2B166E"/>
              </a:buClr>
              <a:buFont typeface="Wingdings" pitchFamily="2" charset="2"/>
              <a:buChar char=""/>
            </a:pPr>
            <a:r>
              <a:rPr lang="zh-CN" altLang="en-US" sz="2800" dirty="0">
                <a:latin typeface="+mj-ea"/>
              </a:rPr>
              <a:t>飞机定票数据库系统</a:t>
            </a:r>
          </a:p>
          <a:p>
            <a:pPr marL="342900" lvl="1" indent="-342900">
              <a:buClr>
                <a:srgbClr val="2B166E"/>
              </a:buClr>
              <a:buFont typeface="Wingdings" pitchFamily="2" charset="2"/>
              <a:buChar char=""/>
            </a:pPr>
            <a:r>
              <a:rPr lang="zh-CN" altLang="en-US" sz="2800" dirty="0">
                <a:latin typeface="+mj-ea"/>
              </a:rPr>
              <a:t>银行数据库系统 </a:t>
            </a:r>
          </a:p>
          <a:p>
            <a:pPr marL="0" lvl="1" indent="0">
              <a:buClr>
                <a:srgbClr val="2B166E"/>
              </a:buClr>
              <a:buNone/>
            </a:pPr>
            <a:r>
              <a:rPr lang="zh-CN" altLang="en-US" sz="2800" dirty="0">
                <a:latin typeface="+mj-ea"/>
              </a:rPr>
              <a:t>    特点：在同一时刻并发运行的事务数可达数百个 </a:t>
            </a:r>
          </a:p>
          <a:p>
            <a:endParaRPr lang="zh-CN" altLang="en-US" dirty="0">
              <a:latin typeface="+mj-ea"/>
            </a:endParaRPr>
          </a:p>
        </p:txBody>
      </p:sp>
      <p:sp>
        <p:nvSpPr>
          <p:cNvPr id="2" name="标题 1"/>
          <p:cNvSpPr>
            <a:spLocks noGrp="1"/>
          </p:cNvSpPr>
          <p:nvPr>
            <p:ph type="title"/>
          </p:nvPr>
        </p:nvSpPr>
        <p:spPr/>
        <p:txBody>
          <a:bodyPr/>
          <a:lstStyle/>
          <a:p>
            <a:r>
              <a:rPr lang="zh-CN" altLang="en-US" dirty="0"/>
              <a:t>问题的产生</a:t>
            </a:r>
          </a:p>
        </p:txBody>
      </p:sp>
      <p:pic>
        <p:nvPicPr>
          <p:cNvPr id="5" name="图片 4">
            <a:extLst>
              <a:ext uri="{FF2B5EF4-FFF2-40B4-BE49-F238E27FC236}">
                <a16:creationId xmlns:a16="http://schemas.microsoft.com/office/drawing/2014/main" id="{A707D3E7-2994-4847-AE92-F10305BF21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7280" y="4403768"/>
            <a:ext cx="3553321" cy="2057687"/>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4265" y="235419"/>
            <a:ext cx="6353538" cy="612086"/>
          </a:xfrm>
        </p:spPr>
        <p:txBody>
          <a:bodyPr>
            <a:noAutofit/>
          </a:bodyPr>
          <a:lstStyle/>
          <a:p>
            <a:r>
              <a:rPr lang="zh-CN" altLang="en-US" dirty="0"/>
              <a:t>使用封锁机制解决不可重复读问题</a:t>
            </a:r>
          </a:p>
        </p:txBody>
      </p:sp>
      <p:graphicFrame>
        <p:nvGraphicFramePr>
          <p:cNvPr id="4" name="Group 775"/>
          <p:cNvGraphicFramePr>
            <a:graphicFrameLocks/>
          </p:cNvGraphicFramePr>
          <p:nvPr>
            <p:extLst>
              <p:ext uri="{D42A27DB-BD31-4B8C-83A1-F6EECF244321}">
                <p14:modId xmlns:p14="http://schemas.microsoft.com/office/powerpoint/2010/main" val="3177063854"/>
              </p:ext>
            </p:extLst>
          </p:nvPr>
        </p:nvGraphicFramePr>
        <p:xfrm>
          <a:off x="1939346" y="1000467"/>
          <a:ext cx="4144278" cy="5760720"/>
        </p:xfrm>
        <a:graphic>
          <a:graphicData uri="http://schemas.openxmlformats.org/drawingml/2006/table">
            <a:tbl>
              <a:tblPr/>
              <a:tblGrid>
                <a:gridCol w="2000402">
                  <a:extLst>
                    <a:ext uri="{9D8B030D-6E8A-4147-A177-3AD203B41FA5}">
                      <a16:colId xmlns:a16="http://schemas.microsoft.com/office/drawing/2014/main" val="20000"/>
                    </a:ext>
                  </a:extLst>
                </a:gridCol>
                <a:gridCol w="2143876">
                  <a:extLst>
                    <a:ext uri="{9D8B030D-6E8A-4147-A177-3AD203B41FA5}">
                      <a16:colId xmlns:a16="http://schemas.microsoft.com/office/drawing/2014/main" val="20001"/>
                    </a:ext>
                  </a:extLst>
                </a:gridCol>
              </a:tblGrid>
              <a:tr h="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dirty="0">
                          <a:ln>
                            <a:noFill/>
                          </a:ln>
                          <a:solidFill>
                            <a:schemeClr val="tx1"/>
                          </a:solidFill>
                          <a:effectLst/>
                          <a:latin typeface="Times New Roman" pitchFamily="18" charset="0"/>
                          <a:ea typeface="宋体" charset="-122"/>
                          <a:cs typeface="Times New Roman" pitchFamily="18" charset="0"/>
                        </a:rPr>
                        <a:t>T</a:t>
                      </a:r>
                      <a:r>
                        <a:rPr kumimoji="1" lang="en-US" altLang="zh-CN" sz="1200" b="1" i="0" u="none" strike="noStrike" cap="none" normalizeH="0" baseline="-30000" dirty="0">
                          <a:ln>
                            <a:noFill/>
                          </a:ln>
                          <a:solidFill>
                            <a:schemeClr val="tx1"/>
                          </a:solidFill>
                          <a:effectLst/>
                          <a:latin typeface="Times New Roman" pitchFamily="18" charset="0"/>
                          <a:ea typeface="宋体" charset="-122"/>
                          <a:cs typeface="Times New Roman" pitchFamily="18" charset="0"/>
                        </a:rPr>
                        <a:t>1</a:t>
                      </a:r>
                      <a:endParaRPr kumimoji="1" lang="en-US" altLang="zh-CN" sz="1200" b="1"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a:ln>
                            <a:noFill/>
                          </a:ln>
                          <a:solidFill>
                            <a:schemeClr val="tx1"/>
                          </a:solidFill>
                          <a:effectLst/>
                          <a:latin typeface="Times New Roman" pitchFamily="18" charset="0"/>
                          <a:ea typeface="宋体" charset="-122"/>
                          <a:cs typeface="Times New Roman" pitchFamily="18" charset="0"/>
                        </a:rPr>
                        <a:t>T</a:t>
                      </a:r>
                      <a:r>
                        <a:rPr kumimoji="1" lang="en-US" altLang="zh-CN" sz="1200" b="1" i="0" u="none" strike="noStrike" cap="none" normalizeH="0" baseline="-30000">
                          <a:ln>
                            <a:noFill/>
                          </a:ln>
                          <a:solidFill>
                            <a:schemeClr val="tx1"/>
                          </a:solidFill>
                          <a:effectLst/>
                          <a:latin typeface="Times New Roman" pitchFamily="18" charset="0"/>
                          <a:ea typeface="宋体" charset="-122"/>
                          <a:cs typeface="Times New Roman" pitchFamily="18" charset="0"/>
                        </a:rPr>
                        <a:t>2</a:t>
                      </a:r>
                      <a:endParaRPr kumimoji="1" lang="en-US" altLang="zh-CN" sz="12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2190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a:ln>
                            <a:noFill/>
                          </a:ln>
                          <a:solidFill>
                            <a:schemeClr val="tx1"/>
                          </a:solidFill>
                          <a:effectLst/>
                          <a:latin typeface="Times New Roman" pitchFamily="18" charset="0"/>
                          <a:ea typeface="宋体" charset="-122"/>
                          <a:cs typeface="Times New Roman" pitchFamily="18" charset="0"/>
                        </a:rPr>
                        <a:t>① Slock A</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2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2206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a:ln>
                            <a:noFill/>
                          </a:ln>
                          <a:solidFill>
                            <a:schemeClr val="tx1"/>
                          </a:solidFill>
                          <a:effectLst/>
                          <a:latin typeface="Times New Roman" pitchFamily="18" charset="0"/>
                          <a:ea typeface="宋体" charset="-122"/>
                          <a:cs typeface="Times New Roman" pitchFamily="18" charset="0"/>
                        </a:rPr>
                        <a:t>Slock B</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2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2190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a:ln>
                            <a:noFill/>
                          </a:ln>
                          <a:solidFill>
                            <a:schemeClr val="tx1"/>
                          </a:solidFill>
                          <a:effectLst/>
                          <a:latin typeface="Times New Roman" pitchFamily="18" charset="0"/>
                          <a:ea typeface="宋体" charset="-122"/>
                          <a:cs typeface="Times New Roman" pitchFamily="18" charset="0"/>
                        </a:rPr>
                        <a:t>R(A)=50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2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r h="2190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a:ln>
                            <a:noFill/>
                          </a:ln>
                          <a:solidFill>
                            <a:schemeClr val="tx1"/>
                          </a:solidFill>
                          <a:effectLst/>
                          <a:latin typeface="Times New Roman" pitchFamily="18" charset="0"/>
                          <a:ea typeface="宋体" charset="-122"/>
                          <a:cs typeface="Times New Roman" pitchFamily="18" charset="0"/>
                        </a:rPr>
                        <a:t>R(B)=100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2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4"/>
                  </a:ext>
                </a:extLst>
              </a:tr>
              <a:tr h="2190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200" b="1" i="0" u="none" strike="noStrike" cap="none" normalizeH="0" baseline="0" dirty="0">
                          <a:ln>
                            <a:noFill/>
                          </a:ln>
                          <a:solidFill>
                            <a:schemeClr val="tx1"/>
                          </a:solidFill>
                          <a:effectLst/>
                          <a:latin typeface="Times New Roman" pitchFamily="18" charset="0"/>
                          <a:ea typeface="宋体" charset="-122"/>
                          <a:cs typeface="Times New Roman" pitchFamily="18" charset="0"/>
                        </a:rPr>
                        <a:t>求和</a:t>
                      </a:r>
                      <a:r>
                        <a:rPr kumimoji="1" lang="en-US" altLang="zh-CN" sz="1200" b="1" i="0" u="none" strike="noStrike" cap="none" normalizeH="0" baseline="0" dirty="0">
                          <a:ln>
                            <a:noFill/>
                          </a:ln>
                          <a:solidFill>
                            <a:schemeClr val="tx1"/>
                          </a:solidFill>
                          <a:effectLst/>
                          <a:latin typeface="Times New Roman" pitchFamily="18" charset="0"/>
                          <a:ea typeface="宋体" charset="-122"/>
                          <a:cs typeface="Times New Roman" pitchFamily="18" charset="0"/>
                        </a:rPr>
                        <a:t>=150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2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5"/>
                  </a:ext>
                </a:extLst>
              </a:tr>
              <a:tr h="2206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a:ln>
                            <a:noFill/>
                          </a:ln>
                          <a:solidFill>
                            <a:schemeClr val="tx1"/>
                          </a:solidFill>
                          <a:effectLst/>
                          <a:latin typeface="Times New Roman" pitchFamily="18" charset="0"/>
                          <a:ea typeface="宋体" charset="-122"/>
                          <a:cs typeface="Times New Roman" pitchFamily="18" charset="0"/>
                        </a:rPr>
                        <a:t>②</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a:ln>
                            <a:noFill/>
                          </a:ln>
                          <a:solidFill>
                            <a:schemeClr val="tx1"/>
                          </a:solidFill>
                          <a:effectLst/>
                          <a:latin typeface="Times New Roman" pitchFamily="18" charset="0"/>
                          <a:ea typeface="宋体" charset="-122"/>
                          <a:cs typeface="Times New Roman" pitchFamily="18" charset="0"/>
                        </a:rPr>
                        <a:t>Xlock B</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6"/>
                  </a:ext>
                </a:extLst>
              </a:tr>
              <a:tr h="2190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200" b="1" i="0" u="none" strike="noStrike" cap="none" normalizeH="0" baseline="0">
                        <a:ln>
                          <a:noFill/>
                        </a:ln>
                        <a:solidFill>
                          <a:schemeClr val="tx1"/>
                        </a:solidFill>
                        <a:effectLst/>
                        <a:latin typeface="Arial"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200" b="1" i="0" u="none" strike="noStrike" cap="none" normalizeH="0" baseline="0" dirty="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7"/>
                  </a:ext>
                </a:extLst>
              </a:tr>
              <a:tr h="2190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200" b="1" i="0" u="none" strike="noStrike" cap="none" normalizeH="0" baseline="0">
                        <a:ln>
                          <a:noFill/>
                        </a:ln>
                        <a:solidFill>
                          <a:schemeClr val="tx1"/>
                        </a:solidFill>
                        <a:effectLst/>
                        <a:latin typeface="Arial"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200" b="1"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8"/>
                  </a:ext>
                </a:extLst>
              </a:tr>
              <a:tr h="1190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dirty="0">
                          <a:ln>
                            <a:noFill/>
                          </a:ln>
                          <a:solidFill>
                            <a:schemeClr val="tx1"/>
                          </a:solidFill>
                          <a:effectLst/>
                          <a:latin typeface="Times New Roman" pitchFamily="18" charset="0"/>
                          <a:ea typeface="宋体" charset="-122"/>
                          <a:cs typeface="Times New Roman" pitchFamily="18" charset="0"/>
                        </a:rPr>
                        <a:t>③ R(A)=50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200" b="1"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9"/>
                  </a:ext>
                </a:extLst>
              </a:tr>
              <a:tr h="1174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a:ln>
                            <a:noFill/>
                          </a:ln>
                          <a:solidFill>
                            <a:schemeClr val="tx1"/>
                          </a:solidFill>
                          <a:effectLst/>
                          <a:latin typeface="Times New Roman" pitchFamily="18" charset="0"/>
                          <a:ea typeface="宋体" charset="-122"/>
                          <a:cs typeface="Times New Roman" pitchFamily="18" charset="0"/>
                        </a:rPr>
                        <a:t>R(B)=100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200" b="1"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0"/>
                  </a:ext>
                </a:extLst>
              </a:tr>
              <a:tr h="2190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200" b="1" i="0" u="none" strike="noStrike" cap="none" normalizeH="0" baseline="0">
                          <a:ln>
                            <a:noFill/>
                          </a:ln>
                          <a:solidFill>
                            <a:schemeClr val="tx1"/>
                          </a:solidFill>
                          <a:effectLst/>
                          <a:latin typeface="Times New Roman" pitchFamily="18" charset="0"/>
                          <a:ea typeface="宋体" charset="-122"/>
                          <a:cs typeface="Times New Roman" pitchFamily="18" charset="0"/>
                        </a:rPr>
                        <a:t>求和</a:t>
                      </a:r>
                      <a:r>
                        <a:rPr kumimoji="1" lang="en-US" altLang="zh-CN" sz="1200" b="1" i="0" u="none" strike="noStrike" cap="none" normalizeH="0" baseline="0">
                          <a:ln>
                            <a:noFill/>
                          </a:ln>
                          <a:solidFill>
                            <a:schemeClr val="tx1"/>
                          </a:solidFill>
                          <a:effectLst/>
                          <a:latin typeface="Times New Roman" pitchFamily="18" charset="0"/>
                          <a:ea typeface="宋体" charset="-122"/>
                          <a:cs typeface="Times New Roman" pitchFamily="18" charset="0"/>
                        </a:rPr>
                        <a:t>=150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200" b="1"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1"/>
                  </a:ext>
                </a:extLst>
              </a:tr>
              <a:tr h="1190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a:ln>
                            <a:noFill/>
                          </a:ln>
                          <a:solidFill>
                            <a:schemeClr val="tx1"/>
                          </a:solidFill>
                          <a:effectLst/>
                          <a:latin typeface="Times New Roman" pitchFamily="18" charset="0"/>
                          <a:ea typeface="宋体" charset="-122"/>
                          <a:cs typeface="Times New Roman" pitchFamily="18" charset="0"/>
                        </a:rPr>
                        <a:t>Commit</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200" b="1" i="0" u="none" strike="noStrike" cap="none" normalizeH="0" baseline="0" dirty="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2"/>
                  </a:ext>
                </a:extLst>
              </a:tr>
              <a:tr h="2190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a:ln>
                            <a:noFill/>
                          </a:ln>
                          <a:solidFill>
                            <a:schemeClr val="tx1"/>
                          </a:solidFill>
                          <a:effectLst/>
                          <a:latin typeface="Times New Roman" pitchFamily="18" charset="0"/>
                          <a:ea typeface="宋体" charset="-122"/>
                          <a:cs typeface="Times New Roman" pitchFamily="18" charset="0"/>
                        </a:rPr>
                        <a:t>Unlock A</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200" b="1"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3"/>
                  </a:ext>
                </a:extLst>
              </a:tr>
              <a:tr h="2206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a:ln>
                            <a:noFill/>
                          </a:ln>
                          <a:solidFill>
                            <a:schemeClr val="tx1"/>
                          </a:solidFill>
                          <a:effectLst/>
                          <a:latin typeface="Times New Roman" pitchFamily="18" charset="0"/>
                          <a:ea typeface="宋体" charset="-122"/>
                          <a:cs typeface="Times New Roman" pitchFamily="18" charset="0"/>
                        </a:rPr>
                        <a:t>Unlock B</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200" b="1"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4"/>
                  </a:ext>
                </a:extLst>
              </a:tr>
              <a:tr h="2190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a:ln>
                            <a:noFill/>
                          </a:ln>
                          <a:solidFill>
                            <a:schemeClr val="tx1"/>
                          </a:solidFill>
                          <a:effectLst/>
                          <a:latin typeface="Times New Roman" pitchFamily="18" charset="0"/>
                          <a:ea typeface="宋体" charset="-122"/>
                          <a:cs typeface="Times New Roman" pitchFamily="18" charset="0"/>
                        </a:rPr>
                        <a:t>④</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200" b="1" i="0" u="none" strike="noStrike" cap="none" normalizeH="0" baseline="0">
                          <a:ln>
                            <a:noFill/>
                          </a:ln>
                          <a:solidFill>
                            <a:schemeClr val="tx1"/>
                          </a:solidFill>
                          <a:effectLst/>
                          <a:latin typeface="Times New Roman" pitchFamily="18" charset="0"/>
                          <a:ea typeface="宋体" charset="-122"/>
                          <a:cs typeface="Times New Roman" pitchFamily="18" charset="0"/>
                        </a:rPr>
                        <a:t>获得</a:t>
                      </a:r>
                      <a:r>
                        <a:rPr kumimoji="1" lang="en-US" altLang="zh-CN" sz="1200" b="1" i="0" u="none" strike="noStrike" cap="none" normalizeH="0" baseline="0">
                          <a:ln>
                            <a:noFill/>
                          </a:ln>
                          <a:solidFill>
                            <a:schemeClr val="tx1"/>
                          </a:solidFill>
                          <a:effectLst/>
                          <a:latin typeface="Times New Roman" pitchFamily="18" charset="0"/>
                          <a:ea typeface="宋体" charset="-122"/>
                          <a:cs typeface="Times New Roman" pitchFamily="18" charset="0"/>
                        </a:rPr>
                        <a:t>XlockB</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5"/>
                  </a:ext>
                </a:extLst>
              </a:tr>
              <a:tr h="2190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200" b="1" i="0" u="none" strike="noStrike" cap="none" normalizeH="0" baseline="0">
                        <a:ln>
                          <a:noFill/>
                        </a:ln>
                        <a:solidFill>
                          <a:schemeClr val="tx1"/>
                        </a:solidFill>
                        <a:effectLst/>
                        <a:latin typeface="Arial"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a:ln>
                            <a:noFill/>
                          </a:ln>
                          <a:solidFill>
                            <a:schemeClr val="tx1"/>
                          </a:solidFill>
                          <a:effectLst/>
                          <a:latin typeface="Times New Roman" pitchFamily="18" charset="0"/>
                          <a:ea typeface="宋体" charset="-122"/>
                          <a:cs typeface="Times New Roman" pitchFamily="18" charset="0"/>
                        </a:rPr>
                        <a:t>R(B)=100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6"/>
                  </a:ext>
                </a:extLst>
              </a:tr>
              <a:tr h="2190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200" b="1" i="0" u="none" strike="noStrike" cap="none" normalizeH="0" baseline="0">
                        <a:ln>
                          <a:noFill/>
                        </a:ln>
                        <a:solidFill>
                          <a:schemeClr val="tx1"/>
                        </a:solidFill>
                        <a:effectLst/>
                        <a:latin typeface="Arial"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a:ln>
                            <a:noFill/>
                          </a:ln>
                          <a:solidFill>
                            <a:schemeClr val="tx1"/>
                          </a:solidFill>
                          <a:effectLst/>
                          <a:latin typeface="Times New Roman" pitchFamily="18" charset="0"/>
                          <a:ea typeface="宋体" charset="-122"/>
                          <a:cs typeface="Times New Roman" pitchFamily="18" charset="0"/>
                        </a:rPr>
                        <a:t>B←B*2</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7"/>
                  </a:ext>
                </a:extLst>
              </a:tr>
              <a:tr h="2206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a:ln>
                            <a:noFill/>
                          </a:ln>
                          <a:solidFill>
                            <a:schemeClr val="tx1"/>
                          </a:solidFill>
                          <a:effectLst/>
                          <a:latin typeface="Times New Roman" pitchFamily="18" charset="0"/>
                          <a:ea typeface="宋体" charset="-122"/>
                          <a:cs typeface="Times New Roman" pitchFamily="18" charset="0"/>
                        </a:rPr>
                        <a:t>⑤</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a:ln>
                            <a:noFill/>
                          </a:ln>
                          <a:solidFill>
                            <a:schemeClr val="tx1"/>
                          </a:solidFill>
                          <a:effectLst/>
                          <a:latin typeface="Times New Roman" pitchFamily="18" charset="0"/>
                          <a:ea typeface="宋体" charset="-122"/>
                          <a:cs typeface="Times New Roman" pitchFamily="18" charset="0"/>
                        </a:rPr>
                        <a:t>W(B)=200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8"/>
                  </a:ext>
                </a:extLst>
              </a:tr>
              <a:tr h="2190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200" b="1" i="0" u="none" strike="noStrike" cap="none" normalizeH="0" baseline="0">
                        <a:ln>
                          <a:noFill/>
                        </a:ln>
                        <a:solidFill>
                          <a:schemeClr val="tx1"/>
                        </a:solidFill>
                        <a:effectLst/>
                        <a:latin typeface="Arial"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a:ln>
                            <a:noFill/>
                          </a:ln>
                          <a:solidFill>
                            <a:schemeClr val="tx1"/>
                          </a:solidFill>
                          <a:effectLst/>
                          <a:latin typeface="Times New Roman" pitchFamily="18" charset="0"/>
                          <a:ea typeface="宋体" charset="-122"/>
                          <a:cs typeface="Times New Roman" pitchFamily="18" charset="0"/>
                        </a:rPr>
                        <a:t>Commit</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9"/>
                  </a:ext>
                </a:extLst>
              </a:tr>
              <a:tr h="2190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200" b="1" i="0" u="none" strike="noStrike" cap="none" normalizeH="0" baseline="0">
                        <a:ln>
                          <a:noFill/>
                        </a:ln>
                        <a:solidFill>
                          <a:schemeClr val="tx1"/>
                        </a:solidFill>
                        <a:effectLst/>
                        <a:latin typeface="Arial"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dirty="0">
                          <a:ln>
                            <a:noFill/>
                          </a:ln>
                          <a:solidFill>
                            <a:schemeClr val="tx1"/>
                          </a:solidFill>
                          <a:effectLst/>
                          <a:latin typeface="Times New Roman" pitchFamily="18" charset="0"/>
                          <a:ea typeface="宋体" charset="-122"/>
                          <a:cs typeface="Times New Roman" pitchFamily="18" charset="0"/>
                        </a:rPr>
                        <a:t>Unlock B</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20"/>
                  </a:ext>
                </a:extLst>
              </a:tr>
            </a:tbl>
          </a:graphicData>
        </a:graphic>
      </p:graphicFrame>
      <p:sp>
        <p:nvSpPr>
          <p:cNvPr id="5" name="Text Box 773"/>
          <p:cNvSpPr txBox="1">
            <a:spLocks noChangeArrowheads="1"/>
          </p:cNvSpPr>
          <p:nvPr/>
        </p:nvSpPr>
        <p:spPr bwMode="auto">
          <a:xfrm>
            <a:off x="6282747" y="1037882"/>
            <a:ext cx="4205743" cy="5820119"/>
          </a:xfrm>
          <a:prstGeom prst="rect">
            <a:avLst/>
          </a:prstGeom>
          <a:solidFill>
            <a:srgbClr val="CCFFCC"/>
          </a:solidFill>
          <a:ln w="25400">
            <a:noFill/>
            <a:miter lim="800000"/>
            <a:headEnd/>
            <a:tailEnd/>
          </a:ln>
          <a:effectLst/>
        </p:spPr>
        <p:txBody>
          <a:bodyPr wrap="square">
            <a:spAutoFit/>
          </a:bodyPr>
          <a:lstStyle/>
          <a:p>
            <a:pPr marL="285750" indent="-285750" algn="just" fontAlgn="auto">
              <a:lnSpc>
                <a:spcPct val="150000"/>
              </a:lnSpc>
              <a:spcBef>
                <a:spcPct val="20000"/>
              </a:spcBef>
              <a:spcAft>
                <a:spcPts val="0"/>
              </a:spcAft>
              <a:buClr>
                <a:srgbClr val="0053E2"/>
              </a:buClr>
              <a:buSzPct val="70000"/>
              <a:buFont typeface="Wingdings" pitchFamily="2" charset="2"/>
              <a:buChar char="n"/>
              <a:defRPr/>
            </a:pPr>
            <a:r>
              <a:rPr lang="zh-CN" altLang="en-US" sz="2000" dirty="0">
                <a:ea typeface="+mn-ea"/>
                <a:cs typeface="Times New Roman" pitchFamily="18" charset="0"/>
              </a:rPr>
              <a:t>事务</a:t>
            </a:r>
            <a:r>
              <a:rPr lang="en-US" altLang="zh-CN" sz="2000" dirty="0">
                <a:ea typeface="+mn-ea"/>
                <a:cs typeface="Times New Roman" pitchFamily="18" charset="0"/>
              </a:rPr>
              <a:t>T1</a:t>
            </a:r>
            <a:r>
              <a:rPr lang="zh-CN" altLang="en-US" sz="2000" dirty="0">
                <a:ea typeface="+mn-ea"/>
                <a:cs typeface="Times New Roman" pitchFamily="18" charset="0"/>
              </a:rPr>
              <a:t>在读</a:t>
            </a:r>
            <a:r>
              <a:rPr lang="en-US" altLang="zh-CN" sz="2000" dirty="0">
                <a:ea typeface="+mn-ea"/>
                <a:cs typeface="Times New Roman" pitchFamily="18" charset="0"/>
              </a:rPr>
              <a:t>A</a:t>
            </a:r>
            <a:r>
              <a:rPr lang="zh-CN" altLang="en-US" sz="2000" dirty="0">
                <a:ea typeface="+mn-ea"/>
                <a:cs typeface="Times New Roman" pitchFamily="18" charset="0"/>
              </a:rPr>
              <a:t>，</a:t>
            </a:r>
            <a:r>
              <a:rPr lang="en-US" altLang="zh-CN" sz="2000" dirty="0">
                <a:ea typeface="+mn-ea"/>
                <a:cs typeface="Times New Roman" pitchFamily="18" charset="0"/>
              </a:rPr>
              <a:t>B</a:t>
            </a:r>
            <a:r>
              <a:rPr lang="zh-CN" altLang="en-US" sz="2000" dirty="0">
                <a:ea typeface="+mn-ea"/>
                <a:cs typeface="Times New Roman" pitchFamily="18" charset="0"/>
              </a:rPr>
              <a:t>之前，先对</a:t>
            </a:r>
            <a:r>
              <a:rPr lang="en-US" altLang="zh-CN" sz="2000" dirty="0">
                <a:ea typeface="+mn-ea"/>
                <a:cs typeface="Times New Roman" pitchFamily="18" charset="0"/>
              </a:rPr>
              <a:t>A</a:t>
            </a:r>
            <a:r>
              <a:rPr lang="zh-CN" altLang="en-US" sz="2000" dirty="0">
                <a:ea typeface="+mn-ea"/>
                <a:cs typeface="Times New Roman" pitchFamily="18" charset="0"/>
              </a:rPr>
              <a:t>，</a:t>
            </a:r>
            <a:r>
              <a:rPr lang="en-US" altLang="zh-CN" sz="2000" dirty="0">
                <a:ea typeface="+mn-ea"/>
                <a:cs typeface="Times New Roman" pitchFamily="18" charset="0"/>
              </a:rPr>
              <a:t>B</a:t>
            </a:r>
            <a:r>
              <a:rPr lang="zh-CN" altLang="en-US" sz="2000" dirty="0">
                <a:ea typeface="+mn-ea"/>
                <a:cs typeface="Times New Roman" pitchFamily="18" charset="0"/>
              </a:rPr>
              <a:t>加</a:t>
            </a:r>
            <a:r>
              <a:rPr lang="en-US" altLang="zh-CN" sz="2000" dirty="0">
                <a:ea typeface="+mn-ea"/>
                <a:cs typeface="Times New Roman" pitchFamily="18" charset="0"/>
              </a:rPr>
              <a:t>S</a:t>
            </a:r>
            <a:r>
              <a:rPr lang="zh-CN" altLang="en-US" sz="2000" dirty="0">
                <a:ea typeface="+mn-ea"/>
                <a:cs typeface="Times New Roman" pitchFamily="18" charset="0"/>
              </a:rPr>
              <a:t>锁</a:t>
            </a:r>
          </a:p>
          <a:p>
            <a:pPr marL="285750" indent="-285750" algn="just" fontAlgn="auto">
              <a:lnSpc>
                <a:spcPct val="150000"/>
              </a:lnSpc>
              <a:spcBef>
                <a:spcPct val="20000"/>
              </a:spcBef>
              <a:spcAft>
                <a:spcPts val="0"/>
              </a:spcAft>
              <a:buClr>
                <a:srgbClr val="0053E2"/>
              </a:buClr>
              <a:buSzPct val="70000"/>
              <a:buFont typeface="Wingdings" pitchFamily="2" charset="2"/>
              <a:buChar char="n"/>
              <a:defRPr/>
            </a:pPr>
            <a:r>
              <a:rPr lang="zh-CN" altLang="en-US" sz="2000" dirty="0">
                <a:ea typeface="+mn-ea"/>
                <a:cs typeface="Times New Roman" pitchFamily="18" charset="0"/>
              </a:rPr>
              <a:t>其他事务只能再对</a:t>
            </a:r>
            <a:r>
              <a:rPr lang="en-US" altLang="zh-CN" sz="2000" dirty="0">
                <a:ea typeface="+mn-ea"/>
                <a:cs typeface="Times New Roman" pitchFamily="18" charset="0"/>
              </a:rPr>
              <a:t>A</a:t>
            </a:r>
            <a:r>
              <a:rPr lang="zh-CN" altLang="en-US" sz="2000" dirty="0">
                <a:ea typeface="+mn-ea"/>
                <a:cs typeface="Times New Roman" pitchFamily="18" charset="0"/>
              </a:rPr>
              <a:t>，</a:t>
            </a:r>
            <a:r>
              <a:rPr lang="en-US" altLang="zh-CN" sz="2000" dirty="0">
                <a:ea typeface="+mn-ea"/>
                <a:cs typeface="Times New Roman" pitchFamily="18" charset="0"/>
              </a:rPr>
              <a:t>B</a:t>
            </a:r>
            <a:r>
              <a:rPr lang="zh-CN" altLang="en-US" sz="2000" dirty="0">
                <a:ea typeface="+mn-ea"/>
                <a:cs typeface="Times New Roman" pitchFamily="18" charset="0"/>
              </a:rPr>
              <a:t>加</a:t>
            </a:r>
            <a:r>
              <a:rPr lang="en-US" altLang="zh-CN" sz="2000" dirty="0">
                <a:ea typeface="+mn-ea"/>
                <a:cs typeface="Times New Roman" pitchFamily="18" charset="0"/>
              </a:rPr>
              <a:t>S</a:t>
            </a:r>
            <a:r>
              <a:rPr lang="zh-CN" altLang="en-US" sz="2000" dirty="0">
                <a:ea typeface="+mn-ea"/>
                <a:cs typeface="Times New Roman" pitchFamily="18" charset="0"/>
              </a:rPr>
              <a:t>锁，而不能加</a:t>
            </a:r>
            <a:r>
              <a:rPr lang="en-US" altLang="zh-CN" sz="2000" dirty="0">
                <a:ea typeface="+mn-ea"/>
                <a:cs typeface="Times New Roman" pitchFamily="18" charset="0"/>
              </a:rPr>
              <a:t>X</a:t>
            </a:r>
            <a:r>
              <a:rPr lang="zh-CN" altLang="en-US" sz="2000" dirty="0">
                <a:ea typeface="+mn-ea"/>
                <a:cs typeface="Times New Roman" pitchFamily="18" charset="0"/>
              </a:rPr>
              <a:t>锁，即其他事务只能读</a:t>
            </a:r>
            <a:r>
              <a:rPr lang="en-US" altLang="zh-CN" sz="2000" dirty="0">
                <a:ea typeface="+mn-ea"/>
                <a:cs typeface="Times New Roman" pitchFamily="18" charset="0"/>
              </a:rPr>
              <a:t>A</a:t>
            </a:r>
            <a:r>
              <a:rPr lang="zh-CN" altLang="en-US" sz="2000" dirty="0">
                <a:ea typeface="+mn-ea"/>
                <a:cs typeface="Times New Roman" pitchFamily="18" charset="0"/>
              </a:rPr>
              <a:t>，</a:t>
            </a:r>
            <a:r>
              <a:rPr lang="en-US" altLang="zh-CN" sz="2000" dirty="0">
                <a:ea typeface="+mn-ea"/>
                <a:cs typeface="Times New Roman" pitchFamily="18" charset="0"/>
              </a:rPr>
              <a:t>B</a:t>
            </a:r>
            <a:r>
              <a:rPr lang="zh-CN" altLang="en-US" sz="2000" dirty="0">
                <a:ea typeface="+mn-ea"/>
                <a:cs typeface="Times New Roman" pitchFamily="18" charset="0"/>
              </a:rPr>
              <a:t>，而不能修改</a:t>
            </a:r>
          </a:p>
          <a:p>
            <a:pPr marL="285750" indent="-285750" algn="just" fontAlgn="auto">
              <a:lnSpc>
                <a:spcPct val="150000"/>
              </a:lnSpc>
              <a:spcBef>
                <a:spcPct val="20000"/>
              </a:spcBef>
              <a:spcAft>
                <a:spcPts val="0"/>
              </a:spcAft>
              <a:buClr>
                <a:srgbClr val="0053E2"/>
              </a:buClr>
              <a:buSzPct val="70000"/>
              <a:buFont typeface="Wingdings" pitchFamily="2" charset="2"/>
              <a:buChar char="n"/>
              <a:defRPr/>
            </a:pPr>
            <a:r>
              <a:rPr lang="zh-CN" altLang="en-US" sz="2000" dirty="0">
                <a:ea typeface="+mn-ea"/>
                <a:cs typeface="Times New Roman" pitchFamily="18" charset="0"/>
              </a:rPr>
              <a:t>当</a:t>
            </a:r>
            <a:r>
              <a:rPr lang="en-US" altLang="zh-CN" sz="2000" dirty="0">
                <a:ea typeface="+mn-ea"/>
                <a:cs typeface="Times New Roman" pitchFamily="18" charset="0"/>
              </a:rPr>
              <a:t>T2</a:t>
            </a:r>
            <a:r>
              <a:rPr lang="zh-CN" altLang="en-US" sz="2000" dirty="0">
                <a:ea typeface="+mn-ea"/>
                <a:cs typeface="Times New Roman" pitchFamily="18" charset="0"/>
              </a:rPr>
              <a:t>为修改</a:t>
            </a:r>
            <a:r>
              <a:rPr lang="en-US" altLang="zh-CN" sz="2000" dirty="0">
                <a:ea typeface="+mn-ea"/>
                <a:cs typeface="Times New Roman" pitchFamily="18" charset="0"/>
              </a:rPr>
              <a:t>B</a:t>
            </a:r>
            <a:r>
              <a:rPr lang="zh-CN" altLang="en-US" sz="2000" dirty="0">
                <a:ea typeface="+mn-ea"/>
                <a:cs typeface="Times New Roman" pitchFamily="18" charset="0"/>
              </a:rPr>
              <a:t>而申请对</a:t>
            </a:r>
            <a:r>
              <a:rPr lang="en-US" altLang="zh-CN" sz="2000" dirty="0">
                <a:ea typeface="+mn-ea"/>
                <a:cs typeface="Times New Roman" pitchFamily="18" charset="0"/>
              </a:rPr>
              <a:t>B</a:t>
            </a:r>
            <a:r>
              <a:rPr lang="zh-CN" altLang="en-US" sz="2000" dirty="0">
                <a:ea typeface="+mn-ea"/>
                <a:cs typeface="Times New Roman" pitchFamily="18" charset="0"/>
              </a:rPr>
              <a:t>的</a:t>
            </a:r>
            <a:r>
              <a:rPr lang="en-US" altLang="zh-CN" sz="2000" dirty="0">
                <a:ea typeface="+mn-ea"/>
                <a:cs typeface="Times New Roman" pitchFamily="18" charset="0"/>
              </a:rPr>
              <a:t>X</a:t>
            </a:r>
            <a:r>
              <a:rPr lang="zh-CN" altLang="en-US" sz="2000" dirty="0">
                <a:ea typeface="+mn-ea"/>
                <a:cs typeface="Times New Roman" pitchFamily="18" charset="0"/>
              </a:rPr>
              <a:t>锁时被拒绝只能等待</a:t>
            </a:r>
            <a:r>
              <a:rPr lang="en-US" altLang="zh-CN" sz="2000" dirty="0">
                <a:ea typeface="+mn-ea"/>
                <a:cs typeface="Times New Roman" pitchFamily="18" charset="0"/>
              </a:rPr>
              <a:t>T1</a:t>
            </a:r>
            <a:r>
              <a:rPr lang="zh-CN" altLang="en-US" sz="2000" dirty="0">
                <a:ea typeface="+mn-ea"/>
                <a:cs typeface="Times New Roman" pitchFamily="18" charset="0"/>
              </a:rPr>
              <a:t>释放</a:t>
            </a:r>
            <a:r>
              <a:rPr lang="en-US" altLang="zh-CN" sz="2000" dirty="0">
                <a:ea typeface="+mn-ea"/>
                <a:cs typeface="Times New Roman" pitchFamily="18" charset="0"/>
              </a:rPr>
              <a:t>B</a:t>
            </a:r>
            <a:r>
              <a:rPr lang="zh-CN" altLang="en-US" sz="2000" dirty="0">
                <a:ea typeface="+mn-ea"/>
                <a:cs typeface="Times New Roman" pitchFamily="18" charset="0"/>
              </a:rPr>
              <a:t>上的锁</a:t>
            </a:r>
          </a:p>
          <a:p>
            <a:pPr marL="285750" indent="-285750" algn="just" fontAlgn="auto">
              <a:lnSpc>
                <a:spcPct val="150000"/>
              </a:lnSpc>
              <a:spcBef>
                <a:spcPct val="20000"/>
              </a:spcBef>
              <a:spcAft>
                <a:spcPts val="0"/>
              </a:spcAft>
              <a:buClr>
                <a:srgbClr val="0053E2"/>
              </a:buClr>
              <a:buSzPct val="70000"/>
              <a:buFont typeface="Wingdings" pitchFamily="2" charset="2"/>
              <a:buChar char="n"/>
              <a:defRPr/>
            </a:pPr>
            <a:r>
              <a:rPr lang="en-US" altLang="zh-CN" sz="2000" dirty="0">
                <a:ea typeface="+mn-ea"/>
                <a:cs typeface="Times New Roman" pitchFamily="18" charset="0"/>
              </a:rPr>
              <a:t>T1</a:t>
            </a:r>
            <a:r>
              <a:rPr lang="zh-CN" altLang="en-US" sz="2000" dirty="0">
                <a:ea typeface="+mn-ea"/>
                <a:cs typeface="Times New Roman" pitchFamily="18" charset="0"/>
              </a:rPr>
              <a:t>为验算再读</a:t>
            </a:r>
            <a:r>
              <a:rPr lang="en-US" altLang="zh-CN" sz="2000" dirty="0">
                <a:ea typeface="+mn-ea"/>
                <a:cs typeface="Times New Roman" pitchFamily="18" charset="0"/>
              </a:rPr>
              <a:t>A</a:t>
            </a:r>
            <a:r>
              <a:rPr lang="zh-CN" altLang="en-US" sz="2000" dirty="0">
                <a:ea typeface="+mn-ea"/>
                <a:cs typeface="Times New Roman" pitchFamily="18" charset="0"/>
              </a:rPr>
              <a:t>，</a:t>
            </a:r>
            <a:r>
              <a:rPr lang="en-US" altLang="zh-CN" sz="2000" dirty="0">
                <a:ea typeface="+mn-ea"/>
                <a:cs typeface="Times New Roman" pitchFamily="18" charset="0"/>
              </a:rPr>
              <a:t>B</a:t>
            </a:r>
            <a:r>
              <a:rPr lang="zh-CN" altLang="en-US" sz="2000" dirty="0">
                <a:ea typeface="+mn-ea"/>
                <a:cs typeface="Times New Roman" pitchFamily="18" charset="0"/>
              </a:rPr>
              <a:t>，这时读出的</a:t>
            </a:r>
            <a:r>
              <a:rPr lang="en-US" altLang="zh-CN" sz="2000" dirty="0">
                <a:ea typeface="+mn-ea"/>
                <a:cs typeface="Times New Roman" pitchFamily="18" charset="0"/>
              </a:rPr>
              <a:t>B</a:t>
            </a:r>
            <a:r>
              <a:rPr lang="zh-CN" altLang="en-US" sz="2000" dirty="0">
                <a:ea typeface="+mn-ea"/>
                <a:cs typeface="Times New Roman" pitchFamily="18" charset="0"/>
              </a:rPr>
              <a:t>仍是</a:t>
            </a:r>
            <a:r>
              <a:rPr lang="en-US" altLang="zh-CN" sz="2000" dirty="0">
                <a:ea typeface="+mn-ea"/>
                <a:cs typeface="Times New Roman" pitchFamily="18" charset="0"/>
              </a:rPr>
              <a:t>100</a:t>
            </a:r>
            <a:r>
              <a:rPr lang="zh-CN" altLang="en-US" sz="2000" dirty="0">
                <a:ea typeface="+mn-ea"/>
                <a:cs typeface="Times New Roman" pitchFamily="18" charset="0"/>
              </a:rPr>
              <a:t>，求和结果仍为</a:t>
            </a:r>
            <a:r>
              <a:rPr lang="en-US" altLang="zh-CN" sz="2000" dirty="0">
                <a:ea typeface="+mn-ea"/>
                <a:cs typeface="Times New Roman" pitchFamily="18" charset="0"/>
              </a:rPr>
              <a:t>150</a:t>
            </a:r>
            <a:r>
              <a:rPr lang="zh-CN" altLang="en-US" sz="2000" dirty="0">
                <a:ea typeface="+mn-ea"/>
                <a:cs typeface="Times New Roman" pitchFamily="18" charset="0"/>
              </a:rPr>
              <a:t>，即可重复读</a:t>
            </a:r>
          </a:p>
          <a:p>
            <a:pPr marL="285750" indent="-285750" algn="just" fontAlgn="auto">
              <a:lnSpc>
                <a:spcPct val="150000"/>
              </a:lnSpc>
              <a:spcBef>
                <a:spcPct val="20000"/>
              </a:spcBef>
              <a:spcAft>
                <a:spcPts val="0"/>
              </a:spcAft>
              <a:buClr>
                <a:srgbClr val="0053E2"/>
              </a:buClr>
              <a:buSzPct val="70000"/>
              <a:buFont typeface="Wingdings" pitchFamily="2" charset="2"/>
              <a:buChar char="n"/>
              <a:defRPr/>
            </a:pPr>
            <a:r>
              <a:rPr lang="en-US" altLang="zh-CN" sz="2000" dirty="0">
                <a:ea typeface="+mn-ea"/>
                <a:cs typeface="Times New Roman" pitchFamily="18" charset="0"/>
              </a:rPr>
              <a:t>T1</a:t>
            </a:r>
            <a:r>
              <a:rPr lang="zh-CN" altLang="en-US" sz="2000" dirty="0">
                <a:ea typeface="+mn-ea"/>
                <a:cs typeface="Times New Roman" pitchFamily="18" charset="0"/>
              </a:rPr>
              <a:t>结束才释放</a:t>
            </a:r>
            <a:r>
              <a:rPr lang="en-US" altLang="zh-CN" sz="2000" dirty="0">
                <a:ea typeface="+mn-ea"/>
                <a:cs typeface="Times New Roman" pitchFamily="18" charset="0"/>
              </a:rPr>
              <a:t>A</a:t>
            </a:r>
            <a:r>
              <a:rPr lang="zh-CN" altLang="en-US" sz="2000" dirty="0">
                <a:ea typeface="+mn-ea"/>
                <a:cs typeface="Times New Roman" pitchFamily="18" charset="0"/>
              </a:rPr>
              <a:t>，</a:t>
            </a:r>
            <a:r>
              <a:rPr lang="en-US" altLang="zh-CN" sz="2000" dirty="0">
                <a:ea typeface="+mn-ea"/>
                <a:cs typeface="Times New Roman" pitchFamily="18" charset="0"/>
              </a:rPr>
              <a:t>B</a:t>
            </a:r>
            <a:r>
              <a:rPr lang="zh-CN" altLang="en-US" sz="2000" dirty="0">
                <a:ea typeface="+mn-ea"/>
                <a:cs typeface="Times New Roman" pitchFamily="18" charset="0"/>
              </a:rPr>
              <a:t>上的</a:t>
            </a:r>
            <a:r>
              <a:rPr lang="en-US" altLang="zh-CN" sz="2000" dirty="0">
                <a:ea typeface="+mn-ea"/>
                <a:cs typeface="Times New Roman" pitchFamily="18" charset="0"/>
              </a:rPr>
              <a:t>S</a:t>
            </a:r>
            <a:r>
              <a:rPr lang="zh-CN" altLang="en-US" sz="2000" dirty="0">
                <a:ea typeface="+mn-ea"/>
                <a:cs typeface="Times New Roman" pitchFamily="18" charset="0"/>
              </a:rPr>
              <a:t>锁。</a:t>
            </a:r>
            <a:r>
              <a:rPr lang="en-US" altLang="zh-CN" sz="2000" dirty="0">
                <a:ea typeface="+mn-ea"/>
                <a:cs typeface="Times New Roman" pitchFamily="18" charset="0"/>
              </a:rPr>
              <a:t>T2</a:t>
            </a:r>
            <a:r>
              <a:rPr lang="zh-CN" altLang="en-US" sz="2000" dirty="0">
                <a:ea typeface="+mn-ea"/>
                <a:cs typeface="Times New Roman" pitchFamily="18" charset="0"/>
              </a:rPr>
              <a:t>才获得对</a:t>
            </a:r>
            <a:r>
              <a:rPr lang="en-US" altLang="zh-CN" sz="2000" dirty="0">
                <a:ea typeface="+mn-ea"/>
                <a:cs typeface="Times New Roman" pitchFamily="18" charset="0"/>
              </a:rPr>
              <a:t>B</a:t>
            </a:r>
            <a:r>
              <a:rPr lang="zh-CN" altLang="en-US" sz="2000" dirty="0">
                <a:ea typeface="+mn-ea"/>
                <a:cs typeface="Times New Roman" pitchFamily="18" charset="0"/>
              </a:rPr>
              <a:t>的</a:t>
            </a:r>
            <a:r>
              <a:rPr lang="en-US" altLang="zh-CN" sz="2000" dirty="0">
                <a:ea typeface="+mn-ea"/>
                <a:cs typeface="Times New Roman" pitchFamily="18" charset="0"/>
              </a:rPr>
              <a:t>X</a:t>
            </a:r>
            <a:r>
              <a:rPr lang="zh-CN" altLang="en-US" sz="2000" dirty="0">
                <a:ea typeface="+mn-ea"/>
                <a:cs typeface="Times New Roman" pitchFamily="18" charset="0"/>
              </a:rPr>
              <a:t>锁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03511" y="235419"/>
            <a:ext cx="8964292" cy="612086"/>
          </a:xfrm>
        </p:spPr>
        <p:txBody>
          <a:bodyPr>
            <a:noAutofit/>
          </a:bodyPr>
          <a:lstStyle/>
          <a:p>
            <a:r>
              <a:rPr lang="zh-CN" altLang="en-US" dirty="0"/>
              <a:t>使用封锁机制解决读“脏”数据问题</a:t>
            </a:r>
          </a:p>
        </p:txBody>
      </p:sp>
      <p:graphicFrame>
        <p:nvGraphicFramePr>
          <p:cNvPr id="4" name="Group 229"/>
          <p:cNvGraphicFramePr>
            <a:graphicFrameLocks/>
          </p:cNvGraphicFramePr>
          <p:nvPr>
            <p:extLst>
              <p:ext uri="{D42A27DB-BD31-4B8C-83A1-F6EECF244321}">
                <p14:modId xmlns:p14="http://schemas.microsoft.com/office/powerpoint/2010/main" val="2203211322"/>
              </p:ext>
            </p:extLst>
          </p:nvPr>
        </p:nvGraphicFramePr>
        <p:xfrm>
          <a:off x="2289234" y="1114581"/>
          <a:ext cx="3716478" cy="4950460"/>
        </p:xfrm>
        <a:graphic>
          <a:graphicData uri="http://schemas.openxmlformats.org/drawingml/2006/table">
            <a:tbl>
              <a:tblPr/>
              <a:tblGrid>
                <a:gridCol w="2032475">
                  <a:extLst>
                    <a:ext uri="{9D8B030D-6E8A-4147-A177-3AD203B41FA5}">
                      <a16:colId xmlns:a16="http://schemas.microsoft.com/office/drawing/2014/main" val="20000"/>
                    </a:ext>
                  </a:extLst>
                </a:gridCol>
                <a:gridCol w="1684003">
                  <a:extLst>
                    <a:ext uri="{9D8B030D-6E8A-4147-A177-3AD203B41FA5}">
                      <a16:colId xmlns:a16="http://schemas.microsoft.com/office/drawing/2014/main" val="20001"/>
                    </a:ext>
                  </a:extLst>
                </a:gridCol>
              </a:tblGrid>
              <a:tr h="28575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dirty="0">
                          <a:ln>
                            <a:noFill/>
                          </a:ln>
                          <a:solidFill>
                            <a:schemeClr val="tx1"/>
                          </a:solidFill>
                          <a:effectLst/>
                          <a:latin typeface="Times New Roman" pitchFamily="18" charset="0"/>
                          <a:ea typeface="宋体" charset="-122"/>
                          <a:cs typeface="Times New Roman" pitchFamily="18" charset="0"/>
                        </a:rPr>
                        <a:t>T</a:t>
                      </a:r>
                      <a:r>
                        <a:rPr kumimoji="1" lang="en-US" altLang="zh-CN" sz="1700" b="1" i="0" u="none" strike="noStrike" cap="none" normalizeH="0" baseline="-30000" dirty="0">
                          <a:ln>
                            <a:noFill/>
                          </a:ln>
                          <a:solidFill>
                            <a:schemeClr val="tx1"/>
                          </a:solidFill>
                          <a:effectLst/>
                          <a:latin typeface="Times New Roman" pitchFamily="18" charset="0"/>
                          <a:ea typeface="宋体" charset="-122"/>
                          <a:cs typeface="Times New Roman" pitchFamily="18" charset="0"/>
                        </a:rPr>
                        <a:t>1</a:t>
                      </a:r>
                      <a:endParaRPr kumimoji="1" lang="en-US" altLang="zh-CN" sz="1700" b="1"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T</a:t>
                      </a:r>
                      <a:r>
                        <a:rPr kumimoji="1" lang="en-US" altLang="zh-CN" sz="1700" b="1" i="0" u="none" strike="noStrike" cap="none" normalizeH="0" baseline="-30000">
                          <a:ln>
                            <a:noFill/>
                          </a:ln>
                          <a:solidFill>
                            <a:schemeClr val="tx1"/>
                          </a:solidFill>
                          <a:effectLst/>
                          <a:latin typeface="Times New Roman" pitchFamily="18" charset="0"/>
                          <a:ea typeface="宋体" charset="-122"/>
                          <a:cs typeface="Times New Roman" pitchFamily="18" charset="0"/>
                        </a:rPr>
                        <a:t>2</a:t>
                      </a:r>
                      <a:endPar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228600">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①</a:t>
                      </a: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 Xlock C</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7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228600">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R(C)=100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7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393700">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C←C*2</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7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r h="228600">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dirty="0">
                          <a:ln>
                            <a:noFill/>
                          </a:ln>
                          <a:solidFill>
                            <a:schemeClr val="tx1"/>
                          </a:solidFill>
                          <a:effectLst/>
                          <a:latin typeface="Times New Roman" pitchFamily="18" charset="0"/>
                          <a:ea typeface="宋体" charset="-122"/>
                          <a:cs typeface="Times New Roman" pitchFamily="18" charset="0"/>
                        </a:rPr>
                        <a:t>W(C)=200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7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4"/>
                  </a:ext>
                </a:extLst>
              </a:tr>
              <a:tr h="21431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dirty="0">
                          <a:ln>
                            <a:noFill/>
                          </a:ln>
                          <a:solidFill>
                            <a:schemeClr val="tx1"/>
                          </a:solidFill>
                          <a:effectLst/>
                          <a:latin typeface="Times New Roman" pitchFamily="18" charset="0"/>
                          <a:ea typeface="宋体" charset="-122"/>
                          <a:cs typeface="Times New Roman" pitchFamily="18" charset="0"/>
                        </a:rPr>
                        <a:t>②</a:t>
                      </a:r>
                      <a:endParaRPr kumimoji="1" lang="en-US" altLang="zh-CN" sz="1700" b="1" i="0" u="none" strike="noStrike" cap="none" normalizeH="0" baseline="0" dirty="0">
                        <a:ln>
                          <a:noFill/>
                        </a:ln>
                        <a:solidFill>
                          <a:schemeClr val="tx1"/>
                        </a:solidFill>
                        <a:effectLst/>
                        <a:latin typeface="宋体" charset="-122"/>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Slock C</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5"/>
                  </a:ext>
                </a:extLst>
              </a:tr>
              <a:tr h="22860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700" b="1" i="0" u="none" strike="noStrike" cap="none" normalizeH="0" baseline="0">
                        <a:ln>
                          <a:noFill/>
                        </a:ln>
                        <a:solidFill>
                          <a:schemeClr val="tx1"/>
                        </a:solidFill>
                        <a:effectLst/>
                        <a:latin typeface="Arial"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700" b="1"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6"/>
                  </a:ext>
                </a:extLst>
              </a:tr>
              <a:tr h="215900">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宋体" charset="-122"/>
                          <a:ea typeface="宋体" charset="-122"/>
                          <a:cs typeface="Times New Roman" pitchFamily="18" charset="0"/>
                        </a:rPr>
                        <a:t>③</a:t>
                      </a: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 ROLLBACK</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700" b="1"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7"/>
                  </a:ext>
                </a:extLst>
              </a:tr>
              <a:tr h="21431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(C</a:t>
                      </a:r>
                      <a:r>
                        <a:rPr kumimoji="1" lang="zh-CN" altLang="en-US" sz="1700" b="1" i="0" u="none" strike="noStrike" cap="none" normalizeH="0" baseline="0">
                          <a:ln>
                            <a:noFill/>
                          </a:ln>
                          <a:solidFill>
                            <a:schemeClr val="tx1"/>
                          </a:solidFill>
                          <a:effectLst/>
                          <a:latin typeface="Times New Roman" pitchFamily="18" charset="0"/>
                          <a:ea typeface="宋体" charset="-122"/>
                          <a:cs typeface="Times New Roman" pitchFamily="18" charset="0"/>
                        </a:rPr>
                        <a:t>恢复为</a:t>
                      </a: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100)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700" b="1"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8"/>
                  </a:ext>
                </a:extLst>
              </a:tr>
              <a:tr h="21431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Unlock C</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700" b="1"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9"/>
                  </a:ext>
                </a:extLst>
              </a:tr>
              <a:tr h="21431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④</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700" b="1" i="0" u="none" strike="noStrike" cap="none" normalizeH="0" baseline="0">
                          <a:ln>
                            <a:noFill/>
                          </a:ln>
                          <a:solidFill>
                            <a:schemeClr val="tx1"/>
                          </a:solidFill>
                          <a:effectLst/>
                          <a:latin typeface="Times New Roman" pitchFamily="18" charset="0"/>
                          <a:ea typeface="宋体" charset="-122"/>
                          <a:cs typeface="Times New Roman" pitchFamily="18" charset="0"/>
                        </a:rPr>
                        <a:t>获得</a:t>
                      </a: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Slock C</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0"/>
                  </a:ext>
                </a:extLst>
              </a:tr>
              <a:tr h="22860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700" b="1" i="0" u="none" strike="noStrike" cap="none" normalizeH="0" baseline="0">
                        <a:ln>
                          <a:noFill/>
                        </a:ln>
                        <a:solidFill>
                          <a:schemeClr val="tx1"/>
                        </a:solidFill>
                        <a:effectLst/>
                        <a:latin typeface="Arial"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R(C)=100</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1"/>
                  </a:ext>
                </a:extLst>
              </a:tr>
              <a:tr h="215900">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⑤</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Commit C</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2"/>
                  </a:ext>
                </a:extLst>
              </a:tr>
              <a:tr h="22860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700" b="1" i="0" u="none" strike="noStrike" cap="none" normalizeH="0" baseline="0">
                        <a:ln>
                          <a:noFill/>
                        </a:ln>
                        <a:solidFill>
                          <a:schemeClr val="tx1"/>
                        </a:solidFill>
                        <a:effectLst/>
                        <a:latin typeface="Arial"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dirty="0">
                          <a:ln>
                            <a:noFill/>
                          </a:ln>
                          <a:solidFill>
                            <a:schemeClr val="tx1"/>
                          </a:solidFill>
                          <a:effectLst/>
                          <a:latin typeface="Times New Roman" pitchFamily="18" charset="0"/>
                          <a:ea typeface="宋体" charset="-122"/>
                          <a:cs typeface="Times New Roman" pitchFamily="18" charset="0"/>
                        </a:rPr>
                        <a:t>Unlock C</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3"/>
                  </a:ext>
                </a:extLst>
              </a:tr>
            </a:tbl>
          </a:graphicData>
        </a:graphic>
      </p:graphicFrame>
      <p:sp>
        <p:nvSpPr>
          <p:cNvPr id="5" name="Text Box 225"/>
          <p:cNvSpPr txBox="1">
            <a:spLocks noChangeArrowheads="1"/>
          </p:cNvSpPr>
          <p:nvPr/>
        </p:nvSpPr>
        <p:spPr bwMode="auto">
          <a:xfrm>
            <a:off x="6322081" y="1108457"/>
            <a:ext cx="3871914" cy="4893647"/>
          </a:xfrm>
          <a:prstGeom prst="rect">
            <a:avLst/>
          </a:prstGeom>
          <a:solidFill>
            <a:srgbClr val="CCFFCC"/>
          </a:solidFill>
          <a:ln w="25400">
            <a:noFill/>
            <a:miter lim="800000"/>
            <a:headEnd/>
            <a:tailEnd/>
          </a:ln>
          <a:effectLst/>
        </p:spPr>
        <p:txBody>
          <a:bodyPr wrap="square">
            <a:spAutoFit/>
          </a:bodyPr>
          <a:lstStyle/>
          <a:p>
            <a:pPr marL="285750" indent="-285750" algn="just" fontAlgn="auto">
              <a:lnSpc>
                <a:spcPct val="150000"/>
              </a:lnSpc>
              <a:spcBef>
                <a:spcPct val="20000"/>
              </a:spcBef>
              <a:spcAft>
                <a:spcPts val="0"/>
              </a:spcAft>
              <a:buClr>
                <a:srgbClr val="0053E2"/>
              </a:buClr>
              <a:buSzPct val="70000"/>
              <a:buFont typeface="Wingdings" pitchFamily="2" charset="2"/>
              <a:buChar char="n"/>
              <a:defRPr/>
            </a:pPr>
            <a:r>
              <a:rPr lang="zh-CN" altLang="en-US" sz="2000" dirty="0">
                <a:ea typeface="+mn-ea"/>
                <a:cs typeface="Times New Roman" pitchFamily="18" charset="0"/>
              </a:rPr>
              <a:t>事务</a:t>
            </a:r>
            <a:r>
              <a:rPr lang="en-US" altLang="zh-CN" sz="2000" dirty="0">
                <a:ea typeface="+mn-ea"/>
                <a:cs typeface="Times New Roman" pitchFamily="18" charset="0"/>
              </a:rPr>
              <a:t>T1</a:t>
            </a:r>
            <a:r>
              <a:rPr lang="zh-CN" altLang="en-US" sz="2000" dirty="0">
                <a:ea typeface="+mn-ea"/>
                <a:cs typeface="Times New Roman" pitchFamily="18" charset="0"/>
              </a:rPr>
              <a:t>在对</a:t>
            </a:r>
            <a:r>
              <a:rPr lang="en-US" altLang="zh-CN" sz="2000" dirty="0">
                <a:ea typeface="+mn-ea"/>
                <a:cs typeface="Times New Roman" pitchFamily="18" charset="0"/>
              </a:rPr>
              <a:t>C</a:t>
            </a:r>
            <a:r>
              <a:rPr lang="zh-CN" altLang="en-US" sz="2000" dirty="0">
                <a:ea typeface="+mn-ea"/>
                <a:cs typeface="Times New Roman" pitchFamily="18" charset="0"/>
              </a:rPr>
              <a:t>进行修改之前，先对</a:t>
            </a:r>
            <a:r>
              <a:rPr lang="en-US" altLang="zh-CN" sz="2000" dirty="0">
                <a:ea typeface="+mn-ea"/>
                <a:cs typeface="Times New Roman" pitchFamily="18" charset="0"/>
              </a:rPr>
              <a:t>C</a:t>
            </a:r>
            <a:r>
              <a:rPr lang="zh-CN" altLang="en-US" sz="2000" dirty="0">
                <a:ea typeface="+mn-ea"/>
                <a:cs typeface="Times New Roman" pitchFamily="18" charset="0"/>
              </a:rPr>
              <a:t>加</a:t>
            </a:r>
            <a:r>
              <a:rPr lang="en-US" altLang="zh-CN" sz="2000" dirty="0">
                <a:ea typeface="+mn-ea"/>
                <a:cs typeface="Times New Roman" pitchFamily="18" charset="0"/>
              </a:rPr>
              <a:t>X</a:t>
            </a:r>
            <a:r>
              <a:rPr lang="zh-CN" altLang="en-US" sz="2000" dirty="0">
                <a:ea typeface="+mn-ea"/>
                <a:cs typeface="Times New Roman" pitchFamily="18" charset="0"/>
              </a:rPr>
              <a:t>锁，修改其值后写回磁盘</a:t>
            </a:r>
          </a:p>
          <a:p>
            <a:pPr marL="285750" indent="-285750" algn="just" fontAlgn="auto">
              <a:lnSpc>
                <a:spcPct val="150000"/>
              </a:lnSpc>
              <a:spcBef>
                <a:spcPct val="20000"/>
              </a:spcBef>
              <a:spcAft>
                <a:spcPts val="0"/>
              </a:spcAft>
              <a:buClr>
                <a:srgbClr val="0053E2"/>
              </a:buClr>
              <a:buSzPct val="70000"/>
              <a:buFont typeface="Wingdings" pitchFamily="2" charset="2"/>
              <a:buChar char="n"/>
              <a:defRPr/>
            </a:pPr>
            <a:r>
              <a:rPr lang="en-US" altLang="zh-CN" sz="2000" dirty="0">
                <a:ea typeface="+mn-ea"/>
                <a:cs typeface="Times New Roman" pitchFamily="18" charset="0"/>
              </a:rPr>
              <a:t>T2</a:t>
            </a:r>
            <a:r>
              <a:rPr lang="zh-CN" altLang="en-US" sz="2000" dirty="0">
                <a:ea typeface="+mn-ea"/>
                <a:cs typeface="Times New Roman" pitchFamily="18" charset="0"/>
              </a:rPr>
              <a:t>请求在</a:t>
            </a:r>
            <a:r>
              <a:rPr lang="en-US" altLang="zh-CN" sz="2000" dirty="0">
                <a:ea typeface="+mn-ea"/>
                <a:cs typeface="Times New Roman" pitchFamily="18" charset="0"/>
              </a:rPr>
              <a:t>C</a:t>
            </a:r>
            <a:r>
              <a:rPr lang="zh-CN" altLang="en-US" sz="2000" dirty="0">
                <a:ea typeface="+mn-ea"/>
                <a:cs typeface="Times New Roman" pitchFamily="18" charset="0"/>
              </a:rPr>
              <a:t>上加</a:t>
            </a:r>
            <a:r>
              <a:rPr lang="en-US" altLang="zh-CN" sz="2000" dirty="0">
                <a:ea typeface="+mn-ea"/>
                <a:cs typeface="Times New Roman" pitchFamily="18" charset="0"/>
              </a:rPr>
              <a:t>S</a:t>
            </a:r>
            <a:r>
              <a:rPr lang="zh-CN" altLang="en-US" sz="2000" dirty="0">
                <a:ea typeface="+mn-ea"/>
                <a:cs typeface="Times New Roman" pitchFamily="18" charset="0"/>
              </a:rPr>
              <a:t>锁，因</a:t>
            </a:r>
            <a:r>
              <a:rPr lang="en-US" altLang="zh-CN" sz="2000" dirty="0">
                <a:ea typeface="+mn-ea"/>
                <a:cs typeface="Times New Roman" pitchFamily="18" charset="0"/>
              </a:rPr>
              <a:t>T1</a:t>
            </a:r>
            <a:r>
              <a:rPr lang="zh-CN" altLang="en-US" sz="2000" dirty="0">
                <a:ea typeface="+mn-ea"/>
                <a:cs typeface="Times New Roman" pitchFamily="18" charset="0"/>
              </a:rPr>
              <a:t>已在</a:t>
            </a:r>
            <a:r>
              <a:rPr lang="en-US" altLang="zh-CN" sz="2000" dirty="0">
                <a:ea typeface="+mn-ea"/>
                <a:cs typeface="Times New Roman" pitchFamily="18" charset="0"/>
              </a:rPr>
              <a:t>C</a:t>
            </a:r>
            <a:r>
              <a:rPr lang="zh-CN" altLang="en-US" sz="2000" dirty="0">
                <a:ea typeface="+mn-ea"/>
                <a:cs typeface="Times New Roman" pitchFamily="18" charset="0"/>
              </a:rPr>
              <a:t>上加了</a:t>
            </a:r>
            <a:r>
              <a:rPr lang="en-US" altLang="zh-CN" sz="2000" dirty="0">
                <a:ea typeface="+mn-ea"/>
                <a:cs typeface="Times New Roman" pitchFamily="18" charset="0"/>
              </a:rPr>
              <a:t>X</a:t>
            </a:r>
            <a:r>
              <a:rPr lang="zh-CN" altLang="en-US" sz="2000" dirty="0">
                <a:ea typeface="+mn-ea"/>
                <a:cs typeface="Times New Roman" pitchFamily="18" charset="0"/>
              </a:rPr>
              <a:t>锁，</a:t>
            </a:r>
            <a:r>
              <a:rPr lang="en-US" altLang="zh-CN" sz="2000" dirty="0">
                <a:ea typeface="+mn-ea"/>
                <a:cs typeface="Times New Roman" pitchFamily="18" charset="0"/>
              </a:rPr>
              <a:t>T2</a:t>
            </a:r>
            <a:r>
              <a:rPr lang="zh-CN" altLang="en-US" sz="2000" dirty="0">
                <a:ea typeface="+mn-ea"/>
                <a:cs typeface="Times New Roman" pitchFamily="18" charset="0"/>
              </a:rPr>
              <a:t>只能等待</a:t>
            </a:r>
          </a:p>
          <a:p>
            <a:pPr marL="285750" indent="-285750" algn="just" fontAlgn="auto">
              <a:lnSpc>
                <a:spcPct val="150000"/>
              </a:lnSpc>
              <a:spcBef>
                <a:spcPct val="20000"/>
              </a:spcBef>
              <a:spcAft>
                <a:spcPts val="0"/>
              </a:spcAft>
              <a:buClr>
                <a:srgbClr val="0053E2"/>
              </a:buClr>
              <a:buSzPct val="70000"/>
              <a:buFont typeface="Wingdings" pitchFamily="2" charset="2"/>
              <a:buChar char="n"/>
              <a:defRPr/>
            </a:pPr>
            <a:r>
              <a:rPr lang="en-US" altLang="zh-CN" sz="2000" dirty="0">
                <a:ea typeface="+mn-ea"/>
                <a:cs typeface="Times New Roman" pitchFamily="18" charset="0"/>
              </a:rPr>
              <a:t>T1</a:t>
            </a:r>
            <a:r>
              <a:rPr lang="zh-CN" altLang="en-US" sz="2000" dirty="0">
                <a:ea typeface="+mn-ea"/>
                <a:cs typeface="Times New Roman" pitchFamily="18" charset="0"/>
              </a:rPr>
              <a:t>因某种原因被撤销，</a:t>
            </a:r>
            <a:r>
              <a:rPr lang="en-US" altLang="zh-CN" sz="2000" dirty="0">
                <a:ea typeface="+mn-ea"/>
                <a:cs typeface="Times New Roman" pitchFamily="18" charset="0"/>
              </a:rPr>
              <a:t>C</a:t>
            </a:r>
            <a:r>
              <a:rPr lang="zh-CN" altLang="en-US" sz="2000" dirty="0">
                <a:ea typeface="+mn-ea"/>
                <a:cs typeface="Times New Roman" pitchFamily="18" charset="0"/>
              </a:rPr>
              <a:t>恢复为原值</a:t>
            </a:r>
            <a:r>
              <a:rPr lang="en-US" altLang="zh-CN" sz="2000" dirty="0">
                <a:ea typeface="+mn-ea"/>
                <a:cs typeface="Times New Roman" pitchFamily="18" charset="0"/>
              </a:rPr>
              <a:t>100</a:t>
            </a:r>
          </a:p>
          <a:p>
            <a:pPr marL="285750" indent="-285750" algn="just" fontAlgn="auto">
              <a:lnSpc>
                <a:spcPct val="150000"/>
              </a:lnSpc>
              <a:spcBef>
                <a:spcPct val="20000"/>
              </a:spcBef>
              <a:spcAft>
                <a:spcPts val="0"/>
              </a:spcAft>
              <a:buClr>
                <a:srgbClr val="0053E2"/>
              </a:buClr>
              <a:buSzPct val="70000"/>
              <a:buFont typeface="Wingdings" pitchFamily="2" charset="2"/>
              <a:buChar char="n"/>
              <a:defRPr/>
            </a:pPr>
            <a:r>
              <a:rPr lang="en-US" altLang="zh-CN" sz="2000" dirty="0">
                <a:ea typeface="+mn-ea"/>
                <a:cs typeface="Times New Roman" pitchFamily="18" charset="0"/>
              </a:rPr>
              <a:t>T1</a:t>
            </a:r>
            <a:r>
              <a:rPr lang="zh-CN" altLang="en-US" sz="2000" dirty="0">
                <a:ea typeface="+mn-ea"/>
                <a:cs typeface="Times New Roman" pitchFamily="18" charset="0"/>
              </a:rPr>
              <a:t>释放</a:t>
            </a:r>
            <a:r>
              <a:rPr lang="en-US" altLang="zh-CN" sz="2000" dirty="0">
                <a:ea typeface="+mn-ea"/>
                <a:cs typeface="Times New Roman" pitchFamily="18" charset="0"/>
              </a:rPr>
              <a:t>C</a:t>
            </a:r>
            <a:r>
              <a:rPr lang="zh-CN" altLang="en-US" sz="2000" dirty="0">
                <a:ea typeface="+mn-ea"/>
                <a:cs typeface="Times New Roman" pitchFamily="18" charset="0"/>
              </a:rPr>
              <a:t>上的</a:t>
            </a:r>
            <a:r>
              <a:rPr lang="en-US" altLang="zh-CN" sz="2000" dirty="0">
                <a:ea typeface="+mn-ea"/>
                <a:cs typeface="Times New Roman" pitchFamily="18" charset="0"/>
              </a:rPr>
              <a:t>X</a:t>
            </a:r>
            <a:r>
              <a:rPr lang="zh-CN" altLang="en-US" sz="2000" dirty="0">
                <a:ea typeface="+mn-ea"/>
                <a:cs typeface="Times New Roman" pitchFamily="18" charset="0"/>
              </a:rPr>
              <a:t>锁后</a:t>
            </a:r>
            <a:r>
              <a:rPr lang="en-US" altLang="zh-CN" sz="2000" dirty="0">
                <a:ea typeface="+mn-ea"/>
                <a:cs typeface="Times New Roman" pitchFamily="18" charset="0"/>
              </a:rPr>
              <a:t>T2</a:t>
            </a:r>
            <a:r>
              <a:rPr lang="zh-CN" altLang="en-US" sz="2000" dirty="0">
                <a:ea typeface="+mn-ea"/>
                <a:cs typeface="Times New Roman" pitchFamily="18" charset="0"/>
              </a:rPr>
              <a:t>获得</a:t>
            </a:r>
            <a:r>
              <a:rPr lang="en-US" altLang="zh-CN" sz="2000" dirty="0">
                <a:ea typeface="+mn-ea"/>
                <a:cs typeface="Times New Roman" pitchFamily="18" charset="0"/>
              </a:rPr>
              <a:t>C</a:t>
            </a:r>
            <a:r>
              <a:rPr lang="zh-CN" altLang="en-US" sz="2000" dirty="0">
                <a:ea typeface="+mn-ea"/>
                <a:cs typeface="Times New Roman" pitchFamily="18" charset="0"/>
              </a:rPr>
              <a:t>上的</a:t>
            </a:r>
            <a:r>
              <a:rPr lang="en-US" altLang="zh-CN" sz="2000" dirty="0">
                <a:ea typeface="+mn-ea"/>
                <a:cs typeface="Times New Roman" pitchFamily="18" charset="0"/>
              </a:rPr>
              <a:t>S</a:t>
            </a:r>
            <a:r>
              <a:rPr lang="zh-CN" altLang="en-US" sz="2000" dirty="0">
                <a:ea typeface="+mn-ea"/>
                <a:cs typeface="Times New Roman" pitchFamily="18" charset="0"/>
              </a:rPr>
              <a:t>锁，读</a:t>
            </a:r>
            <a:r>
              <a:rPr lang="en-US" altLang="zh-CN" sz="2000" dirty="0">
                <a:ea typeface="+mn-ea"/>
                <a:cs typeface="Times New Roman" pitchFamily="18" charset="0"/>
              </a:rPr>
              <a:t>C=100</a:t>
            </a:r>
            <a:r>
              <a:rPr lang="zh-CN" altLang="en-US" sz="2000" dirty="0">
                <a:ea typeface="+mn-ea"/>
                <a:cs typeface="Times New Roman" pitchFamily="18" charset="0"/>
              </a:rPr>
              <a:t>。避免了</a:t>
            </a:r>
            <a:r>
              <a:rPr lang="en-US" altLang="zh-CN" sz="2000" dirty="0">
                <a:ea typeface="+mn-ea"/>
                <a:cs typeface="Times New Roman" pitchFamily="18" charset="0"/>
              </a:rPr>
              <a:t>T2</a:t>
            </a:r>
            <a:r>
              <a:rPr lang="zh-CN" altLang="en-US" sz="2000" dirty="0">
                <a:ea typeface="+mn-ea"/>
                <a:cs typeface="Times New Roman" pitchFamily="18" charset="0"/>
              </a:rPr>
              <a:t>读“脏”数据</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271AA7A-6A43-46D9-9700-74A9111227FC}"/>
              </a:ext>
            </a:extLst>
          </p:cNvPr>
          <p:cNvSpPr>
            <a:spLocks noGrp="1"/>
          </p:cNvSpPr>
          <p:nvPr>
            <p:ph idx="1"/>
          </p:nvPr>
        </p:nvSpPr>
        <p:spPr>
          <a:xfrm>
            <a:off x="194982" y="998440"/>
            <a:ext cx="11893924" cy="5032565"/>
          </a:xfrm>
        </p:spPr>
        <p:txBody>
          <a:bodyPr>
            <a:noAutofit/>
          </a:bodyPr>
          <a:lstStyle/>
          <a:p>
            <a:r>
              <a:rPr lang="zh-CN" altLang="zh-CN" sz="2000" dirty="0">
                <a:latin typeface="+mj-ea"/>
              </a:rPr>
              <a:t>某停车场有多个入口和出口，车辆进入时从入口处由系统查询可用的停车位，从出口驶出时系统将其刚使用的车位标记为空车位</a:t>
            </a:r>
            <a:endParaRPr lang="en-US" altLang="zh-CN" sz="2000" dirty="0">
              <a:latin typeface="+mj-ea"/>
            </a:endParaRPr>
          </a:p>
          <a:p>
            <a:pPr marL="0" indent="0">
              <a:buNone/>
            </a:pPr>
            <a:endParaRPr lang="en-US" altLang="zh-CN" sz="2000" dirty="0"/>
          </a:p>
          <a:p>
            <a:pPr marL="0" indent="0">
              <a:buNone/>
            </a:pPr>
            <a:endParaRPr lang="en-US" altLang="zh-CN" sz="2000" dirty="0"/>
          </a:p>
          <a:p>
            <a:r>
              <a:rPr lang="zh-CN" altLang="zh-CN" sz="2000" dirty="0"/>
              <a:t>假定入口处伪代码为：</a:t>
            </a:r>
          </a:p>
          <a:p>
            <a:pPr marL="0" indent="0">
              <a:buNone/>
            </a:pPr>
            <a:r>
              <a:rPr lang="en-US" altLang="zh-CN" sz="2000" dirty="0"/>
              <a:t>	x = Get();</a:t>
            </a:r>
            <a:endParaRPr lang="zh-CN" altLang="zh-CN" sz="2000" dirty="0"/>
          </a:p>
          <a:p>
            <a:pPr marL="0" indent="0">
              <a:buNone/>
            </a:pPr>
            <a:r>
              <a:rPr lang="en-US" altLang="zh-CN" sz="2000" dirty="0"/>
              <a:t>	IF( x ==NULL){ THEN return 0;}</a:t>
            </a:r>
            <a:endParaRPr lang="zh-CN" altLang="zh-CN" sz="2000" dirty="0"/>
          </a:p>
          <a:p>
            <a:pPr marL="0" indent="0">
              <a:buNone/>
            </a:pPr>
            <a:r>
              <a:rPr lang="en-US" altLang="zh-CN" sz="2000" dirty="0"/>
              <a:t>	Write(x, 1);</a:t>
            </a:r>
            <a:endParaRPr lang="zh-CN" altLang="zh-CN" sz="2000" dirty="0"/>
          </a:p>
          <a:p>
            <a:r>
              <a:rPr lang="zh-CN" altLang="zh-CN" sz="2000" dirty="0"/>
              <a:t>若两辆车在不同的入口处同时执行上述代码，会出现什么问题？如何解决？</a:t>
            </a:r>
            <a:endParaRPr lang="zh-CN" altLang="en-US" sz="2000" dirty="0"/>
          </a:p>
        </p:txBody>
      </p:sp>
      <p:sp>
        <p:nvSpPr>
          <p:cNvPr id="2" name="标题 1">
            <a:extLst>
              <a:ext uri="{FF2B5EF4-FFF2-40B4-BE49-F238E27FC236}">
                <a16:creationId xmlns:a16="http://schemas.microsoft.com/office/drawing/2014/main" id="{A3991343-1629-441D-BC34-2A1DD0E08F66}"/>
              </a:ext>
            </a:extLst>
          </p:cNvPr>
          <p:cNvSpPr>
            <a:spLocks noGrp="1"/>
          </p:cNvSpPr>
          <p:nvPr>
            <p:ph type="title"/>
          </p:nvPr>
        </p:nvSpPr>
        <p:spPr/>
        <p:txBody>
          <a:bodyPr/>
          <a:lstStyle/>
          <a:p>
            <a:r>
              <a:rPr lang="zh-CN" altLang="en-US" dirty="0"/>
              <a:t>课堂练习</a:t>
            </a:r>
          </a:p>
        </p:txBody>
      </p:sp>
      <p:graphicFrame>
        <p:nvGraphicFramePr>
          <p:cNvPr id="4" name="表格 3">
            <a:extLst>
              <a:ext uri="{FF2B5EF4-FFF2-40B4-BE49-F238E27FC236}">
                <a16:creationId xmlns:a16="http://schemas.microsoft.com/office/drawing/2014/main" id="{D78406AE-B521-4582-AE26-4B26F8AADB68}"/>
              </a:ext>
            </a:extLst>
          </p:cNvPr>
          <p:cNvGraphicFramePr>
            <a:graphicFrameLocks noGrp="1"/>
          </p:cNvGraphicFramePr>
          <p:nvPr>
            <p:extLst>
              <p:ext uri="{D42A27DB-BD31-4B8C-83A1-F6EECF244321}">
                <p14:modId xmlns:p14="http://schemas.microsoft.com/office/powerpoint/2010/main" val="502613157"/>
              </p:ext>
            </p:extLst>
          </p:nvPr>
        </p:nvGraphicFramePr>
        <p:xfrm>
          <a:off x="3775539" y="1600200"/>
          <a:ext cx="6672263" cy="1828800"/>
        </p:xfrm>
        <a:graphic>
          <a:graphicData uri="http://schemas.openxmlformats.org/drawingml/2006/table">
            <a:tbl>
              <a:tblPr firstRow="1" firstCol="1" bandRow="1">
                <a:tableStyleId>{21E4AEA4-8DFA-4A89-87EB-49C32662AFE0}</a:tableStyleId>
              </a:tblPr>
              <a:tblGrid>
                <a:gridCol w="1734901">
                  <a:extLst>
                    <a:ext uri="{9D8B030D-6E8A-4147-A177-3AD203B41FA5}">
                      <a16:colId xmlns:a16="http://schemas.microsoft.com/office/drawing/2014/main" val="2706558960"/>
                    </a:ext>
                  </a:extLst>
                </a:gridCol>
                <a:gridCol w="4937362">
                  <a:extLst>
                    <a:ext uri="{9D8B030D-6E8A-4147-A177-3AD203B41FA5}">
                      <a16:colId xmlns:a16="http://schemas.microsoft.com/office/drawing/2014/main" val="693628062"/>
                    </a:ext>
                  </a:extLst>
                </a:gridCol>
              </a:tblGrid>
              <a:tr h="172561">
                <a:tc>
                  <a:txBody>
                    <a:bodyPr/>
                    <a:lstStyle/>
                    <a:p>
                      <a:pPr algn="just">
                        <a:spcAft>
                          <a:spcPts val="0"/>
                        </a:spcAft>
                      </a:pPr>
                      <a:r>
                        <a:rPr lang="zh-CN" sz="2000" kern="100">
                          <a:effectLst/>
                        </a:rPr>
                        <a:t>指令</a:t>
                      </a:r>
                      <a:endParaRPr lang="zh-CN" sz="2000" b="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含义</a:t>
                      </a:r>
                      <a:endParaRPr lang="zh-CN" sz="2000" b="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47849829"/>
                  </a:ext>
                </a:extLst>
              </a:tr>
              <a:tr h="345122">
                <a:tc>
                  <a:txBody>
                    <a:bodyPr/>
                    <a:lstStyle/>
                    <a:p>
                      <a:pPr algn="just">
                        <a:spcAft>
                          <a:spcPts val="0"/>
                        </a:spcAft>
                      </a:pPr>
                      <a:r>
                        <a:rPr lang="en-US" sz="2000" kern="100">
                          <a:effectLst/>
                        </a:rPr>
                        <a:t>Get()</a:t>
                      </a:r>
                      <a:endParaRPr lang="zh-CN" sz="2000" b="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返回一个空车位，如果没有空车位，则返回空值</a:t>
                      </a:r>
                      <a:r>
                        <a:rPr lang="en-US" sz="2000" kern="100" dirty="0">
                          <a:effectLst/>
                        </a:rPr>
                        <a:t>NULL</a:t>
                      </a:r>
                      <a:r>
                        <a:rPr lang="zh-CN" sz="2000" kern="100" dirty="0">
                          <a:effectLst/>
                        </a:rPr>
                        <a:t>；例如：</a:t>
                      </a:r>
                      <a:r>
                        <a:rPr lang="en-US" sz="2000" kern="100" dirty="0">
                          <a:effectLst/>
                        </a:rPr>
                        <a:t>x = Get()</a:t>
                      </a:r>
                      <a:r>
                        <a:rPr lang="zh-CN" sz="2000" kern="100" dirty="0">
                          <a:effectLst/>
                        </a:rPr>
                        <a:t>表示读取空车位到</a:t>
                      </a:r>
                      <a:r>
                        <a:rPr lang="en-US" sz="2000" kern="100" dirty="0">
                          <a:effectLst/>
                        </a:rPr>
                        <a:t>x</a:t>
                      </a:r>
                      <a:r>
                        <a:rPr lang="zh-CN" sz="2000" kern="100" dirty="0">
                          <a:effectLst/>
                        </a:rPr>
                        <a:t>中。</a:t>
                      </a:r>
                      <a:endParaRPr lang="zh-CN" sz="2000" b="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12703929"/>
                  </a:ext>
                </a:extLst>
              </a:tr>
              <a:tr h="172561">
                <a:tc>
                  <a:txBody>
                    <a:bodyPr/>
                    <a:lstStyle/>
                    <a:p>
                      <a:pPr algn="just">
                        <a:spcAft>
                          <a:spcPts val="0"/>
                        </a:spcAft>
                      </a:pPr>
                      <a:r>
                        <a:rPr lang="en-US" sz="2000" kern="100">
                          <a:effectLst/>
                        </a:rPr>
                        <a:t>Write(A,0)</a:t>
                      </a:r>
                      <a:endParaRPr lang="zh-CN" sz="2000" b="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置停车位</a:t>
                      </a:r>
                      <a:r>
                        <a:rPr lang="en-US" sz="2000" kern="100" dirty="0">
                          <a:effectLst/>
                        </a:rPr>
                        <a:t>A</a:t>
                      </a:r>
                      <a:r>
                        <a:rPr lang="zh-CN" sz="2000" kern="100" dirty="0">
                          <a:effectLst/>
                        </a:rPr>
                        <a:t>为空</a:t>
                      </a:r>
                      <a:endParaRPr lang="zh-CN" sz="2000" b="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87680974"/>
                  </a:ext>
                </a:extLst>
              </a:tr>
              <a:tr h="172561">
                <a:tc>
                  <a:txBody>
                    <a:bodyPr/>
                    <a:lstStyle/>
                    <a:p>
                      <a:pPr algn="just">
                        <a:spcAft>
                          <a:spcPts val="0"/>
                        </a:spcAft>
                      </a:pPr>
                      <a:r>
                        <a:rPr lang="en-US" sz="2000" kern="100">
                          <a:effectLst/>
                        </a:rPr>
                        <a:t>Write(A,1)</a:t>
                      </a:r>
                      <a:endParaRPr lang="zh-CN" sz="2000" b="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置停车位</a:t>
                      </a:r>
                      <a:r>
                        <a:rPr lang="en-US" sz="2000" kern="100" dirty="0">
                          <a:effectLst/>
                        </a:rPr>
                        <a:t>A</a:t>
                      </a:r>
                      <a:r>
                        <a:rPr lang="zh-CN" sz="2000" kern="100" dirty="0">
                          <a:effectLst/>
                        </a:rPr>
                        <a:t>为非空</a:t>
                      </a:r>
                      <a:endParaRPr lang="zh-CN" sz="2000" b="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805739168"/>
                  </a:ext>
                </a:extLst>
              </a:tr>
            </a:tbl>
          </a:graphicData>
        </a:graphic>
      </p:graphicFrame>
    </p:spTree>
    <p:extLst>
      <p:ext uri="{BB962C8B-B14F-4D97-AF65-F5344CB8AC3E}">
        <p14:creationId xmlns:p14="http://schemas.microsoft.com/office/powerpoint/2010/main" val="2706524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2112" y="971548"/>
            <a:ext cx="8833859" cy="4524949"/>
          </a:xfrm>
        </p:spPr>
        <p:txBody>
          <a:bodyPr rtlCol="0">
            <a:noAutofit/>
          </a:bodyPr>
          <a:lstStyle/>
          <a:p>
            <a:pPr>
              <a:buClr>
                <a:schemeClr val="accent1"/>
              </a:buClr>
              <a:buFont typeface="Wingdings" pitchFamily="2" charset="2"/>
              <a:buChar char=""/>
              <a:defRPr/>
            </a:pPr>
            <a:r>
              <a:rPr lang="zh-CN" altLang="en-US" dirty="0">
                <a:solidFill>
                  <a:srgbClr val="000000"/>
                </a:solidFill>
                <a:latin typeface="+mj-ea"/>
                <a:cs typeface="+mn-cs"/>
              </a:rPr>
              <a:t>第一节 并发控制概述</a:t>
            </a:r>
            <a:endParaRPr lang="en-US" altLang="zh-CN" dirty="0">
              <a:solidFill>
                <a:srgbClr val="000000"/>
              </a:solidFill>
              <a:latin typeface="+mj-ea"/>
              <a:cs typeface="+mn-cs"/>
            </a:endParaRPr>
          </a:p>
          <a:p>
            <a:pPr eaLnBrk="1" hangingPunct="1">
              <a:buClr>
                <a:schemeClr val="accent1"/>
              </a:buClr>
              <a:buFont typeface="Wingdings" pitchFamily="2" charset="2"/>
              <a:buChar char=""/>
              <a:defRPr/>
            </a:pPr>
            <a:r>
              <a:rPr lang="zh-CN" altLang="en-US" dirty="0">
                <a:solidFill>
                  <a:srgbClr val="000000"/>
                </a:solidFill>
                <a:latin typeface="+mj-ea"/>
                <a:cs typeface="+mn-cs"/>
              </a:rPr>
              <a:t>第二节 封锁</a:t>
            </a:r>
            <a:endParaRPr lang="en-US" altLang="zh-CN" dirty="0">
              <a:solidFill>
                <a:srgbClr val="000000"/>
              </a:solidFill>
              <a:latin typeface="+mj-ea"/>
              <a:cs typeface="+mn-cs"/>
            </a:endParaRPr>
          </a:p>
          <a:p>
            <a:pPr>
              <a:defRPr/>
            </a:pPr>
            <a:r>
              <a:rPr lang="zh-CN" altLang="en-US" dirty="0">
                <a:solidFill>
                  <a:srgbClr val="FF9905"/>
                </a:solidFill>
                <a:latin typeface="+mj-ea"/>
                <a:cs typeface="+mn-cs"/>
              </a:rPr>
              <a:t>第三节 活锁和死锁</a:t>
            </a:r>
            <a:endParaRPr lang="en-US" altLang="zh-CN" dirty="0">
              <a:solidFill>
                <a:srgbClr val="FF9905"/>
              </a:solidFill>
              <a:latin typeface="+mj-ea"/>
              <a:cs typeface="+mn-cs"/>
            </a:endParaRPr>
          </a:p>
          <a:p>
            <a:pPr eaLnBrk="1" hangingPunct="1">
              <a:buClr>
                <a:schemeClr val="accent1"/>
              </a:buClr>
              <a:buFont typeface="Wingdings" pitchFamily="2" charset="2"/>
              <a:buChar char=""/>
              <a:defRPr/>
            </a:pPr>
            <a:r>
              <a:rPr lang="zh-CN" altLang="en-US" dirty="0">
                <a:solidFill>
                  <a:srgbClr val="000000"/>
                </a:solidFill>
                <a:latin typeface="+mj-ea"/>
                <a:cs typeface="+mn-cs"/>
              </a:rPr>
              <a:t>第四节 并发调度的可串行性</a:t>
            </a:r>
            <a:endParaRPr lang="en-US" altLang="zh-CN" dirty="0">
              <a:solidFill>
                <a:srgbClr val="000000"/>
              </a:solidFill>
              <a:latin typeface="+mj-ea"/>
              <a:cs typeface="+mn-cs"/>
            </a:endParaRPr>
          </a:p>
          <a:p>
            <a:pPr eaLnBrk="1" hangingPunct="1">
              <a:buClr>
                <a:schemeClr val="accent1"/>
              </a:buClr>
              <a:buFont typeface="Wingdings" pitchFamily="2" charset="2"/>
              <a:buChar char=""/>
              <a:defRPr/>
            </a:pPr>
            <a:r>
              <a:rPr lang="zh-CN" altLang="en-US" dirty="0">
                <a:solidFill>
                  <a:srgbClr val="000000"/>
                </a:solidFill>
                <a:latin typeface="+mj-ea"/>
                <a:cs typeface="+mn-cs"/>
              </a:rPr>
              <a:t>第五节 两段锁协议</a:t>
            </a:r>
            <a:endParaRPr lang="en-US" altLang="zh-CN" dirty="0">
              <a:solidFill>
                <a:srgbClr val="000000"/>
              </a:solidFill>
              <a:latin typeface="+mj-ea"/>
              <a:cs typeface="+mn-cs"/>
            </a:endParaRPr>
          </a:p>
          <a:p>
            <a:pPr eaLnBrk="1" hangingPunct="1">
              <a:buClr>
                <a:schemeClr val="accent1"/>
              </a:buClr>
              <a:buFont typeface="Wingdings" pitchFamily="2" charset="2"/>
              <a:buChar char=""/>
              <a:defRPr/>
            </a:pPr>
            <a:r>
              <a:rPr lang="zh-CN" altLang="en-US" dirty="0">
                <a:solidFill>
                  <a:srgbClr val="000000"/>
                </a:solidFill>
                <a:latin typeface="+mj-ea"/>
                <a:cs typeface="+mn-cs"/>
              </a:rPr>
              <a:t>第六节 封锁粒度</a:t>
            </a:r>
          </a:p>
        </p:txBody>
      </p:sp>
      <p:sp>
        <p:nvSpPr>
          <p:cNvPr id="23553" name="标题 1"/>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dirty="0">
                <a:latin typeface="+mj-ea"/>
              </a:rPr>
              <a:t>第</a:t>
            </a:r>
            <a:r>
              <a:rPr lang="en-US" altLang="zh-CN" dirty="0">
                <a:latin typeface="+mj-ea"/>
              </a:rPr>
              <a:t>11</a:t>
            </a:r>
            <a:r>
              <a:rPr lang="zh-CN" altLang="en-US" dirty="0">
                <a:latin typeface="+mj-ea"/>
              </a:rPr>
              <a:t>章 并发控制</a:t>
            </a:r>
          </a:p>
        </p:txBody>
      </p:sp>
      <p:pic>
        <p:nvPicPr>
          <p:cNvPr id="4" name="图片 3">
            <a:extLst>
              <a:ext uri="{FF2B5EF4-FFF2-40B4-BE49-F238E27FC236}">
                <a16:creationId xmlns:a16="http://schemas.microsoft.com/office/drawing/2014/main" id="{F39E5291-3C90-44F3-8258-9EAA2F9957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199" y="2598084"/>
            <a:ext cx="2347475" cy="2511798"/>
          </a:xfrm>
          <a:prstGeom prst="rect">
            <a:avLst/>
          </a:prstGeom>
        </p:spPr>
      </p:pic>
    </p:spTree>
    <p:extLst>
      <p:ext uri="{BB962C8B-B14F-4D97-AF65-F5344CB8AC3E}">
        <p14:creationId xmlns:p14="http://schemas.microsoft.com/office/powerpoint/2010/main" val="4145193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50000"/>
              </a:lnSpc>
            </a:pPr>
            <a:r>
              <a:rPr lang="zh-CN" altLang="en-US" dirty="0"/>
              <a:t>事务</a:t>
            </a:r>
            <a:r>
              <a:rPr lang="en-US" altLang="zh-CN" dirty="0"/>
              <a:t>T1</a:t>
            </a:r>
            <a:r>
              <a:rPr lang="zh-CN" altLang="en-US" dirty="0"/>
              <a:t>封锁了数据</a:t>
            </a:r>
            <a:r>
              <a:rPr lang="en-US" altLang="zh-CN" dirty="0"/>
              <a:t>R</a:t>
            </a:r>
          </a:p>
          <a:p>
            <a:pPr>
              <a:lnSpc>
                <a:spcPct val="150000"/>
              </a:lnSpc>
            </a:pPr>
            <a:r>
              <a:rPr lang="zh-CN" altLang="en-US" dirty="0"/>
              <a:t>事务</a:t>
            </a:r>
            <a:r>
              <a:rPr lang="en-US" altLang="zh-CN" dirty="0"/>
              <a:t>T2</a:t>
            </a:r>
            <a:r>
              <a:rPr lang="zh-CN" altLang="en-US" dirty="0"/>
              <a:t>又请求封锁</a:t>
            </a:r>
            <a:r>
              <a:rPr lang="en-US" altLang="zh-CN" dirty="0"/>
              <a:t>R</a:t>
            </a:r>
            <a:r>
              <a:rPr lang="zh-CN" altLang="en-US" dirty="0"/>
              <a:t>，于是</a:t>
            </a:r>
            <a:r>
              <a:rPr lang="en-US" altLang="zh-CN" dirty="0"/>
              <a:t>T2</a:t>
            </a:r>
            <a:r>
              <a:rPr lang="zh-CN" altLang="en-US" dirty="0"/>
              <a:t>等待。</a:t>
            </a:r>
          </a:p>
          <a:p>
            <a:pPr>
              <a:lnSpc>
                <a:spcPct val="150000"/>
              </a:lnSpc>
            </a:pPr>
            <a:r>
              <a:rPr lang="en-US" altLang="zh-CN" dirty="0"/>
              <a:t>T3</a:t>
            </a:r>
            <a:r>
              <a:rPr lang="zh-CN" altLang="en-US" dirty="0"/>
              <a:t>也请求封锁</a:t>
            </a:r>
            <a:r>
              <a:rPr lang="en-US" altLang="zh-CN" dirty="0"/>
              <a:t>R</a:t>
            </a:r>
            <a:r>
              <a:rPr lang="zh-CN" altLang="en-US" dirty="0"/>
              <a:t>，当</a:t>
            </a:r>
            <a:r>
              <a:rPr lang="en-US" altLang="zh-CN" dirty="0"/>
              <a:t>T1</a:t>
            </a:r>
            <a:r>
              <a:rPr lang="zh-CN" altLang="en-US" dirty="0"/>
              <a:t>释放了</a:t>
            </a:r>
            <a:r>
              <a:rPr lang="en-US" altLang="zh-CN" dirty="0"/>
              <a:t>R</a:t>
            </a:r>
            <a:r>
              <a:rPr lang="zh-CN" altLang="en-US" dirty="0"/>
              <a:t>上的封锁之后系统首先批准了</a:t>
            </a:r>
            <a:r>
              <a:rPr lang="en-US" altLang="zh-CN" dirty="0"/>
              <a:t>T3</a:t>
            </a:r>
            <a:r>
              <a:rPr lang="zh-CN" altLang="en-US" dirty="0"/>
              <a:t>的请求，</a:t>
            </a:r>
            <a:r>
              <a:rPr lang="en-US" altLang="zh-CN" dirty="0"/>
              <a:t>T2</a:t>
            </a:r>
            <a:r>
              <a:rPr lang="zh-CN" altLang="en-US" dirty="0"/>
              <a:t>仍然等待。</a:t>
            </a:r>
          </a:p>
          <a:p>
            <a:pPr>
              <a:lnSpc>
                <a:spcPct val="150000"/>
              </a:lnSpc>
            </a:pPr>
            <a:r>
              <a:rPr lang="en-US" altLang="zh-CN" dirty="0"/>
              <a:t>T4</a:t>
            </a:r>
            <a:r>
              <a:rPr lang="zh-CN" altLang="en-US" dirty="0"/>
              <a:t>又请求封锁</a:t>
            </a:r>
            <a:r>
              <a:rPr lang="en-US" altLang="zh-CN" dirty="0"/>
              <a:t>R</a:t>
            </a:r>
            <a:r>
              <a:rPr lang="zh-CN" altLang="en-US" dirty="0"/>
              <a:t>，当</a:t>
            </a:r>
            <a:r>
              <a:rPr lang="en-US" altLang="zh-CN" dirty="0"/>
              <a:t>T3</a:t>
            </a:r>
            <a:r>
              <a:rPr lang="zh-CN" altLang="en-US" dirty="0"/>
              <a:t>释放了</a:t>
            </a:r>
            <a:r>
              <a:rPr lang="en-US" altLang="zh-CN" dirty="0"/>
              <a:t>R</a:t>
            </a:r>
            <a:r>
              <a:rPr lang="zh-CN" altLang="en-US" dirty="0"/>
              <a:t>上的封锁之后系统又批准了</a:t>
            </a:r>
            <a:r>
              <a:rPr lang="en-US" altLang="zh-CN" dirty="0"/>
              <a:t>T4</a:t>
            </a:r>
            <a:r>
              <a:rPr lang="zh-CN" altLang="en-US" dirty="0"/>
              <a:t>的请求</a:t>
            </a:r>
            <a:r>
              <a:rPr lang="en-US" altLang="zh-CN" dirty="0"/>
              <a:t>……</a:t>
            </a:r>
          </a:p>
          <a:p>
            <a:pPr>
              <a:lnSpc>
                <a:spcPct val="150000"/>
              </a:lnSpc>
            </a:pPr>
            <a:r>
              <a:rPr lang="en-US" altLang="zh-CN" dirty="0"/>
              <a:t>T2</a:t>
            </a:r>
            <a:r>
              <a:rPr lang="zh-CN" altLang="en-US" dirty="0"/>
              <a:t>有可能永远等待，这就是</a:t>
            </a:r>
            <a:r>
              <a:rPr lang="zh-CN" altLang="en-US" dirty="0">
                <a:solidFill>
                  <a:srgbClr val="FF0000"/>
                </a:solidFill>
              </a:rPr>
              <a:t>活锁</a:t>
            </a:r>
            <a:r>
              <a:rPr lang="zh-CN" altLang="en-US" dirty="0"/>
              <a:t>的情形 </a:t>
            </a:r>
          </a:p>
          <a:p>
            <a:endParaRPr lang="zh-CN" altLang="en-US" dirty="0"/>
          </a:p>
        </p:txBody>
      </p:sp>
      <p:sp>
        <p:nvSpPr>
          <p:cNvPr id="2" name="标题 1"/>
          <p:cNvSpPr>
            <a:spLocks noGrp="1"/>
          </p:cNvSpPr>
          <p:nvPr>
            <p:ph type="title"/>
          </p:nvPr>
        </p:nvSpPr>
        <p:spPr/>
        <p:txBody>
          <a:bodyPr/>
          <a:lstStyle/>
          <a:p>
            <a:r>
              <a:rPr lang="zh-CN" altLang="en-US" dirty="0"/>
              <a:t>活锁</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8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145144" y="1002225"/>
            <a:ext cx="7620000" cy="4437063"/>
          </a:xfrm>
          <a:prstGeom prst="rect">
            <a:avLst/>
          </a:prstGeom>
          <a:noFill/>
        </p:spPr>
      </p:pic>
      <p:sp>
        <p:nvSpPr>
          <p:cNvPr id="5" name="Text Box 5"/>
          <p:cNvSpPr txBox="1">
            <a:spLocks noChangeArrowheads="1"/>
          </p:cNvSpPr>
          <p:nvPr/>
        </p:nvSpPr>
        <p:spPr bwMode="auto">
          <a:xfrm>
            <a:off x="7562908" y="5749079"/>
            <a:ext cx="1391618" cy="461665"/>
          </a:xfrm>
          <a:prstGeom prst="rect">
            <a:avLst/>
          </a:prstGeom>
          <a:noFill/>
          <a:ln w="25400">
            <a:noFill/>
            <a:miter lim="800000"/>
            <a:headEnd/>
            <a:tailEnd/>
          </a:ln>
          <a:effectLst/>
        </p:spPr>
        <p:txBody>
          <a:bodyPr wrap="square">
            <a:spAutoFit/>
          </a:bodyPr>
          <a:lstStyle/>
          <a:p>
            <a:pPr marL="342900" indent="-342900" algn="ctr"/>
            <a:r>
              <a:rPr lang="zh-CN" altLang="en-US" sz="2400" b="1" dirty="0">
                <a:solidFill>
                  <a:srgbClr val="FF0000"/>
                </a:solidFill>
              </a:rPr>
              <a:t>活  锁</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6760" y="991717"/>
            <a:ext cx="11778479" cy="4524949"/>
          </a:xfrm>
        </p:spPr>
        <p:txBody>
          <a:bodyPr/>
          <a:lstStyle/>
          <a:p>
            <a:pPr algn="just">
              <a:lnSpc>
                <a:spcPct val="150000"/>
              </a:lnSpc>
            </a:pPr>
            <a:r>
              <a:rPr lang="zh-CN" altLang="en-US" dirty="0"/>
              <a:t>避免活锁：采用</a:t>
            </a:r>
            <a:r>
              <a:rPr lang="zh-CN" altLang="en-US" dirty="0">
                <a:solidFill>
                  <a:srgbClr val="FF0000"/>
                </a:solidFill>
              </a:rPr>
              <a:t>先来先服务</a:t>
            </a:r>
            <a:r>
              <a:rPr lang="zh-CN" altLang="en-US" dirty="0"/>
              <a:t>的策略</a:t>
            </a:r>
          </a:p>
          <a:p>
            <a:pPr lvl="1" algn="just">
              <a:lnSpc>
                <a:spcPct val="150000"/>
              </a:lnSpc>
            </a:pPr>
            <a:r>
              <a:rPr lang="zh-CN" altLang="en-US" dirty="0"/>
              <a:t>当多个事务请求封锁同一数据对象时</a:t>
            </a:r>
          </a:p>
          <a:p>
            <a:pPr lvl="1" algn="just">
              <a:lnSpc>
                <a:spcPct val="150000"/>
              </a:lnSpc>
            </a:pPr>
            <a:r>
              <a:rPr lang="zh-CN" altLang="en-US" dirty="0"/>
              <a:t>按请求封锁的先后次序对这些事务排队</a:t>
            </a:r>
          </a:p>
          <a:p>
            <a:pPr lvl="1" algn="just">
              <a:lnSpc>
                <a:spcPct val="150000"/>
              </a:lnSpc>
            </a:pPr>
            <a:r>
              <a:rPr lang="zh-CN" altLang="en-US" dirty="0"/>
              <a:t>该数据对象上的锁一旦释放，首先批准申请队列中第一个事务获得锁</a:t>
            </a:r>
          </a:p>
          <a:p>
            <a:endParaRPr lang="zh-CN" altLang="en-US" dirty="0"/>
          </a:p>
        </p:txBody>
      </p:sp>
      <p:sp>
        <p:nvSpPr>
          <p:cNvPr id="4" name="标题 1">
            <a:extLst>
              <a:ext uri="{FF2B5EF4-FFF2-40B4-BE49-F238E27FC236}">
                <a16:creationId xmlns:a16="http://schemas.microsoft.com/office/drawing/2014/main" id="{02E64958-E47D-4428-B0DC-A930631075C2}"/>
              </a:ext>
            </a:extLst>
          </p:cNvPr>
          <p:cNvSpPr>
            <a:spLocks noGrp="1"/>
          </p:cNvSpPr>
          <p:nvPr>
            <p:ph type="title"/>
          </p:nvPr>
        </p:nvSpPr>
        <p:spPr/>
        <p:txBody>
          <a:bodyPr/>
          <a:lstStyle/>
          <a:p>
            <a:r>
              <a:rPr lang="zh-CN" altLang="en-US" dirty="0"/>
              <a:t>活锁的预防</a:t>
            </a:r>
          </a:p>
        </p:txBody>
      </p:sp>
      <p:pic>
        <p:nvPicPr>
          <p:cNvPr id="5" name="图片 4">
            <a:extLst>
              <a:ext uri="{FF2B5EF4-FFF2-40B4-BE49-F238E27FC236}">
                <a16:creationId xmlns:a16="http://schemas.microsoft.com/office/drawing/2014/main" id="{144850FA-D623-41AF-9ED3-A19F5F4021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51293" y="3709029"/>
            <a:ext cx="5399431" cy="1951849"/>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9453" y="1166526"/>
            <a:ext cx="11631706" cy="4524949"/>
          </a:xfrm>
        </p:spPr>
        <p:txBody>
          <a:bodyPr>
            <a:noAutofit/>
          </a:bodyPr>
          <a:lstStyle/>
          <a:p>
            <a:pPr marL="342900" lvl="1" indent="-342900">
              <a:buClr>
                <a:srgbClr val="2B166E"/>
              </a:buClr>
              <a:buFont typeface="Wingdings" pitchFamily="2" charset="2"/>
              <a:buChar char=""/>
            </a:pPr>
            <a:r>
              <a:rPr lang="zh-CN" altLang="en-US" dirty="0">
                <a:latin typeface="+mj-ea"/>
              </a:rPr>
              <a:t>事务</a:t>
            </a:r>
            <a:r>
              <a:rPr lang="en-US" altLang="zh-CN" dirty="0">
                <a:latin typeface="+mj-ea"/>
              </a:rPr>
              <a:t>T1</a:t>
            </a:r>
            <a:r>
              <a:rPr lang="zh-CN" altLang="en-US" dirty="0">
                <a:latin typeface="+mj-ea"/>
              </a:rPr>
              <a:t>封锁了数据</a:t>
            </a:r>
            <a:r>
              <a:rPr lang="en-US" altLang="zh-CN" dirty="0">
                <a:latin typeface="+mj-ea"/>
              </a:rPr>
              <a:t>R1</a:t>
            </a:r>
            <a:r>
              <a:rPr lang="zh-CN" altLang="en-US" dirty="0">
                <a:latin typeface="+mj-ea"/>
              </a:rPr>
              <a:t>，</a:t>
            </a:r>
            <a:r>
              <a:rPr lang="en-US" altLang="zh-CN" dirty="0" err="1">
                <a:latin typeface="+mj-ea"/>
              </a:rPr>
              <a:t>T2</a:t>
            </a:r>
            <a:r>
              <a:rPr lang="zh-CN" altLang="en-US" dirty="0">
                <a:latin typeface="+mj-ea"/>
              </a:rPr>
              <a:t>封锁了数据</a:t>
            </a:r>
            <a:r>
              <a:rPr lang="en-US" altLang="zh-CN" dirty="0">
                <a:latin typeface="+mj-ea"/>
              </a:rPr>
              <a:t>R2</a:t>
            </a:r>
            <a:r>
              <a:rPr lang="zh-CN" altLang="en-US" dirty="0">
                <a:latin typeface="+mj-ea"/>
              </a:rPr>
              <a:t>，</a:t>
            </a:r>
            <a:r>
              <a:rPr lang="en-US" altLang="zh-CN" dirty="0" err="1">
                <a:latin typeface="+mj-ea"/>
              </a:rPr>
              <a:t>T1</a:t>
            </a:r>
            <a:r>
              <a:rPr lang="zh-CN" altLang="en-US" dirty="0">
                <a:latin typeface="+mj-ea"/>
              </a:rPr>
              <a:t>又请求封锁</a:t>
            </a:r>
            <a:r>
              <a:rPr lang="en-US" altLang="zh-CN" dirty="0">
                <a:latin typeface="+mj-ea"/>
              </a:rPr>
              <a:t>R2</a:t>
            </a:r>
            <a:r>
              <a:rPr lang="zh-CN" altLang="en-US" dirty="0">
                <a:latin typeface="+mj-ea"/>
              </a:rPr>
              <a:t>，因</a:t>
            </a:r>
            <a:r>
              <a:rPr lang="en-US" altLang="zh-CN" dirty="0">
                <a:latin typeface="+mj-ea"/>
              </a:rPr>
              <a:t>T2</a:t>
            </a:r>
            <a:r>
              <a:rPr lang="zh-CN" altLang="en-US" dirty="0">
                <a:latin typeface="+mj-ea"/>
              </a:rPr>
              <a:t>已封锁了</a:t>
            </a:r>
            <a:r>
              <a:rPr lang="en-US" altLang="zh-CN" dirty="0">
                <a:latin typeface="+mj-ea"/>
              </a:rPr>
              <a:t>R2</a:t>
            </a:r>
            <a:r>
              <a:rPr lang="zh-CN" altLang="en-US" dirty="0">
                <a:latin typeface="+mj-ea"/>
              </a:rPr>
              <a:t>，于是</a:t>
            </a:r>
            <a:r>
              <a:rPr lang="en-US" altLang="zh-CN" dirty="0">
                <a:latin typeface="+mj-ea"/>
              </a:rPr>
              <a:t>T1</a:t>
            </a:r>
            <a:r>
              <a:rPr lang="zh-CN" altLang="en-US" dirty="0">
                <a:latin typeface="+mj-ea"/>
              </a:rPr>
              <a:t>等待</a:t>
            </a:r>
            <a:r>
              <a:rPr lang="en-US" altLang="zh-CN" dirty="0">
                <a:latin typeface="+mj-ea"/>
              </a:rPr>
              <a:t>T2</a:t>
            </a:r>
            <a:r>
              <a:rPr lang="zh-CN" altLang="en-US" dirty="0">
                <a:latin typeface="+mj-ea"/>
              </a:rPr>
              <a:t>释放</a:t>
            </a:r>
            <a:r>
              <a:rPr lang="en-US" altLang="zh-CN" dirty="0">
                <a:latin typeface="+mj-ea"/>
              </a:rPr>
              <a:t>R2</a:t>
            </a:r>
            <a:r>
              <a:rPr lang="zh-CN" altLang="en-US" dirty="0">
                <a:latin typeface="+mj-ea"/>
              </a:rPr>
              <a:t>上的锁，接着</a:t>
            </a:r>
            <a:r>
              <a:rPr lang="en-US" altLang="zh-CN" dirty="0">
                <a:latin typeface="+mj-ea"/>
              </a:rPr>
              <a:t>T2</a:t>
            </a:r>
            <a:r>
              <a:rPr lang="zh-CN" altLang="en-US" dirty="0">
                <a:latin typeface="+mj-ea"/>
              </a:rPr>
              <a:t>又申请封锁</a:t>
            </a:r>
            <a:r>
              <a:rPr lang="en-US" altLang="zh-CN" dirty="0">
                <a:latin typeface="+mj-ea"/>
              </a:rPr>
              <a:t>R1</a:t>
            </a:r>
            <a:r>
              <a:rPr lang="zh-CN" altLang="en-US" dirty="0">
                <a:latin typeface="+mj-ea"/>
              </a:rPr>
              <a:t>，因</a:t>
            </a:r>
            <a:r>
              <a:rPr lang="en-US" altLang="zh-CN" dirty="0">
                <a:latin typeface="+mj-ea"/>
              </a:rPr>
              <a:t>T1</a:t>
            </a:r>
            <a:r>
              <a:rPr lang="zh-CN" altLang="en-US" dirty="0">
                <a:latin typeface="+mj-ea"/>
              </a:rPr>
              <a:t>已封锁了</a:t>
            </a:r>
            <a:r>
              <a:rPr lang="en-US" altLang="zh-CN" dirty="0">
                <a:latin typeface="+mj-ea"/>
              </a:rPr>
              <a:t>R1</a:t>
            </a:r>
            <a:r>
              <a:rPr lang="zh-CN" altLang="en-US" dirty="0">
                <a:latin typeface="+mj-ea"/>
              </a:rPr>
              <a:t>，</a:t>
            </a:r>
            <a:r>
              <a:rPr lang="en-US" altLang="zh-CN" dirty="0">
                <a:latin typeface="+mj-ea"/>
              </a:rPr>
              <a:t>T2</a:t>
            </a:r>
            <a:r>
              <a:rPr lang="zh-CN" altLang="en-US" dirty="0">
                <a:latin typeface="+mj-ea"/>
              </a:rPr>
              <a:t>也只能等待</a:t>
            </a:r>
            <a:r>
              <a:rPr lang="en-US" altLang="zh-CN" dirty="0">
                <a:latin typeface="+mj-ea"/>
              </a:rPr>
              <a:t>T1</a:t>
            </a:r>
            <a:r>
              <a:rPr lang="zh-CN" altLang="en-US" dirty="0">
                <a:latin typeface="+mj-ea"/>
              </a:rPr>
              <a:t>释放</a:t>
            </a:r>
            <a:r>
              <a:rPr lang="en-US" altLang="zh-CN" dirty="0">
                <a:latin typeface="+mj-ea"/>
              </a:rPr>
              <a:t>R1</a:t>
            </a:r>
            <a:r>
              <a:rPr lang="zh-CN" altLang="en-US" dirty="0">
                <a:latin typeface="+mj-ea"/>
              </a:rPr>
              <a:t>上的锁，这样</a:t>
            </a:r>
            <a:r>
              <a:rPr lang="en-US" altLang="zh-CN" dirty="0">
                <a:latin typeface="+mj-ea"/>
              </a:rPr>
              <a:t>T1</a:t>
            </a:r>
            <a:r>
              <a:rPr lang="zh-CN" altLang="en-US" dirty="0">
                <a:latin typeface="+mj-ea"/>
              </a:rPr>
              <a:t>在等待</a:t>
            </a:r>
            <a:r>
              <a:rPr lang="en-US" altLang="zh-CN" dirty="0">
                <a:latin typeface="+mj-ea"/>
              </a:rPr>
              <a:t>T2</a:t>
            </a:r>
            <a:r>
              <a:rPr lang="zh-CN" altLang="en-US" dirty="0">
                <a:latin typeface="+mj-ea"/>
              </a:rPr>
              <a:t>，而</a:t>
            </a:r>
            <a:r>
              <a:rPr lang="en-US" altLang="zh-CN" dirty="0">
                <a:latin typeface="+mj-ea"/>
              </a:rPr>
              <a:t>T2</a:t>
            </a:r>
            <a:r>
              <a:rPr lang="zh-CN" altLang="en-US" dirty="0">
                <a:latin typeface="+mj-ea"/>
              </a:rPr>
              <a:t>又在等待</a:t>
            </a:r>
            <a:r>
              <a:rPr lang="en-US" altLang="zh-CN" dirty="0">
                <a:latin typeface="+mj-ea"/>
              </a:rPr>
              <a:t>T1</a:t>
            </a:r>
            <a:r>
              <a:rPr lang="zh-CN" altLang="en-US" dirty="0">
                <a:latin typeface="+mj-ea"/>
              </a:rPr>
              <a:t>，</a:t>
            </a:r>
            <a:r>
              <a:rPr lang="en-US" altLang="zh-CN" dirty="0">
                <a:latin typeface="+mj-ea"/>
              </a:rPr>
              <a:t>T1</a:t>
            </a:r>
            <a:r>
              <a:rPr lang="zh-CN" altLang="en-US" dirty="0">
                <a:latin typeface="+mj-ea"/>
              </a:rPr>
              <a:t>和</a:t>
            </a:r>
            <a:r>
              <a:rPr lang="en-US" altLang="zh-CN" dirty="0">
                <a:latin typeface="+mj-ea"/>
              </a:rPr>
              <a:t>T2</a:t>
            </a:r>
            <a:r>
              <a:rPr lang="zh-CN" altLang="en-US" dirty="0">
                <a:latin typeface="+mj-ea"/>
              </a:rPr>
              <a:t>两个事务永远不能结束，形成</a:t>
            </a:r>
            <a:r>
              <a:rPr lang="zh-CN" altLang="en-US" dirty="0">
                <a:solidFill>
                  <a:srgbClr val="FF0000"/>
                </a:solidFill>
                <a:latin typeface="+mj-ea"/>
              </a:rPr>
              <a:t>死锁</a:t>
            </a:r>
            <a:r>
              <a:rPr lang="zh-CN" altLang="en-US" dirty="0">
                <a:latin typeface="+mj-ea"/>
              </a:rPr>
              <a:t> </a:t>
            </a:r>
          </a:p>
        </p:txBody>
      </p:sp>
      <p:sp>
        <p:nvSpPr>
          <p:cNvPr id="2" name="标题 1"/>
          <p:cNvSpPr>
            <a:spLocks noGrp="1"/>
          </p:cNvSpPr>
          <p:nvPr>
            <p:ph type="title"/>
          </p:nvPr>
        </p:nvSpPr>
        <p:spPr/>
        <p:txBody>
          <a:bodyPr/>
          <a:lstStyle/>
          <a:p>
            <a:r>
              <a:rPr lang="zh-CN" altLang="en-US" dirty="0"/>
              <a:t>死锁</a:t>
            </a:r>
          </a:p>
        </p:txBody>
      </p:sp>
      <p:pic>
        <p:nvPicPr>
          <p:cNvPr id="5" name="图片 4">
            <a:extLst>
              <a:ext uri="{FF2B5EF4-FFF2-40B4-BE49-F238E27FC236}">
                <a16:creationId xmlns:a16="http://schemas.microsoft.com/office/drawing/2014/main" id="{AE8E5166-52CE-46CD-A91A-85A417610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8287" y="3043392"/>
            <a:ext cx="6609666" cy="2389339"/>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326"/>
          <p:cNvGraphicFramePr>
            <a:graphicFrameLocks/>
          </p:cNvGraphicFramePr>
          <p:nvPr>
            <p:extLst>
              <p:ext uri="{D42A27DB-BD31-4B8C-83A1-F6EECF244321}">
                <p14:modId xmlns:p14="http://schemas.microsoft.com/office/powerpoint/2010/main" val="1912857729"/>
              </p:ext>
            </p:extLst>
          </p:nvPr>
        </p:nvGraphicFramePr>
        <p:xfrm>
          <a:off x="2402560" y="1083105"/>
          <a:ext cx="6923088" cy="4408490"/>
        </p:xfrm>
        <a:graphic>
          <a:graphicData uri="http://schemas.openxmlformats.org/drawingml/2006/table">
            <a:tbl>
              <a:tblPr/>
              <a:tblGrid>
                <a:gridCol w="3727450">
                  <a:extLst>
                    <a:ext uri="{9D8B030D-6E8A-4147-A177-3AD203B41FA5}">
                      <a16:colId xmlns:a16="http://schemas.microsoft.com/office/drawing/2014/main" val="20000"/>
                    </a:ext>
                  </a:extLst>
                </a:gridCol>
                <a:gridCol w="3195638">
                  <a:extLst>
                    <a:ext uri="{9D8B030D-6E8A-4147-A177-3AD203B41FA5}">
                      <a16:colId xmlns:a16="http://schemas.microsoft.com/office/drawing/2014/main" val="20001"/>
                    </a:ext>
                  </a:extLst>
                </a:gridCol>
              </a:tblGrid>
              <a:tr h="407988">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T</a:t>
                      </a:r>
                      <a:r>
                        <a:rPr kumimoji="1" lang="en-US" altLang="zh-CN" sz="2000" b="0" i="0" u="none" strike="noStrike" cap="none" normalizeH="0" baseline="-30000">
                          <a:ln>
                            <a:noFill/>
                          </a:ln>
                          <a:solidFill>
                            <a:schemeClr val="tx1"/>
                          </a:solidFill>
                          <a:effectLst/>
                          <a:latin typeface="Times New Roman" pitchFamily="18" charset="0"/>
                          <a:ea typeface="宋体" charset="-122"/>
                          <a:cs typeface="Times New Roman" pitchFamily="18" charset="0"/>
                        </a:rPr>
                        <a:t>1</a:t>
                      </a:r>
                      <a:endPar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T</a:t>
                      </a:r>
                      <a:r>
                        <a:rPr kumimoji="1" lang="en-US" altLang="zh-CN" sz="2000" b="0" i="0" u="none" strike="noStrike" cap="none" normalizeH="0" baseline="-30000">
                          <a:ln>
                            <a:noFill/>
                          </a:ln>
                          <a:solidFill>
                            <a:schemeClr val="tx1"/>
                          </a:solidFill>
                          <a:effectLst/>
                          <a:latin typeface="Times New Roman" pitchFamily="18" charset="0"/>
                          <a:ea typeface="宋体" charset="-122"/>
                          <a:cs typeface="Times New Roman" pitchFamily="18" charset="0"/>
                        </a:rPr>
                        <a:t>2</a:t>
                      </a:r>
                      <a:endPar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Lock R</a:t>
                      </a:r>
                      <a:r>
                        <a:rPr kumimoji="1" lang="en-US" altLang="zh-CN" sz="2000" b="0" i="0" u="none" strike="noStrike" cap="none" normalizeH="0" baseline="-30000">
                          <a:ln>
                            <a:noFill/>
                          </a:ln>
                          <a:solidFill>
                            <a:schemeClr val="tx1"/>
                          </a:solidFill>
                          <a:effectLst/>
                          <a:latin typeface="Times New Roman" pitchFamily="18" charset="0"/>
                          <a:ea typeface="宋体" charset="-122"/>
                          <a:cs typeface="Times New Roman" pitchFamily="18" charset="0"/>
                        </a:rPr>
                        <a:t>1</a:t>
                      </a:r>
                      <a:endPar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07988">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Lock R</a:t>
                      </a:r>
                      <a:r>
                        <a:rPr kumimoji="1" lang="en-US" altLang="zh-CN" sz="2000" b="0" i="0" u="none" strike="noStrike" cap="none" normalizeH="0" baseline="-30000">
                          <a:ln>
                            <a:noFill/>
                          </a:ln>
                          <a:solidFill>
                            <a:schemeClr val="tx1"/>
                          </a:solidFill>
                          <a:effectLst/>
                          <a:latin typeface="Times New Roman" pitchFamily="18" charset="0"/>
                          <a:ea typeface="宋体" charset="-122"/>
                          <a:cs typeface="Times New Roman" pitchFamily="18" charset="0"/>
                        </a:rPr>
                        <a:t>2</a:t>
                      </a:r>
                      <a:endPar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4064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407988">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Lock R</a:t>
                      </a:r>
                      <a:r>
                        <a:rPr kumimoji="1" lang="en-US" altLang="zh-CN" sz="2000" b="0" i="0" u="none" strike="noStrike" cap="none" normalizeH="0" baseline="-30000">
                          <a:ln>
                            <a:noFill/>
                          </a:ln>
                          <a:solidFill>
                            <a:schemeClr val="tx1"/>
                          </a:solidFill>
                          <a:effectLst/>
                          <a:latin typeface="Times New Roman" pitchFamily="18" charset="0"/>
                          <a:ea typeface="宋体" charset="-122"/>
                          <a:cs typeface="Times New Roman" pitchFamily="18" charset="0"/>
                        </a:rPr>
                        <a:t>2</a:t>
                      </a: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4064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2000" b="0"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407988">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2000" b="0"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Lock R</a:t>
                      </a:r>
                      <a:r>
                        <a:rPr kumimoji="1" lang="en-US" altLang="zh-CN" sz="2000" b="0" i="0" u="none" strike="noStrike" cap="none" normalizeH="0" baseline="-30000">
                          <a:ln>
                            <a:noFill/>
                          </a:ln>
                          <a:solidFill>
                            <a:schemeClr val="tx1"/>
                          </a:solidFill>
                          <a:effectLst/>
                          <a:latin typeface="Times New Roman" pitchFamily="18" charset="0"/>
                          <a:ea typeface="宋体" charset="-122"/>
                          <a:cs typeface="Times New Roman" pitchFamily="18" charset="0"/>
                        </a:rPr>
                        <a:t>1</a:t>
                      </a:r>
                      <a:endPar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407988">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2000" b="0"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2000" b="0"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4064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2000" b="0"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2000" b="0"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8"/>
                  </a:ext>
                </a:extLst>
              </a:tr>
              <a:tr h="74295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dirty="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5" name="Text Box 189"/>
          <p:cNvSpPr txBox="1">
            <a:spLocks noChangeArrowheads="1"/>
          </p:cNvSpPr>
          <p:nvPr/>
        </p:nvSpPr>
        <p:spPr bwMode="auto">
          <a:xfrm>
            <a:off x="7368565" y="5544063"/>
            <a:ext cx="1111203" cy="461665"/>
          </a:xfrm>
          <a:prstGeom prst="rect">
            <a:avLst/>
          </a:prstGeom>
          <a:noFill/>
          <a:ln w="25400">
            <a:noFill/>
            <a:miter lim="800000"/>
            <a:headEnd/>
            <a:tailEnd/>
          </a:ln>
          <a:effectLst/>
        </p:spPr>
        <p:txBody>
          <a:bodyPr wrap="none">
            <a:spAutoFit/>
          </a:bodyPr>
          <a:lstStyle/>
          <a:p>
            <a:pPr marL="342900" indent="-342900" algn="ctr"/>
            <a:r>
              <a:rPr lang="zh-CN" altLang="en-US" sz="2400" b="1" dirty="0">
                <a:solidFill>
                  <a:srgbClr val="FF0000"/>
                </a:solidFill>
              </a:rPr>
              <a:t>死    锁</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8BB0B9D-1657-4AE2-B993-CE75B38C704C}"/>
              </a:ext>
            </a:extLst>
          </p:cNvPr>
          <p:cNvSpPr>
            <a:spLocks noGrp="1"/>
          </p:cNvSpPr>
          <p:nvPr>
            <p:ph idx="1"/>
          </p:nvPr>
        </p:nvSpPr>
        <p:spPr>
          <a:xfrm>
            <a:off x="239348" y="1166529"/>
            <a:ext cx="11778479" cy="4524949"/>
          </a:xfrm>
        </p:spPr>
        <p:txBody>
          <a:bodyPr>
            <a:normAutofit/>
          </a:bodyPr>
          <a:lstStyle/>
          <a:p>
            <a:pPr>
              <a:lnSpc>
                <a:spcPct val="150000"/>
              </a:lnSpc>
            </a:pPr>
            <a:r>
              <a:rPr lang="zh-CN" altLang="en-US" dirty="0"/>
              <a:t>产生死锁的原因是两个或多个事务都已封锁了一些数据对象，然后又都请求对已为其他事务封锁的数据对象加锁，从而出现死等待</a:t>
            </a:r>
          </a:p>
          <a:p>
            <a:pPr>
              <a:lnSpc>
                <a:spcPct val="150000"/>
              </a:lnSpc>
              <a:spcBef>
                <a:spcPct val="60000"/>
              </a:spcBef>
            </a:pPr>
            <a:r>
              <a:rPr lang="zh-CN" altLang="en-US" dirty="0"/>
              <a:t>预防死锁的发生就是要破坏产生死锁的条件</a:t>
            </a:r>
            <a:endParaRPr lang="en-US" altLang="zh-CN" dirty="0"/>
          </a:p>
          <a:p>
            <a:pPr>
              <a:lnSpc>
                <a:spcPct val="150000"/>
              </a:lnSpc>
              <a:spcBef>
                <a:spcPct val="60000"/>
              </a:spcBef>
            </a:pPr>
            <a:r>
              <a:rPr lang="zh-CN" altLang="en-US" dirty="0"/>
              <a:t>预防死锁的方法</a:t>
            </a:r>
            <a:endParaRPr lang="en-US" altLang="zh-CN" dirty="0"/>
          </a:p>
          <a:p>
            <a:pPr lvl="1">
              <a:lnSpc>
                <a:spcPct val="150000"/>
              </a:lnSpc>
            </a:pPr>
            <a:r>
              <a:rPr lang="zh-CN" altLang="en-US" dirty="0">
                <a:solidFill>
                  <a:srgbClr val="FF0000"/>
                </a:solidFill>
              </a:rPr>
              <a:t>一次封锁法</a:t>
            </a:r>
          </a:p>
          <a:p>
            <a:pPr lvl="1">
              <a:lnSpc>
                <a:spcPct val="150000"/>
              </a:lnSpc>
            </a:pPr>
            <a:r>
              <a:rPr lang="zh-CN" altLang="en-US" dirty="0">
                <a:solidFill>
                  <a:srgbClr val="FF0000"/>
                </a:solidFill>
              </a:rPr>
              <a:t> 顺序封锁法</a:t>
            </a:r>
          </a:p>
        </p:txBody>
      </p:sp>
    </p:spTree>
    <p:extLst>
      <p:ext uri="{BB962C8B-B14F-4D97-AF65-F5344CB8AC3E}">
        <p14:creationId xmlns:p14="http://schemas.microsoft.com/office/powerpoint/2010/main" val="1083604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事务串行执行</a:t>
            </a:r>
          </a:p>
          <a:p>
            <a:pPr lvl="1" algn="just">
              <a:lnSpc>
                <a:spcPct val="150000"/>
              </a:lnSpc>
              <a:spcBef>
                <a:spcPct val="50000"/>
              </a:spcBef>
            </a:pPr>
            <a:r>
              <a:rPr lang="zh-CN" altLang="en-US" dirty="0"/>
              <a:t>每个时刻只有一个事务运行，其他事务必须等到这个事务结束以后方能运行</a:t>
            </a:r>
          </a:p>
          <a:p>
            <a:pPr lvl="1" algn="just">
              <a:lnSpc>
                <a:spcPct val="150000"/>
              </a:lnSpc>
              <a:spcBef>
                <a:spcPct val="50000"/>
              </a:spcBef>
            </a:pPr>
            <a:r>
              <a:rPr lang="zh-CN" altLang="en-US" dirty="0"/>
              <a:t>不能充分利用系统资源，发挥数据库共享资源的特点</a:t>
            </a:r>
          </a:p>
          <a:p>
            <a:endParaRPr lang="zh-CN" altLang="en-US" dirty="0"/>
          </a:p>
        </p:txBody>
      </p:sp>
      <p:sp>
        <p:nvSpPr>
          <p:cNvPr id="2" name="标题 1"/>
          <p:cNvSpPr>
            <a:spLocks noGrp="1"/>
          </p:cNvSpPr>
          <p:nvPr>
            <p:ph type="title"/>
          </p:nvPr>
        </p:nvSpPr>
        <p:spPr/>
        <p:txBody>
          <a:bodyPr>
            <a:normAutofit/>
          </a:bodyPr>
          <a:lstStyle/>
          <a:p>
            <a:r>
              <a:rPr lang="zh-CN" altLang="en-US" dirty="0"/>
              <a:t>不同的多事务执行方式 </a:t>
            </a:r>
          </a:p>
        </p:txBody>
      </p:sp>
      <p:sp>
        <p:nvSpPr>
          <p:cNvPr id="4" name="Line 10"/>
          <p:cNvSpPr>
            <a:spLocks noChangeShapeType="1"/>
          </p:cNvSpPr>
          <p:nvPr/>
        </p:nvSpPr>
        <p:spPr bwMode="auto">
          <a:xfrm>
            <a:off x="9567209" y="3311898"/>
            <a:ext cx="0" cy="3024188"/>
          </a:xfrm>
          <a:prstGeom prst="line">
            <a:avLst/>
          </a:prstGeom>
          <a:noFill/>
          <a:ln w="25400">
            <a:solidFill>
              <a:schemeClr val="tx1"/>
            </a:solidFill>
            <a:round/>
            <a:headEnd/>
            <a:tailEnd/>
          </a:ln>
          <a:effectLst/>
        </p:spPr>
        <p:txBody>
          <a:bodyPr wrap="none" anchor="ctr"/>
          <a:lstStyle/>
          <a:p>
            <a:endParaRPr lang="zh-CN" altLang="en-US"/>
          </a:p>
        </p:txBody>
      </p:sp>
      <p:sp>
        <p:nvSpPr>
          <p:cNvPr id="5" name="Line 11"/>
          <p:cNvSpPr>
            <a:spLocks noChangeShapeType="1"/>
          </p:cNvSpPr>
          <p:nvPr/>
        </p:nvSpPr>
        <p:spPr bwMode="auto">
          <a:xfrm>
            <a:off x="9567209" y="4751761"/>
            <a:ext cx="215900" cy="0"/>
          </a:xfrm>
          <a:prstGeom prst="line">
            <a:avLst/>
          </a:prstGeom>
          <a:noFill/>
          <a:ln w="25400">
            <a:solidFill>
              <a:schemeClr val="tx1"/>
            </a:solidFill>
            <a:round/>
            <a:headEnd/>
            <a:tailEnd/>
          </a:ln>
          <a:effectLst/>
        </p:spPr>
        <p:txBody>
          <a:bodyPr wrap="none" anchor="ctr"/>
          <a:lstStyle/>
          <a:p>
            <a:endParaRPr lang="zh-CN" altLang="en-US"/>
          </a:p>
        </p:txBody>
      </p:sp>
      <p:sp>
        <p:nvSpPr>
          <p:cNvPr id="6" name="Line 12"/>
          <p:cNvSpPr>
            <a:spLocks noChangeShapeType="1"/>
          </p:cNvSpPr>
          <p:nvPr/>
        </p:nvSpPr>
        <p:spPr bwMode="auto">
          <a:xfrm>
            <a:off x="9567209" y="5688386"/>
            <a:ext cx="215900" cy="0"/>
          </a:xfrm>
          <a:prstGeom prst="line">
            <a:avLst/>
          </a:prstGeom>
          <a:noFill/>
          <a:ln w="25400">
            <a:solidFill>
              <a:schemeClr val="tx1"/>
            </a:solidFill>
            <a:round/>
            <a:headEnd/>
            <a:tailEnd/>
          </a:ln>
          <a:effectLst/>
        </p:spPr>
        <p:txBody>
          <a:bodyPr wrap="none" anchor="ctr"/>
          <a:lstStyle/>
          <a:p>
            <a:endParaRPr lang="zh-CN" altLang="en-US"/>
          </a:p>
        </p:txBody>
      </p:sp>
      <p:sp>
        <p:nvSpPr>
          <p:cNvPr id="7" name="Text Box 13"/>
          <p:cNvSpPr txBox="1">
            <a:spLocks noChangeArrowheads="1"/>
          </p:cNvSpPr>
          <p:nvPr/>
        </p:nvSpPr>
        <p:spPr bwMode="auto">
          <a:xfrm>
            <a:off x="9554509" y="3881811"/>
            <a:ext cx="438150" cy="366712"/>
          </a:xfrm>
          <a:prstGeom prst="rect">
            <a:avLst/>
          </a:prstGeom>
          <a:noFill/>
          <a:ln w="25400">
            <a:noFill/>
            <a:miter lim="800000"/>
            <a:headEnd/>
            <a:tailEnd/>
          </a:ln>
          <a:effectLst/>
        </p:spPr>
        <p:txBody>
          <a:bodyPr wrap="none">
            <a:spAutoFit/>
          </a:bodyPr>
          <a:lstStyle/>
          <a:p>
            <a:pPr marL="342900" indent="-342900" algn="ctr"/>
            <a:r>
              <a:rPr lang="en-US" altLang="zh-CN">
                <a:latin typeface="Times New Roman" pitchFamily="18" charset="0"/>
              </a:rPr>
              <a:t>T1</a:t>
            </a:r>
          </a:p>
        </p:txBody>
      </p:sp>
      <p:sp>
        <p:nvSpPr>
          <p:cNvPr id="8" name="Text Box 14"/>
          <p:cNvSpPr txBox="1">
            <a:spLocks noChangeArrowheads="1"/>
          </p:cNvSpPr>
          <p:nvPr/>
        </p:nvSpPr>
        <p:spPr bwMode="auto">
          <a:xfrm>
            <a:off x="9573559" y="4896224"/>
            <a:ext cx="438150" cy="366713"/>
          </a:xfrm>
          <a:prstGeom prst="rect">
            <a:avLst/>
          </a:prstGeom>
          <a:noFill/>
          <a:ln w="25400">
            <a:noFill/>
            <a:miter lim="800000"/>
            <a:headEnd/>
            <a:tailEnd/>
          </a:ln>
          <a:effectLst/>
        </p:spPr>
        <p:txBody>
          <a:bodyPr wrap="none">
            <a:spAutoFit/>
          </a:bodyPr>
          <a:lstStyle/>
          <a:p>
            <a:pPr marL="342900" indent="-342900" algn="ctr"/>
            <a:r>
              <a:rPr lang="en-US" altLang="zh-CN">
                <a:latin typeface="Times New Roman" pitchFamily="18" charset="0"/>
              </a:rPr>
              <a:t>T2</a:t>
            </a:r>
          </a:p>
        </p:txBody>
      </p:sp>
      <p:sp>
        <p:nvSpPr>
          <p:cNvPr id="9" name="Text Box 15"/>
          <p:cNvSpPr txBox="1">
            <a:spLocks noChangeArrowheads="1"/>
          </p:cNvSpPr>
          <p:nvPr/>
        </p:nvSpPr>
        <p:spPr bwMode="auto">
          <a:xfrm>
            <a:off x="9573559" y="5759824"/>
            <a:ext cx="438150" cy="366713"/>
          </a:xfrm>
          <a:prstGeom prst="rect">
            <a:avLst/>
          </a:prstGeom>
          <a:noFill/>
          <a:ln w="25400">
            <a:noFill/>
            <a:miter lim="800000"/>
            <a:headEnd/>
            <a:tailEnd/>
          </a:ln>
          <a:effectLst/>
        </p:spPr>
        <p:txBody>
          <a:bodyPr wrap="none">
            <a:spAutoFit/>
          </a:bodyPr>
          <a:lstStyle/>
          <a:p>
            <a:pPr marL="342900" indent="-342900" algn="ctr"/>
            <a:r>
              <a:rPr lang="en-US" altLang="zh-CN">
                <a:latin typeface="Times New Roman" pitchFamily="18" charset="0"/>
              </a:rPr>
              <a:t>T3</a:t>
            </a:r>
          </a:p>
        </p:txBody>
      </p:sp>
      <p:pic>
        <p:nvPicPr>
          <p:cNvPr id="11" name="图片 10">
            <a:extLst>
              <a:ext uri="{FF2B5EF4-FFF2-40B4-BE49-F238E27FC236}">
                <a16:creationId xmlns:a16="http://schemas.microsoft.com/office/drawing/2014/main" id="{A3737177-6E6F-4A0A-B3EE-5D980ECC3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9589" y="3640671"/>
            <a:ext cx="1714739" cy="1714739"/>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要求每个事务必须一次将所有要使用的数据全部加锁，否则就不能继续执行</a:t>
            </a:r>
          </a:p>
          <a:p>
            <a:pPr>
              <a:lnSpc>
                <a:spcPct val="150000"/>
              </a:lnSpc>
            </a:pPr>
            <a:r>
              <a:rPr lang="zh-CN" altLang="en-US" dirty="0"/>
              <a:t>存在的问题</a:t>
            </a:r>
          </a:p>
          <a:p>
            <a:pPr lvl="1">
              <a:lnSpc>
                <a:spcPct val="150000"/>
              </a:lnSpc>
            </a:pPr>
            <a:r>
              <a:rPr lang="zh-CN" altLang="en-US" dirty="0"/>
              <a:t>降低系统并发度</a:t>
            </a:r>
          </a:p>
          <a:p>
            <a:pPr lvl="1">
              <a:lnSpc>
                <a:spcPct val="150000"/>
              </a:lnSpc>
            </a:pPr>
            <a:r>
              <a:rPr lang="zh-CN" altLang="en-US" dirty="0"/>
              <a:t>难于事先精确确定封锁对象</a:t>
            </a:r>
          </a:p>
          <a:p>
            <a:endParaRPr lang="zh-CN" altLang="en-US" dirty="0"/>
          </a:p>
        </p:txBody>
      </p:sp>
      <p:sp>
        <p:nvSpPr>
          <p:cNvPr id="2" name="标题 1"/>
          <p:cNvSpPr>
            <a:spLocks noGrp="1"/>
          </p:cNvSpPr>
          <p:nvPr>
            <p:ph type="title"/>
          </p:nvPr>
        </p:nvSpPr>
        <p:spPr/>
        <p:txBody>
          <a:bodyPr/>
          <a:lstStyle/>
          <a:p>
            <a:r>
              <a:rPr lang="zh-CN" altLang="en-US" dirty="0"/>
              <a:t>一次封锁法</a:t>
            </a:r>
          </a:p>
        </p:txBody>
      </p:sp>
      <p:pic>
        <p:nvPicPr>
          <p:cNvPr id="4" name="图片 3">
            <a:extLst>
              <a:ext uri="{FF2B5EF4-FFF2-40B4-BE49-F238E27FC236}">
                <a16:creationId xmlns:a16="http://schemas.microsoft.com/office/drawing/2014/main" id="{EC218D18-E855-4CFC-B481-7D5170B1A07B}"/>
              </a:ext>
            </a:extLst>
          </p:cNvPr>
          <p:cNvPicPr>
            <a:picLocks noChangeAspect="1"/>
          </p:cNvPicPr>
          <p:nvPr/>
        </p:nvPicPr>
        <p:blipFill>
          <a:blip r:embed="rId2"/>
          <a:stretch>
            <a:fillRect/>
          </a:stretch>
        </p:blipFill>
        <p:spPr>
          <a:xfrm>
            <a:off x="7213962" y="3152756"/>
            <a:ext cx="3554695" cy="2057981"/>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顺序封锁法是预先对数据对象规定一个封锁顺序，所有事务都按这个顺序实行封锁</a:t>
            </a:r>
          </a:p>
          <a:p>
            <a:pPr>
              <a:lnSpc>
                <a:spcPct val="150000"/>
              </a:lnSpc>
            </a:pPr>
            <a:r>
              <a:rPr lang="zh-CN" altLang="en-US" dirty="0"/>
              <a:t>顺序封锁法存在的问题</a:t>
            </a:r>
          </a:p>
          <a:p>
            <a:pPr lvl="1">
              <a:lnSpc>
                <a:spcPct val="150000"/>
              </a:lnSpc>
            </a:pPr>
            <a:r>
              <a:rPr lang="zh-CN" altLang="en-US" dirty="0"/>
              <a:t>维护成本：数据库系统中封锁的数据对象极多，并且在不断地变化</a:t>
            </a:r>
          </a:p>
          <a:p>
            <a:pPr lvl="1">
              <a:lnSpc>
                <a:spcPct val="150000"/>
              </a:lnSpc>
            </a:pPr>
            <a:r>
              <a:rPr lang="zh-CN" altLang="en-US" dirty="0"/>
              <a:t>难以实现：很难事先确定每一个事务要封锁哪些对象</a:t>
            </a:r>
          </a:p>
          <a:p>
            <a:endParaRPr lang="zh-CN" altLang="en-US" dirty="0"/>
          </a:p>
        </p:txBody>
      </p:sp>
      <p:sp>
        <p:nvSpPr>
          <p:cNvPr id="2" name="标题 1"/>
          <p:cNvSpPr>
            <a:spLocks noGrp="1"/>
          </p:cNvSpPr>
          <p:nvPr>
            <p:ph type="title"/>
          </p:nvPr>
        </p:nvSpPr>
        <p:spPr/>
        <p:txBody>
          <a:bodyPr/>
          <a:lstStyle/>
          <a:p>
            <a:r>
              <a:rPr lang="zh-CN" altLang="en-US" dirty="0"/>
              <a:t>顺序封锁法</a:t>
            </a:r>
          </a:p>
        </p:txBody>
      </p:sp>
      <p:pic>
        <p:nvPicPr>
          <p:cNvPr id="5" name="图片 4">
            <a:extLst>
              <a:ext uri="{FF2B5EF4-FFF2-40B4-BE49-F238E27FC236}">
                <a16:creationId xmlns:a16="http://schemas.microsoft.com/office/drawing/2014/main" id="{6A21AF78-DE0D-4DF9-A6CE-0D65166C5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8547" y="4803052"/>
            <a:ext cx="1819529" cy="1819529"/>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结论</a:t>
            </a:r>
          </a:p>
          <a:p>
            <a:pPr lvl="1">
              <a:lnSpc>
                <a:spcPct val="150000"/>
              </a:lnSpc>
            </a:pPr>
            <a:r>
              <a:rPr lang="zh-CN" altLang="en-US" dirty="0"/>
              <a:t>在操作系统中广为采用的预防死锁的策略并不很适合数据库的特点</a:t>
            </a:r>
          </a:p>
          <a:p>
            <a:pPr lvl="1">
              <a:lnSpc>
                <a:spcPct val="150000"/>
              </a:lnSpc>
            </a:pPr>
            <a:r>
              <a:rPr lang="en-US" altLang="zh-CN" dirty="0"/>
              <a:t>DBMS</a:t>
            </a:r>
            <a:r>
              <a:rPr lang="zh-CN" altLang="en-US" dirty="0"/>
              <a:t>在解决死锁的问题上更普遍采用的是诊断并解除死锁的方法</a:t>
            </a:r>
          </a:p>
          <a:p>
            <a:endParaRPr lang="zh-CN" altLang="en-US" dirty="0"/>
          </a:p>
        </p:txBody>
      </p:sp>
      <p:sp>
        <p:nvSpPr>
          <p:cNvPr id="4" name="标题 1">
            <a:extLst>
              <a:ext uri="{FF2B5EF4-FFF2-40B4-BE49-F238E27FC236}">
                <a16:creationId xmlns:a16="http://schemas.microsoft.com/office/drawing/2014/main" id="{204488FD-A4E9-4434-A73D-578D5B8B7508}"/>
              </a:ext>
            </a:extLst>
          </p:cNvPr>
          <p:cNvSpPr>
            <a:spLocks noGrp="1"/>
          </p:cNvSpPr>
          <p:nvPr>
            <p:ph type="title"/>
          </p:nvPr>
        </p:nvSpPr>
        <p:spPr/>
        <p:txBody>
          <a:bodyPr/>
          <a:lstStyle/>
          <a:p>
            <a:r>
              <a:rPr lang="zh-CN" altLang="en-US" dirty="0"/>
              <a:t>封锁法</a:t>
            </a:r>
          </a:p>
        </p:txBody>
      </p:sp>
      <p:pic>
        <p:nvPicPr>
          <p:cNvPr id="2" name="图片 1">
            <a:extLst>
              <a:ext uri="{FF2B5EF4-FFF2-40B4-BE49-F238E27FC236}">
                <a16:creationId xmlns:a16="http://schemas.microsoft.com/office/drawing/2014/main" id="{1F01A64D-A084-4FD2-9BA0-F9AF9DEB1457}"/>
              </a:ext>
            </a:extLst>
          </p:cNvPr>
          <p:cNvPicPr>
            <a:picLocks noChangeAspect="1"/>
          </p:cNvPicPr>
          <p:nvPr/>
        </p:nvPicPr>
        <p:blipFill>
          <a:blip r:embed="rId2"/>
          <a:stretch>
            <a:fillRect/>
          </a:stretch>
        </p:blipFill>
        <p:spPr>
          <a:xfrm>
            <a:off x="7954903" y="3782617"/>
            <a:ext cx="3342226" cy="2295964"/>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10000"/>
              </a:lnSpc>
            </a:pPr>
            <a:r>
              <a:rPr lang="zh-CN" altLang="en-US" dirty="0"/>
              <a:t>死锁的诊断</a:t>
            </a:r>
          </a:p>
          <a:p>
            <a:pPr lvl="1">
              <a:lnSpc>
                <a:spcPct val="140000"/>
              </a:lnSpc>
            </a:pPr>
            <a:r>
              <a:rPr lang="zh-CN" altLang="en-US" dirty="0"/>
              <a:t>超时法</a:t>
            </a:r>
          </a:p>
          <a:p>
            <a:pPr lvl="1">
              <a:lnSpc>
                <a:spcPct val="140000"/>
              </a:lnSpc>
            </a:pPr>
            <a:r>
              <a:rPr lang="zh-CN" altLang="en-US" dirty="0"/>
              <a:t>事务等待图法 </a:t>
            </a:r>
          </a:p>
          <a:p>
            <a:endParaRPr lang="zh-CN" altLang="en-US" dirty="0"/>
          </a:p>
        </p:txBody>
      </p:sp>
      <p:sp>
        <p:nvSpPr>
          <p:cNvPr id="2" name="标题 1"/>
          <p:cNvSpPr>
            <a:spLocks noGrp="1"/>
          </p:cNvSpPr>
          <p:nvPr>
            <p:ph type="title"/>
          </p:nvPr>
        </p:nvSpPr>
        <p:spPr/>
        <p:txBody>
          <a:bodyPr>
            <a:normAutofit/>
          </a:bodyPr>
          <a:lstStyle/>
          <a:p>
            <a:r>
              <a:rPr lang="zh-CN" altLang="en-US" dirty="0"/>
              <a:t>死锁的诊断和解除</a:t>
            </a:r>
          </a:p>
        </p:txBody>
      </p:sp>
      <p:pic>
        <p:nvPicPr>
          <p:cNvPr id="5" name="图片 4">
            <a:extLst>
              <a:ext uri="{FF2B5EF4-FFF2-40B4-BE49-F238E27FC236}">
                <a16:creationId xmlns:a16="http://schemas.microsoft.com/office/drawing/2014/main" id="{087B2E99-06CA-4476-B673-05BA06053B5D}"/>
              </a:ext>
            </a:extLst>
          </p:cNvPr>
          <p:cNvPicPr>
            <a:picLocks noChangeAspect="1"/>
          </p:cNvPicPr>
          <p:nvPr/>
        </p:nvPicPr>
        <p:blipFill>
          <a:blip r:embed="rId2"/>
          <a:stretch>
            <a:fillRect/>
          </a:stretch>
        </p:blipFill>
        <p:spPr>
          <a:xfrm>
            <a:off x="6530936" y="2387564"/>
            <a:ext cx="4658617" cy="2924026"/>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如果一个事务的等待时间超过了规定的时限，就认为发生了死锁</a:t>
            </a:r>
          </a:p>
          <a:p>
            <a:pPr>
              <a:lnSpc>
                <a:spcPct val="150000"/>
              </a:lnSpc>
            </a:pPr>
            <a:r>
              <a:rPr lang="zh-CN" altLang="en-US" dirty="0"/>
              <a:t>优点：实现简单</a:t>
            </a:r>
          </a:p>
          <a:p>
            <a:pPr>
              <a:lnSpc>
                <a:spcPct val="150000"/>
              </a:lnSpc>
            </a:pPr>
            <a:r>
              <a:rPr lang="zh-CN" altLang="en-US" dirty="0"/>
              <a:t>缺点</a:t>
            </a:r>
          </a:p>
          <a:p>
            <a:pPr lvl="1">
              <a:lnSpc>
                <a:spcPct val="150000"/>
              </a:lnSpc>
            </a:pPr>
            <a:r>
              <a:rPr lang="zh-CN" altLang="en-US" dirty="0"/>
              <a:t>有可能误判死锁</a:t>
            </a:r>
          </a:p>
          <a:p>
            <a:pPr lvl="1">
              <a:lnSpc>
                <a:spcPct val="150000"/>
              </a:lnSpc>
            </a:pPr>
            <a:r>
              <a:rPr lang="zh-CN" altLang="en-US" dirty="0"/>
              <a:t>时限若设置得太长，死锁发生后不能及时发现</a:t>
            </a:r>
          </a:p>
          <a:p>
            <a:endParaRPr lang="zh-CN" altLang="en-US" dirty="0"/>
          </a:p>
        </p:txBody>
      </p:sp>
      <p:sp>
        <p:nvSpPr>
          <p:cNvPr id="2" name="标题 1"/>
          <p:cNvSpPr>
            <a:spLocks noGrp="1"/>
          </p:cNvSpPr>
          <p:nvPr>
            <p:ph type="title"/>
          </p:nvPr>
        </p:nvSpPr>
        <p:spPr/>
        <p:txBody>
          <a:bodyPr/>
          <a:lstStyle/>
          <a:p>
            <a:r>
              <a:rPr lang="zh-CN" altLang="en-US" dirty="0"/>
              <a:t>超时法</a:t>
            </a:r>
          </a:p>
        </p:txBody>
      </p:sp>
      <p:pic>
        <p:nvPicPr>
          <p:cNvPr id="5" name="图片 4">
            <a:extLst>
              <a:ext uri="{FF2B5EF4-FFF2-40B4-BE49-F238E27FC236}">
                <a16:creationId xmlns:a16="http://schemas.microsoft.com/office/drawing/2014/main" id="{6E462266-B10B-4F5B-B977-7085909ED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8677" y="4231342"/>
            <a:ext cx="1964510" cy="196451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50000"/>
              </a:lnSpc>
            </a:pPr>
            <a:r>
              <a:rPr lang="zh-CN" altLang="en-US" dirty="0"/>
              <a:t>用事务等待图动态反映所有事务的等待情况</a:t>
            </a:r>
          </a:p>
          <a:p>
            <a:pPr lvl="1">
              <a:lnSpc>
                <a:spcPct val="150000"/>
              </a:lnSpc>
            </a:pPr>
            <a:r>
              <a:rPr lang="zh-CN" altLang="en-US" dirty="0"/>
              <a:t>事务等待图是一个有向图</a:t>
            </a:r>
            <a:r>
              <a:rPr lang="en-US" altLang="zh-CN" dirty="0"/>
              <a:t>G=(T</a:t>
            </a:r>
            <a:r>
              <a:rPr lang="zh-CN" altLang="en-US" dirty="0"/>
              <a:t>，</a:t>
            </a:r>
            <a:r>
              <a:rPr lang="en-US" altLang="zh-CN" dirty="0"/>
              <a:t>U)</a:t>
            </a:r>
          </a:p>
          <a:p>
            <a:pPr lvl="1">
              <a:lnSpc>
                <a:spcPct val="150000"/>
              </a:lnSpc>
            </a:pPr>
            <a:r>
              <a:rPr lang="en-US" altLang="zh-CN" dirty="0"/>
              <a:t>T</a:t>
            </a:r>
            <a:r>
              <a:rPr lang="zh-CN" altLang="en-US" dirty="0"/>
              <a:t>为结点的集合，每个结点表示正运行的事务</a:t>
            </a:r>
          </a:p>
          <a:p>
            <a:pPr lvl="1">
              <a:lnSpc>
                <a:spcPct val="150000"/>
              </a:lnSpc>
            </a:pPr>
            <a:r>
              <a:rPr lang="en-US" altLang="zh-CN" dirty="0"/>
              <a:t>U</a:t>
            </a:r>
            <a:r>
              <a:rPr lang="zh-CN" altLang="en-US" dirty="0"/>
              <a:t>为边的集合，每条边表示事务等待的情况</a:t>
            </a:r>
          </a:p>
          <a:p>
            <a:pPr lvl="1">
              <a:lnSpc>
                <a:spcPct val="150000"/>
              </a:lnSpc>
            </a:pPr>
            <a:r>
              <a:rPr lang="zh-CN" altLang="en-US" dirty="0"/>
              <a:t>若</a:t>
            </a:r>
            <a:r>
              <a:rPr lang="en-US" altLang="zh-CN" dirty="0"/>
              <a:t>T1</a:t>
            </a:r>
            <a:r>
              <a:rPr lang="zh-CN" altLang="en-US" dirty="0"/>
              <a:t>等待</a:t>
            </a:r>
            <a:r>
              <a:rPr lang="en-US" altLang="zh-CN" dirty="0"/>
              <a:t>T2</a:t>
            </a:r>
            <a:r>
              <a:rPr lang="zh-CN" altLang="en-US" dirty="0"/>
              <a:t>，则</a:t>
            </a:r>
            <a:r>
              <a:rPr lang="en-US" altLang="zh-CN" dirty="0"/>
              <a:t>T1</a:t>
            </a:r>
            <a:r>
              <a:rPr lang="zh-CN" altLang="en-US" dirty="0"/>
              <a:t>，</a:t>
            </a:r>
            <a:r>
              <a:rPr lang="en-US" altLang="zh-CN" dirty="0"/>
              <a:t>T2</a:t>
            </a:r>
            <a:r>
              <a:rPr lang="zh-CN" altLang="en-US" dirty="0"/>
              <a:t>之间划一条有向边，从</a:t>
            </a:r>
            <a:r>
              <a:rPr lang="en-US" altLang="zh-CN" dirty="0"/>
              <a:t>T1</a:t>
            </a:r>
            <a:r>
              <a:rPr lang="zh-CN" altLang="en-US" dirty="0"/>
              <a:t>指向</a:t>
            </a:r>
            <a:r>
              <a:rPr lang="en-US" altLang="zh-CN" dirty="0"/>
              <a:t>T2</a:t>
            </a:r>
          </a:p>
          <a:p>
            <a:endParaRPr lang="zh-CN" altLang="en-US" dirty="0"/>
          </a:p>
        </p:txBody>
      </p:sp>
      <p:sp>
        <p:nvSpPr>
          <p:cNvPr id="2" name="标题 1"/>
          <p:cNvSpPr>
            <a:spLocks noGrp="1"/>
          </p:cNvSpPr>
          <p:nvPr>
            <p:ph type="title"/>
          </p:nvPr>
        </p:nvSpPr>
        <p:spPr/>
        <p:txBody>
          <a:bodyPr/>
          <a:lstStyle/>
          <a:p>
            <a:r>
              <a:rPr lang="zh-CN" altLang="en-US" dirty="0"/>
              <a:t>等待图法</a:t>
            </a:r>
          </a:p>
        </p:txBody>
      </p:sp>
      <p:pic>
        <p:nvPicPr>
          <p:cNvPr id="5" name="图片 4">
            <a:extLst>
              <a:ext uri="{FF2B5EF4-FFF2-40B4-BE49-F238E27FC236}">
                <a16:creationId xmlns:a16="http://schemas.microsoft.com/office/drawing/2014/main" id="{461B08C6-15F4-4B10-BDB1-108BB4A3F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0610" y="4714175"/>
            <a:ext cx="1784627" cy="1646284"/>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lvl="1">
              <a:lnSpc>
                <a:spcPct val="150000"/>
              </a:lnSpc>
            </a:pPr>
            <a:r>
              <a:rPr lang="zh-CN" altLang="en-US" dirty="0"/>
              <a:t>图</a:t>
            </a:r>
            <a:r>
              <a:rPr lang="en-US" altLang="zh-CN" dirty="0"/>
              <a:t>(a)</a:t>
            </a:r>
            <a:r>
              <a:rPr lang="zh-CN" altLang="en-US" dirty="0"/>
              <a:t>中，事务</a:t>
            </a:r>
            <a:r>
              <a:rPr lang="en-US" altLang="zh-CN" dirty="0"/>
              <a:t>T1</a:t>
            </a:r>
            <a:r>
              <a:rPr lang="zh-CN" altLang="en-US" dirty="0"/>
              <a:t>等待</a:t>
            </a:r>
            <a:r>
              <a:rPr lang="en-US" altLang="zh-CN" dirty="0"/>
              <a:t>T2</a:t>
            </a:r>
            <a:r>
              <a:rPr lang="zh-CN" altLang="en-US" dirty="0"/>
              <a:t>，</a:t>
            </a:r>
            <a:r>
              <a:rPr lang="en-US" altLang="zh-CN" dirty="0"/>
              <a:t>T2</a:t>
            </a:r>
            <a:r>
              <a:rPr lang="zh-CN" altLang="en-US" dirty="0"/>
              <a:t>等待</a:t>
            </a:r>
            <a:r>
              <a:rPr lang="en-US" altLang="zh-CN" dirty="0"/>
              <a:t>T1</a:t>
            </a:r>
            <a:r>
              <a:rPr lang="zh-CN" altLang="en-US" dirty="0"/>
              <a:t>，产生了死锁</a:t>
            </a:r>
          </a:p>
          <a:p>
            <a:pPr lvl="1">
              <a:lnSpc>
                <a:spcPct val="150000"/>
              </a:lnSpc>
            </a:pPr>
            <a:r>
              <a:rPr lang="zh-CN" altLang="en-US" dirty="0"/>
              <a:t>图</a:t>
            </a:r>
            <a:r>
              <a:rPr lang="en-US" altLang="zh-CN" dirty="0"/>
              <a:t>(b)</a:t>
            </a:r>
            <a:r>
              <a:rPr lang="zh-CN" altLang="en-US" dirty="0"/>
              <a:t>中，事务</a:t>
            </a:r>
            <a:r>
              <a:rPr lang="en-US" altLang="zh-CN" dirty="0"/>
              <a:t>T1</a:t>
            </a:r>
            <a:r>
              <a:rPr lang="zh-CN" altLang="en-US" dirty="0"/>
              <a:t>等待</a:t>
            </a:r>
            <a:r>
              <a:rPr lang="en-US" altLang="zh-CN" dirty="0"/>
              <a:t>T2</a:t>
            </a:r>
            <a:r>
              <a:rPr lang="zh-CN" altLang="en-US" dirty="0"/>
              <a:t>，</a:t>
            </a:r>
            <a:r>
              <a:rPr lang="en-US" altLang="zh-CN" dirty="0"/>
              <a:t>T2</a:t>
            </a:r>
            <a:r>
              <a:rPr lang="zh-CN" altLang="en-US" dirty="0"/>
              <a:t>等待</a:t>
            </a:r>
            <a:r>
              <a:rPr lang="en-US" altLang="zh-CN" dirty="0"/>
              <a:t>T3</a:t>
            </a:r>
            <a:r>
              <a:rPr lang="zh-CN" altLang="en-US" dirty="0"/>
              <a:t>，</a:t>
            </a:r>
            <a:r>
              <a:rPr lang="en-US" altLang="zh-CN" dirty="0"/>
              <a:t>T3</a:t>
            </a:r>
            <a:r>
              <a:rPr lang="zh-CN" altLang="en-US" dirty="0"/>
              <a:t>等待</a:t>
            </a:r>
            <a:r>
              <a:rPr lang="en-US" altLang="zh-CN" dirty="0"/>
              <a:t>T4</a:t>
            </a:r>
            <a:r>
              <a:rPr lang="zh-CN" altLang="en-US" dirty="0"/>
              <a:t>，</a:t>
            </a:r>
            <a:r>
              <a:rPr lang="en-US" altLang="zh-CN" dirty="0"/>
              <a:t>T4</a:t>
            </a:r>
            <a:r>
              <a:rPr lang="zh-CN" altLang="en-US" dirty="0"/>
              <a:t>又等待</a:t>
            </a:r>
            <a:r>
              <a:rPr lang="en-US" altLang="zh-CN" dirty="0"/>
              <a:t>T1</a:t>
            </a:r>
            <a:r>
              <a:rPr lang="zh-CN" altLang="en-US" dirty="0"/>
              <a:t>，产生了死锁 </a:t>
            </a:r>
          </a:p>
          <a:p>
            <a:pPr lvl="1">
              <a:lnSpc>
                <a:spcPct val="150000"/>
              </a:lnSpc>
            </a:pPr>
            <a:r>
              <a:rPr lang="zh-CN" altLang="en-US" dirty="0"/>
              <a:t>图</a:t>
            </a:r>
            <a:r>
              <a:rPr lang="en-US" altLang="zh-CN" dirty="0"/>
              <a:t>(b)</a:t>
            </a:r>
            <a:r>
              <a:rPr lang="zh-CN" altLang="en-US" dirty="0"/>
              <a:t>中，事务</a:t>
            </a:r>
            <a:r>
              <a:rPr lang="en-US" altLang="zh-CN" dirty="0"/>
              <a:t>T3</a:t>
            </a:r>
            <a:r>
              <a:rPr lang="zh-CN" altLang="en-US" dirty="0"/>
              <a:t>可能还等待</a:t>
            </a:r>
            <a:r>
              <a:rPr lang="en-US" altLang="zh-CN" dirty="0"/>
              <a:t>T2</a:t>
            </a:r>
            <a:r>
              <a:rPr lang="zh-CN" altLang="en-US" dirty="0"/>
              <a:t>，在大回路中又有小的回路 </a:t>
            </a:r>
          </a:p>
        </p:txBody>
      </p:sp>
      <p:sp>
        <p:nvSpPr>
          <p:cNvPr id="2" name="标题 1">
            <a:extLst>
              <a:ext uri="{FF2B5EF4-FFF2-40B4-BE49-F238E27FC236}">
                <a16:creationId xmlns:a16="http://schemas.microsoft.com/office/drawing/2014/main" id="{05006DB8-8396-45F5-97AF-A1426639E139}"/>
              </a:ext>
            </a:extLst>
          </p:cNvPr>
          <p:cNvSpPr>
            <a:spLocks noGrp="1"/>
          </p:cNvSpPr>
          <p:nvPr>
            <p:ph type="title"/>
          </p:nvPr>
        </p:nvSpPr>
        <p:spPr/>
        <p:txBody>
          <a:bodyPr/>
          <a:lstStyle/>
          <a:p>
            <a:endParaRPr lang="zh-CN" altLang="en-US"/>
          </a:p>
        </p:txBody>
      </p:sp>
      <p:grpSp>
        <p:nvGrpSpPr>
          <p:cNvPr id="4" name="Group 7"/>
          <p:cNvGrpSpPr>
            <a:grpSpLocks/>
          </p:cNvGrpSpPr>
          <p:nvPr/>
        </p:nvGrpSpPr>
        <p:grpSpPr bwMode="auto">
          <a:xfrm>
            <a:off x="3413723" y="3636291"/>
            <a:ext cx="6337300" cy="2673351"/>
            <a:chOff x="721" y="1152"/>
            <a:chExt cx="3992" cy="1684"/>
          </a:xfrm>
        </p:grpSpPr>
        <p:graphicFrame>
          <p:nvGraphicFramePr>
            <p:cNvPr id="5" name="Object 4"/>
            <p:cNvGraphicFramePr>
              <a:graphicFrameLocks noChangeAspect="1"/>
            </p:cNvGraphicFramePr>
            <p:nvPr/>
          </p:nvGraphicFramePr>
          <p:xfrm>
            <a:off x="721" y="1152"/>
            <a:ext cx="3992" cy="1268"/>
          </p:xfrm>
          <a:graphic>
            <a:graphicData uri="http://schemas.openxmlformats.org/presentationml/2006/ole">
              <mc:AlternateContent xmlns:mc="http://schemas.openxmlformats.org/markup-compatibility/2006">
                <mc:Choice xmlns:v="urn:schemas-microsoft-com:vml" Requires="v">
                  <p:oleObj spid="_x0000_s2111" name="图片" r:id="rId3" imgW="2244240" imgH="713160" progId="Word.Picture.8">
                    <p:embed/>
                  </p:oleObj>
                </mc:Choice>
                <mc:Fallback>
                  <p:oleObj name="图片" r:id="rId3" imgW="2244240" imgH="713160" progId="Word.Pictur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 y="1152"/>
                          <a:ext cx="3992" cy="12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5"/>
            <p:cNvSpPr txBox="1">
              <a:spLocks noChangeArrowheads="1"/>
            </p:cNvSpPr>
            <p:nvPr/>
          </p:nvSpPr>
          <p:spPr bwMode="auto">
            <a:xfrm>
              <a:off x="3249" y="2605"/>
              <a:ext cx="841" cy="231"/>
            </a:xfrm>
            <a:prstGeom prst="rect">
              <a:avLst/>
            </a:prstGeom>
            <a:noFill/>
            <a:ln w="25400">
              <a:noFill/>
              <a:miter lim="800000"/>
              <a:headEnd/>
              <a:tailEnd/>
            </a:ln>
            <a:effectLst/>
          </p:spPr>
          <p:txBody>
            <a:bodyPr wrap="none">
              <a:spAutoFit/>
            </a:bodyPr>
            <a:lstStyle/>
            <a:p>
              <a:pPr marL="342900" indent="-342900" algn="ctr"/>
              <a:r>
                <a:rPr lang="zh-CN" altLang="en-US" dirty="0">
                  <a:latin typeface="+mj-ea"/>
                  <a:ea typeface="+mj-ea"/>
                </a:rPr>
                <a:t>事务等待图</a:t>
              </a: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8" y="1166529"/>
            <a:ext cx="11903346" cy="4524949"/>
          </a:xfrm>
        </p:spPr>
        <p:txBody>
          <a:bodyPr/>
          <a:lstStyle/>
          <a:p>
            <a:pPr>
              <a:lnSpc>
                <a:spcPct val="150000"/>
              </a:lnSpc>
            </a:pPr>
            <a:r>
              <a:rPr lang="zh-CN" altLang="en-US" dirty="0"/>
              <a:t>并发控制子系统周期性地（比如每隔数秒）生成事务等待图，检测事务。如果发现图中存在回路，则表示系统中出现了死锁</a:t>
            </a:r>
          </a:p>
          <a:p>
            <a:endParaRPr lang="zh-CN" altLang="en-US" dirty="0"/>
          </a:p>
        </p:txBody>
      </p:sp>
      <p:sp>
        <p:nvSpPr>
          <p:cNvPr id="4" name="标题 1">
            <a:extLst>
              <a:ext uri="{FF2B5EF4-FFF2-40B4-BE49-F238E27FC236}">
                <a16:creationId xmlns:a16="http://schemas.microsoft.com/office/drawing/2014/main" id="{9370F2FF-610E-4C93-A4B3-6A9E1630DB6A}"/>
              </a:ext>
            </a:extLst>
          </p:cNvPr>
          <p:cNvSpPr>
            <a:spLocks noGrp="1"/>
          </p:cNvSpPr>
          <p:nvPr>
            <p:ph type="title"/>
          </p:nvPr>
        </p:nvSpPr>
        <p:spPr/>
        <p:txBody>
          <a:bodyPr/>
          <a:lstStyle/>
          <a:p>
            <a:r>
              <a:rPr lang="zh-CN" altLang="en-US" dirty="0"/>
              <a:t>等待图法</a:t>
            </a:r>
          </a:p>
        </p:txBody>
      </p:sp>
      <p:pic>
        <p:nvPicPr>
          <p:cNvPr id="2" name="图片 1">
            <a:extLst>
              <a:ext uri="{FF2B5EF4-FFF2-40B4-BE49-F238E27FC236}">
                <a16:creationId xmlns:a16="http://schemas.microsoft.com/office/drawing/2014/main" id="{B1D80D8B-97BE-4CA4-A28C-DEEC5AA97B2E}"/>
              </a:ext>
            </a:extLst>
          </p:cNvPr>
          <p:cNvPicPr>
            <a:picLocks noChangeAspect="1"/>
          </p:cNvPicPr>
          <p:nvPr/>
        </p:nvPicPr>
        <p:blipFill>
          <a:blip r:embed="rId2"/>
          <a:stretch>
            <a:fillRect/>
          </a:stretch>
        </p:blipFill>
        <p:spPr>
          <a:xfrm>
            <a:off x="7047869" y="3436245"/>
            <a:ext cx="3620131" cy="2816638"/>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选择一个处理死锁代价最小的事务，将其撤消</a:t>
            </a:r>
          </a:p>
          <a:p>
            <a:pPr>
              <a:lnSpc>
                <a:spcPct val="150000"/>
              </a:lnSpc>
            </a:pPr>
            <a:r>
              <a:rPr lang="zh-CN" altLang="en-US" dirty="0"/>
              <a:t>释放此事务持有的所有的锁，使其它事务能继续运行下去</a:t>
            </a:r>
          </a:p>
          <a:p>
            <a:endParaRPr lang="zh-CN" altLang="en-US" dirty="0"/>
          </a:p>
        </p:txBody>
      </p:sp>
      <p:sp>
        <p:nvSpPr>
          <p:cNvPr id="2" name="标题 1"/>
          <p:cNvSpPr>
            <a:spLocks noGrp="1"/>
          </p:cNvSpPr>
          <p:nvPr>
            <p:ph type="title"/>
          </p:nvPr>
        </p:nvSpPr>
        <p:spPr/>
        <p:txBody>
          <a:bodyPr>
            <a:normAutofit/>
          </a:bodyPr>
          <a:lstStyle/>
          <a:p>
            <a:r>
              <a:rPr lang="zh-CN" altLang="en-US" dirty="0"/>
              <a:t>解除死锁</a:t>
            </a:r>
          </a:p>
        </p:txBody>
      </p:sp>
      <p:pic>
        <p:nvPicPr>
          <p:cNvPr id="6" name="图片 5">
            <a:extLst>
              <a:ext uri="{FF2B5EF4-FFF2-40B4-BE49-F238E27FC236}">
                <a16:creationId xmlns:a16="http://schemas.microsoft.com/office/drawing/2014/main" id="{8F8F52D7-E95C-4F09-8D2E-BFF6741E8751}"/>
              </a:ext>
            </a:extLst>
          </p:cNvPr>
          <p:cNvPicPr>
            <a:picLocks noChangeAspect="1"/>
          </p:cNvPicPr>
          <p:nvPr/>
        </p:nvPicPr>
        <p:blipFill>
          <a:blip r:embed="rId2"/>
          <a:stretch>
            <a:fillRect/>
          </a:stretch>
        </p:blipFill>
        <p:spPr>
          <a:xfrm>
            <a:off x="7707374" y="3552069"/>
            <a:ext cx="3543134" cy="2620133"/>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Autofit/>
          </a:bodyPr>
          <a:lstStyle/>
          <a:p>
            <a:pPr>
              <a:buClr>
                <a:schemeClr val="accent1"/>
              </a:buClr>
              <a:buFont typeface="Wingdings" pitchFamily="2" charset="2"/>
              <a:buChar char=""/>
              <a:defRPr/>
            </a:pPr>
            <a:r>
              <a:rPr lang="zh-CN" altLang="en-US" dirty="0">
                <a:solidFill>
                  <a:srgbClr val="000000"/>
                </a:solidFill>
                <a:latin typeface="+mj-ea"/>
                <a:cs typeface="+mn-cs"/>
              </a:rPr>
              <a:t>第一节 并发控制概述</a:t>
            </a:r>
            <a:endParaRPr lang="en-US" altLang="zh-CN" dirty="0">
              <a:solidFill>
                <a:srgbClr val="000000"/>
              </a:solidFill>
              <a:latin typeface="+mj-ea"/>
              <a:cs typeface="+mn-cs"/>
            </a:endParaRPr>
          </a:p>
          <a:p>
            <a:pPr eaLnBrk="1" hangingPunct="1">
              <a:buClr>
                <a:schemeClr val="accent1"/>
              </a:buClr>
              <a:buFont typeface="Wingdings" pitchFamily="2" charset="2"/>
              <a:buChar char=""/>
              <a:defRPr/>
            </a:pPr>
            <a:r>
              <a:rPr lang="zh-CN" altLang="en-US" dirty="0">
                <a:solidFill>
                  <a:srgbClr val="000000"/>
                </a:solidFill>
                <a:latin typeface="+mj-ea"/>
                <a:cs typeface="+mn-cs"/>
              </a:rPr>
              <a:t>第二节 封锁</a:t>
            </a:r>
            <a:endParaRPr lang="en-US" altLang="zh-CN" dirty="0">
              <a:solidFill>
                <a:srgbClr val="000000"/>
              </a:solidFill>
              <a:latin typeface="+mj-ea"/>
              <a:cs typeface="+mn-cs"/>
            </a:endParaRPr>
          </a:p>
          <a:p>
            <a:pPr>
              <a:buClr>
                <a:schemeClr val="accent1"/>
              </a:buClr>
              <a:buFont typeface="Wingdings" pitchFamily="2" charset="2"/>
              <a:buChar char=""/>
              <a:defRPr/>
            </a:pPr>
            <a:r>
              <a:rPr lang="zh-CN" altLang="en-US" dirty="0">
                <a:solidFill>
                  <a:srgbClr val="000000"/>
                </a:solidFill>
                <a:latin typeface="+mj-ea"/>
                <a:cs typeface="+mn-cs"/>
              </a:rPr>
              <a:t>第三节 活锁和死锁</a:t>
            </a:r>
            <a:endParaRPr lang="en-US" altLang="zh-CN" dirty="0">
              <a:solidFill>
                <a:srgbClr val="000000"/>
              </a:solidFill>
              <a:latin typeface="+mj-ea"/>
              <a:cs typeface="+mn-cs"/>
            </a:endParaRPr>
          </a:p>
          <a:p>
            <a:pPr>
              <a:defRPr/>
            </a:pPr>
            <a:r>
              <a:rPr lang="zh-CN" altLang="en-US" dirty="0">
                <a:solidFill>
                  <a:srgbClr val="FF9905"/>
                </a:solidFill>
                <a:latin typeface="+mj-ea"/>
                <a:cs typeface="+mn-cs"/>
              </a:rPr>
              <a:t>第四节 并发调度的可串行性</a:t>
            </a:r>
            <a:endParaRPr lang="en-US" altLang="zh-CN" dirty="0">
              <a:solidFill>
                <a:srgbClr val="FF9905"/>
              </a:solidFill>
              <a:latin typeface="+mj-ea"/>
              <a:cs typeface="+mn-cs"/>
            </a:endParaRPr>
          </a:p>
          <a:p>
            <a:pPr eaLnBrk="1" hangingPunct="1">
              <a:buClr>
                <a:schemeClr val="accent1"/>
              </a:buClr>
              <a:buFont typeface="Wingdings" pitchFamily="2" charset="2"/>
              <a:buChar char=""/>
              <a:defRPr/>
            </a:pPr>
            <a:r>
              <a:rPr lang="zh-CN" altLang="en-US" dirty="0">
                <a:solidFill>
                  <a:srgbClr val="000000"/>
                </a:solidFill>
                <a:latin typeface="+mj-ea"/>
                <a:cs typeface="+mn-cs"/>
              </a:rPr>
              <a:t>第五节 两段锁协议</a:t>
            </a:r>
            <a:endParaRPr lang="en-US" altLang="zh-CN" dirty="0">
              <a:solidFill>
                <a:srgbClr val="000000"/>
              </a:solidFill>
              <a:latin typeface="+mj-ea"/>
              <a:cs typeface="+mn-cs"/>
            </a:endParaRPr>
          </a:p>
          <a:p>
            <a:pPr eaLnBrk="1" hangingPunct="1">
              <a:buClr>
                <a:schemeClr val="accent1"/>
              </a:buClr>
              <a:buFont typeface="Wingdings" pitchFamily="2" charset="2"/>
              <a:buChar char=""/>
              <a:defRPr/>
            </a:pPr>
            <a:r>
              <a:rPr lang="zh-CN" altLang="en-US" dirty="0">
                <a:solidFill>
                  <a:srgbClr val="000000"/>
                </a:solidFill>
                <a:latin typeface="+mj-ea"/>
                <a:cs typeface="+mn-cs"/>
              </a:rPr>
              <a:t>第六节 封锁粒度</a:t>
            </a:r>
          </a:p>
        </p:txBody>
      </p:sp>
      <p:sp>
        <p:nvSpPr>
          <p:cNvPr id="23553" name="标题 1"/>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dirty="0">
                <a:latin typeface="+mj-ea"/>
              </a:rPr>
              <a:t>第</a:t>
            </a:r>
            <a:r>
              <a:rPr lang="en-US" altLang="zh-CN" dirty="0">
                <a:latin typeface="+mj-ea"/>
              </a:rPr>
              <a:t>11</a:t>
            </a:r>
            <a:r>
              <a:rPr lang="zh-CN" altLang="en-US" dirty="0">
                <a:latin typeface="+mj-ea"/>
              </a:rPr>
              <a:t>章 并发控制</a:t>
            </a:r>
          </a:p>
        </p:txBody>
      </p:sp>
    </p:spTree>
    <p:extLst>
      <p:ext uri="{BB962C8B-B14F-4D97-AF65-F5344CB8AC3E}">
        <p14:creationId xmlns:p14="http://schemas.microsoft.com/office/powerpoint/2010/main" val="3906584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50000"/>
              </a:lnSpc>
            </a:pPr>
            <a:r>
              <a:rPr lang="zh-CN" altLang="en-US" dirty="0"/>
              <a:t>交叉并发方式（</a:t>
            </a:r>
            <a:r>
              <a:rPr lang="en-US" altLang="zh-CN" dirty="0"/>
              <a:t>Interleaved Concurrency</a:t>
            </a:r>
            <a:r>
              <a:rPr lang="zh-CN" altLang="en-US" dirty="0"/>
              <a:t>）</a:t>
            </a:r>
            <a:endParaRPr lang="en-US" altLang="zh-CN" dirty="0"/>
          </a:p>
          <a:p>
            <a:pPr lvl="1" algn="just">
              <a:lnSpc>
                <a:spcPct val="150000"/>
              </a:lnSpc>
              <a:spcBef>
                <a:spcPct val="50000"/>
              </a:spcBef>
            </a:pPr>
            <a:r>
              <a:rPr lang="zh-CN" altLang="en-US" dirty="0"/>
              <a:t>在单处理机系统中，事务的并行执行是这些并行事务的并行操作轮流交叉运行</a:t>
            </a:r>
          </a:p>
          <a:p>
            <a:pPr lvl="1" algn="just">
              <a:lnSpc>
                <a:spcPct val="150000"/>
              </a:lnSpc>
              <a:spcBef>
                <a:spcPct val="50000"/>
              </a:spcBef>
            </a:pPr>
            <a:r>
              <a:rPr lang="zh-CN" altLang="en-US" dirty="0"/>
              <a:t>单处理机系统中的并行事务并没有真正地并行运行，但能够减少处理机的空闲时间，提高系统的效率</a:t>
            </a:r>
          </a:p>
          <a:p>
            <a:endParaRPr lang="zh-CN" altLang="en-US" dirty="0"/>
          </a:p>
        </p:txBody>
      </p:sp>
      <p:sp>
        <p:nvSpPr>
          <p:cNvPr id="4" name="标题 1">
            <a:extLst>
              <a:ext uri="{FF2B5EF4-FFF2-40B4-BE49-F238E27FC236}">
                <a16:creationId xmlns:a16="http://schemas.microsoft.com/office/drawing/2014/main" id="{8AB394F2-E1BE-4FCD-8DBE-FE99043587DD}"/>
              </a:ext>
            </a:extLst>
          </p:cNvPr>
          <p:cNvSpPr>
            <a:spLocks noGrp="1"/>
          </p:cNvSpPr>
          <p:nvPr>
            <p:ph type="title"/>
          </p:nvPr>
        </p:nvSpPr>
        <p:spPr/>
        <p:txBody>
          <a:bodyPr>
            <a:normAutofit/>
          </a:bodyPr>
          <a:lstStyle/>
          <a:p>
            <a:r>
              <a:rPr lang="zh-CN" altLang="en-US" dirty="0"/>
              <a:t>不同的多事务执行方式 </a:t>
            </a:r>
          </a:p>
        </p:txBody>
      </p:sp>
      <p:pic>
        <p:nvPicPr>
          <p:cNvPr id="5" name="图片 4">
            <a:extLst>
              <a:ext uri="{FF2B5EF4-FFF2-40B4-BE49-F238E27FC236}">
                <a16:creationId xmlns:a16="http://schemas.microsoft.com/office/drawing/2014/main" id="{C3E38D30-65AC-4E06-A510-53F7BC996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4323" y="3928341"/>
            <a:ext cx="3343742" cy="229584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0477" y="944653"/>
            <a:ext cx="10062454" cy="4524949"/>
          </a:xfrm>
        </p:spPr>
        <p:txBody>
          <a:bodyPr>
            <a:normAutofit/>
          </a:bodyPr>
          <a:lstStyle/>
          <a:p>
            <a:pPr>
              <a:lnSpc>
                <a:spcPct val="150000"/>
              </a:lnSpc>
            </a:pPr>
            <a:r>
              <a:rPr lang="en-US" altLang="zh-CN" dirty="0"/>
              <a:t>DBMS</a:t>
            </a:r>
            <a:r>
              <a:rPr lang="zh-CN" altLang="en-US" dirty="0"/>
              <a:t>对并发事务不同的调度可能会产生不同的结果</a:t>
            </a:r>
          </a:p>
          <a:p>
            <a:pPr>
              <a:lnSpc>
                <a:spcPct val="150000"/>
              </a:lnSpc>
            </a:pPr>
            <a:r>
              <a:rPr lang="zh-CN" altLang="en-US" dirty="0"/>
              <a:t>什么样的调度是正确的？</a:t>
            </a:r>
            <a:endParaRPr lang="en-US" altLang="zh-CN" dirty="0"/>
          </a:p>
          <a:p>
            <a:pPr lvl="1">
              <a:lnSpc>
                <a:spcPct val="150000"/>
              </a:lnSpc>
            </a:pPr>
            <a:r>
              <a:rPr lang="zh-CN" altLang="en-US" dirty="0"/>
              <a:t>将所有事务</a:t>
            </a:r>
            <a:r>
              <a:rPr lang="zh-CN" altLang="en-US" dirty="0">
                <a:solidFill>
                  <a:srgbClr val="FF0000"/>
                </a:solidFill>
              </a:rPr>
              <a:t>串行</a:t>
            </a:r>
            <a:r>
              <a:rPr lang="zh-CN" altLang="en-US" dirty="0"/>
              <a:t>起来的调度策略一定是正确的调度策略</a:t>
            </a:r>
          </a:p>
          <a:p>
            <a:endParaRPr lang="zh-CN" altLang="en-US" dirty="0"/>
          </a:p>
        </p:txBody>
      </p:sp>
      <p:sp>
        <p:nvSpPr>
          <p:cNvPr id="2" name="标题 1"/>
          <p:cNvSpPr>
            <a:spLocks noGrp="1"/>
          </p:cNvSpPr>
          <p:nvPr>
            <p:ph type="title"/>
          </p:nvPr>
        </p:nvSpPr>
        <p:spPr/>
        <p:txBody>
          <a:bodyPr>
            <a:normAutofit/>
          </a:bodyPr>
          <a:lstStyle/>
          <a:p>
            <a:r>
              <a:rPr lang="zh-CN" altLang="en-US" dirty="0"/>
              <a:t>并发调度的可串行性</a:t>
            </a:r>
          </a:p>
        </p:txBody>
      </p:sp>
      <p:grpSp>
        <p:nvGrpSpPr>
          <p:cNvPr id="6" name="组合 5">
            <a:extLst>
              <a:ext uri="{FF2B5EF4-FFF2-40B4-BE49-F238E27FC236}">
                <a16:creationId xmlns:a16="http://schemas.microsoft.com/office/drawing/2014/main" id="{00D0241C-BB93-448B-9D72-9A25C8BEA610}"/>
              </a:ext>
            </a:extLst>
          </p:cNvPr>
          <p:cNvGrpSpPr/>
          <p:nvPr/>
        </p:nvGrpSpPr>
        <p:grpSpPr>
          <a:xfrm>
            <a:off x="3486511" y="2966436"/>
            <a:ext cx="5643980" cy="2800000"/>
            <a:chOff x="2829846" y="3697379"/>
            <a:chExt cx="5643980" cy="2800000"/>
          </a:xfrm>
        </p:grpSpPr>
        <p:pic>
          <p:nvPicPr>
            <p:cNvPr id="4" name="图片 3">
              <a:extLst>
                <a:ext uri="{FF2B5EF4-FFF2-40B4-BE49-F238E27FC236}">
                  <a16:creationId xmlns:a16="http://schemas.microsoft.com/office/drawing/2014/main" id="{59800F5E-8789-4684-A7E8-E4E6B20E9109}"/>
                </a:ext>
              </a:extLst>
            </p:cNvPr>
            <p:cNvPicPr>
              <a:picLocks noChangeAspect="1"/>
            </p:cNvPicPr>
            <p:nvPr/>
          </p:nvPicPr>
          <p:blipFill>
            <a:blip r:embed="rId3"/>
            <a:stretch>
              <a:fillRect/>
            </a:stretch>
          </p:blipFill>
          <p:spPr>
            <a:xfrm>
              <a:off x="5835731" y="3697379"/>
              <a:ext cx="2638095" cy="2800000"/>
            </a:xfrm>
            <a:prstGeom prst="rect">
              <a:avLst/>
            </a:prstGeom>
          </p:spPr>
        </p:pic>
        <p:pic>
          <p:nvPicPr>
            <p:cNvPr id="5" name="图片 4">
              <a:extLst>
                <a:ext uri="{FF2B5EF4-FFF2-40B4-BE49-F238E27FC236}">
                  <a16:creationId xmlns:a16="http://schemas.microsoft.com/office/drawing/2014/main" id="{DE562CC5-7942-4E0D-8FCA-C4815763335F}"/>
                </a:ext>
              </a:extLst>
            </p:cNvPr>
            <p:cNvPicPr>
              <a:picLocks noChangeAspect="1"/>
            </p:cNvPicPr>
            <p:nvPr/>
          </p:nvPicPr>
          <p:blipFill>
            <a:blip r:embed="rId4"/>
            <a:stretch>
              <a:fillRect/>
            </a:stretch>
          </p:blipFill>
          <p:spPr>
            <a:xfrm>
              <a:off x="2829846" y="3697379"/>
              <a:ext cx="2714286" cy="2800000"/>
            </a:xfrm>
            <a:prstGeom prst="rect">
              <a:avLst/>
            </a:prstGeom>
          </p:spPr>
        </p:pic>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50000"/>
              </a:lnSpc>
            </a:pPr>
            <a:r>
              <a:rPr lang="zh-CN" altLang="en-US" sz="3000" dirty="0">
                <a:solidFill>
                  <a:srgbClr val="FF0000"/>
                </a:solidFill>
              </a:rPr>
              <a:t>可串行化</a:t>
            </a:r>
            <a:r>
              <a:rPr lang="en-US" altLang="zh-CN" sz="3000" dirty="0"/>
              <a:t>(</a:t>
            </a:r>
            <a:r>
              <a:rPr lang="en-US" altLang="zh-CN" sz="3000" dirty="0" err="1">
                <a:solidFill>
                  <a:srgbClr val="FF0000"/>
                </a:solidFill>
              </a:rPr>
              <a:t>Serializable</a:t>
            </a:r>
            <a:r>
              <a:rPr lang="en-US" altLang="zh-CN" sz="3000" dirty="0">
                <a:solidFill>
                  <a:srgbClr val="FF0000"/>
                </a:solidFill>
              </a:rPr>
              <a:t>)</a:t>
            </a:r>
            <a:r>
              <a:rPr lang="zh-CN" altLang="en-US" sz="3000" dirty="0">
                <a:solidFill>
                  <a:srgbClr val="FF0000"/>
                </a:solidFill>
              </a:rPr>
              <a:t>调度</a:t>
            </a:r>
          </a:p>
          <a:p>
            <a:pPr lvl="1">
              <a:lnSpc>
                <a:spcPct val="150000"/>
              </a:lnSpc>
            </a:pPr>
            <a:r>
              <a:rPr lang="zh-CN" altLang="en-US" dirty="0"/>
              <a:t>多个事务的并发执行是正确的，当且仅当其结果与按某一次序串行地执行这些事务时的结果相同</a:t>
            </a:r>
          </a:p>
          <a:p>
            <a:pPr>
              <a:lnSpc>
                <a:spcPct val="150000"/>
              </a:lnSpc>
            </a:pPr>
            <a:r>
              <a:rPr lang="zh-CN" altLang="en-US" sz="3000" dirty="0"/>
              <a:t>可串行性</a:t>
            </a:r>
            <a:r>
              <a:rPr lang="en-US" altLang="zh-CN" sz="3000" dirty="0"/>
              <a:t>(</a:t>
            </a:r>
            <a:r>
              <a:rPr lang="en-US" altLang="zh-CN" sz="3000" dirty="0" err="1"/>
              <a:t>Serializability</a:t>
            </a:r>
            <a:r>
              <a:rPr lang="en-US" altLang="zh-CN" sz="3000" dirty="0"/>
              <a:t>)</a:t>
            </a:r>
          </a:p>
          <a:p>
            <a:pPr lvl="1">
              <a:lnSpc>
                <a:spcPct val="150000"/>
              </a:lnSpc>
            </a:pPr>
            <a:r>
              <a:rPr lang="zh-CN" altLang="en-US" dirty="0"/>
              <a:t>是并发事务正确调度的准则</a:t>
            </a:r>
          </a:p>
          <a:p>
            <a:pPr lvl="1">
              <a:lnSpc>
                <a:spcPct val="150000"/>
              </a:lnSpc>
            </a:pPr>
            <a:r>
              <a:rPr lang="zh-CN" altLang="en-US" dirty="0"/>
              <a:t>一个给定的并发调度，当且仅当它是可串行化的，才认为是正确调度 </a:t>
            </a:r>
          </a:p>
          <a:p>
            <a:endParaRPr lang="zh-CN" altLang="en-US" dirty="0"/>
          </a:p>
        </p:txBody>
      </p:sp>
      <p:sp>
        <p:nvSpPr>
          <p:cNvPr id="2" name="标题 1"/>
          <p:cNvSpPr>
            <a:spLocks noGrp="1"/>
          </p:cNvSpPr>
          <p:nvPr>
            <p:ph type="title"/>
          </p:nvPr>
        </p:nvSpPr>
        <p:spPr/>
        <p:txBody>
          <a:bodyPr/>
          <a:lstStyle/>
          <a:p>
            <a:r>
              <a:rPr lang="zh-CN" altLang="en-US" dirty="0"/>
              <a:t>可串行化调度</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en-US" altLang="zh-CN" dirty="0"/>
              <a:t>[</a:t>
            </a:r>
            <a:r>
              <a:rPr lang="zh-CN" altLang="en-US" dirty="0"/>
              <a:t>例</a:t>
            </a:r>
            <a:r>
              <a:rPr lang="en-US" altLang="zh-CN" dirty="0"/>
              <a:t>]</a:t>
            </a:r>
            <a:r>
              <a:rPr lang="zh-CN" altLang="en-US" dirty="0"/>
              <a:t>现在有两个事务，分别包含下列操作：</a:t>
            </a:r>
          </a:p>
          <a:p>
            <a:pPr lvl="1">
              <a:lnSpc>
                <a:spcPct val="150000"/>
              </a:lnSpc>
            </a:pPr>
            <a:r>
              <a:rPr lang="zh-CN" altLang="en-US" dirty="0"/>
              <a:t>事务</a:t>
            </a:r>
            <a:r>
              <a:rPr lang="en-US" altLang="zh-CN" dirty="0"/>
              <a:t>T1</a:t>
            </a:r>
            <a:r>
              <a:rPr lang="zh-CN" altLang="en-US" dirty="0"/>
              <a:t>：读</a:t>
            </a:r>
            <a:r>
              <a:rPr lang="en-US" altLang="zh-CN" dirty="0"/>
              <a:t>B</a:t>
            </a:r>
            <a:r>
              <a:rPr lang="zh-CN" altLang="en-US" dirty="0"/>
              <a:t>；</a:t>
            </a:r>
            <a:r>
              <a:rPr lang="en-US" altLang="zh-CN" dirty="0"/>
              <a:t>A=B+1</a:t>
            </a:r>
            <a:r>
              <a:rPr lang="zh-CN" altLang="en-US" dirty="0"/>
              <a:t>；写回</a:t>
            </a:r>
            <a:r>
              <a:rPr lang="en-US" altLang="zh-CN" dirty="0"/>
              <a:t>A</a:t>
            </a:r>
          </a:p>
          <a:p>
            <a:pPr lvl="1">
              <a:lnSpc>
                <a:spcPct val="150000"/>
              </a:lnSpc>
            </a:pPr>
            <a:r>
              <a:rPr lang="zh-CN" altLang="en-US" dirty="0"/>
              <a:t>事务</a:t>
            </a:r>
            <a:r>
              <a:rPr lang="en-US" altLang="zh-CN" dirty="0"/>
              <a:t>T2</a:t>
            </a:r>
            <a:r>
              <a:rPr lang="zh-CN" altLang="en-US" dirty="0"/>
              <a:t>：读</a:t>
            </a:r>
            <a:r>
              <a:rPr lang="en-US" altLang="zh-CN" dirty="0"/>
              <a:t>A</a:t>
            </a:r>
            <a:r>
              <a:rPr lang="zh-CN" altLang="en-US" dirty="0"/>
              <a:t>；</a:t>
            </a:r>
            <a:r>
              <a:rPr lang="en-US" altLang="zh-CN" dirty="0"/>
              <a:t>B=A+1</a:t>
            </a:r>
            <a:r>
              <a:rPr lang="zh-CN" altLang="en-US" dirty="0"/>
              <a:t>；写回</a:t>
            </a:r>
            <a:r>
              <a:rPr lang="en-US" altLang="zh-CN" dirty="0"/>
              <a:t>B</a:t>
            </a:r>
          </a:p>
          <a:p>
            <a:pPr lvl="1">
              <a:lnSpc>
                <a:spcPct val="150000"/>
              </a:lnSpc>
              <a:buFontTx/>
              <a:buNone/>
            </a:pPr>
            <a:r>
              <a:rPr lang="zh-CN" altLang="en-US" dirty="0"/>
              <a:t>现给出对这两个事务不同的调度策略 </a:t>
            </a:r>
          </a:p>
          <a:p>
            <a:endParaRPr lang="zh-CN" altLang="en-US" dirty="0"/>
          </a:p>
        </p:txBody>
      </p:sp>
      <p:sp>
        <p:nvSpPr>
          <p:cNvPr id="4" name="标题 1">
            <a:extLst>
              <a:ext uri="{FF2B5EF4-FFF2-40B4-BE49-F238E27FC236}">
                <a16:creationId xmlns:a16="http://schemas.microsoft.com/office/drawing/2014/main" id="{4BD176DC-44A4-4F38-AD00-C67FA600AA8B}"/>
              </a:ext>
            </a:extLst>
          </p:cNvPr>
          <p:cNvSpPr>
            <a:spLocks noGrp="1"/>
          </p:cNvSpPr>
          <p:nvPr>
            <p:ph type="title"/>
          </p:nvPr>
        </p:nvSpPr>
        <p:spPr/>
        <p:txBody>
          <a:bodyPr/>
          <a:lstStyle/>
          <a:p>
            <a:r>
              <a:rPr lang="zh-CN" altLang="en-US" dirty="0"/>
              <a:t>可串行化调度示例</a:t>
            </a:r>
          </a:p>
        </p:txBody>
      </p:sp>
      <p:pic>
        <p:nvPicPr>
          <p:cNvPr id="5" name="图片 4">
            <a:extLst>
              <a:ext uri="{FF2B5EF4-FFF2-40B4-BE49-F238E27FC236}">
                <a16:creationId xmlns:a16="http://schemas.microsoft.com/office/drawing/2014/main" id="{ED030417-9830-47F3-B58B-270CA13F49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8887" y="1963271"/>
            <a:ext cx="4123765" cy="412376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548"/>
          <p:cNvGraphicFramePr>
            <a:graphicFrameLocks/>
          </p:cNvGraphicFramePr>
          <p:nvPr>
            <p:extLst>
              <p:ext uri="{D42A27DB-BD31-4B8C-83A1-F6EECF244321}">
                <p14:modId xmlns:p14="http://schemas.microsoft.com/office/powerpoint/2010/main" val="4042599189"/>
              </p:ext>
            </p:extLst>
          </p:nvPr>
        </p:nvGraphicFramePr>
        <p:xfrm>
          <a:off x="1956235" y="1055493"/>
          <a:ext cx="4843113" cy="5486400"/>
        </p:xfrm>
        <a:graphic>
          <a:graphicData uri="http://schemas.openxmlformats.org/drawingml/2006/table">
            <a:tbl>
              <a:tblPr/>
              <a:tblGrid>
                <a:gridCol w="2385157">
                  <a:extLst>
                    <a:ext uri="{9D8B030D-6E8A-4147-A177-3AD203B41FA5}">
                      <a16:colId xmlns:a16="http://schemas.microsoft.com/office/drawing/2014/main" val="20000"/>
                    </a:ext>
                  </a:extLst>
                </a:gridCol>
                <a:gridCol w="2457956">
                  <a:extLst>
                    <a:ext uri="{9D8B030D-6E8A-4147-A177-3AD203B41FA5}">
                      <a16:colId xmlns:a16="http://schemas.microsoft.com/office/drawing/2014/main" val="20001"/>
                    </a:ext>
                  </a:extLst>
                </a:gridCol>
              </a:tblGrid>
              <a:tr h="1555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cs typeface="Times New Roman" pitchFamily="18" charset="0"/>
                        </a:rPr>
                        <a:t>T</a:t>
                      </a:r>
                      <a:r>
                        <a:rPr kumimoji="1" lang="en-US" altLang="zh-CN" sz="1800" b="0" i="0" u="none" strike="noStrike" cap="none" normalizeH="0" baseline="-30000" dirty="0">
                          <a:ln>
                            <a:noFill/>
                          </a:ln>
                          <a:solidFill>
                            <a:schemeClr val="tx1"/>
                          </a:solidFill>
                          <a:effectLst/>
                          <a:latin typeface="Times New Roman" pitchFamily="18" charset="0"/>
                          <a:ea typeface="宋体" charset="-122"/>
                          <a:cs typeface="Times New Roman" pitchFamily="18" charset="0"/>
                        </a:rPr>
                        <a:t>1</a:t>
                      </a:r>
                      <a:endParaRPr kumimoji="1" lang="en-US" altLang="zh-CN" sz="1800" b="0"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cs typeface="Times New Roman" pitchFamily="18" charset="0"/>
                        </a:rPr>
                        <a:t>T</a:t>
                      </a:r>
                      <a:r>
                        <a:rPr kumimoji="1" lang="en-US" altLang="zh-CN" sz="1800" b="0" i="0" u="none" strike="noStrike" cap="none" normalizeH="0" baseline="-30000">
                          <a:ln>
                            <a:noFill/>
                          </a:ln>
                          <a:solidFill>
                            <a:schemeClr val="tx1"/>
                          </a:solidFill>
                          <a:effectLst/>
                          <a:latin typeface="Times New Roman" pitchFamily="18" charset="0"/>
                          <a:ea typeface="宋体" charset="-122"/>
                          <a:cs typeface="Times New Roman" pitchFamily="18" charset="0"/>
                        </a:rPr>
                        <a:t>2</a:t>
                      </a:r>
                      <a:endParaRPr kumimoji="1" lang="en-US" altLang="zh-CN" sz="18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cs typeface="Times New Roman" pitchFamily="18" charset="0"/>
                        </a:rPr>
                        <a:t>Slock B</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cs typeface="Times New Roman" pitchFamily="18" charset="0"/>
                        </a:rPr>
                        <a:t>Y=R(B)=2</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cs typeface="Times New Roman" pitchFamily="18" charset="0"/>
                        </a:rPr>
                        <a:t>Unlock B</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err="1">
                          <a:ln>
                            <a:noFill/>
                          </a:ln>
                          <a:solidFill>
                            <a:schemeClr val="tx1"/>
                          </a:solidFill>
                          <a:effectLst/>
                          <a:latin typeface="Times New Roman" pitchFamily="18" charset="0"/>
                          <a:ea typeface="宋体" charset="-122"/>
                          <a:cs typeface="Times New Roman" pitchFamily="18" charset="0"/>
                        </a:rPr>
                        <a:t>Xlock</a:t>
                      </a:r>
                      <a:r>
                        <a:rPr kumimoji="1" lang="en-US" altLang="zh-CN" sz="1800" b="0" i="0" u="none" strike="noStrike" cap="none" normalizeH="0" baseline="0" dirty="0">
                          <a:ln>
                            <a:noFill/>
                          </a:ln>
                          <a:solidFill>
                            <a:schemeClr val="tx1"/>
                          </a:solidFill>
                          <a:effectLst/>
                          <a:latin typeface="Times New Roman" pitchFamily="18" charset="0"/>
                          <a:ea typeface="宋体" charset="-122"/>
                          <a:cs typeface="Times New Roman" pitchFamily="18" charset="0"/>
                        </a:rPr>
                        <a:t> A</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宋体" charset="-122"/>
                          <a:cs typeface="Times New Roman" pitchFamily="18" charset="0"/>
                        </a:rPr>
                        <a:t>A=Y+1=3</a:t>
                      </a:r>
                      <a:endParaRPr kumimoji="1" lang="en-US" altLang="zh-CN" sz="1800" b="0"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cs typeface="Times New Roman" pitchFamily="18" charset="0"/>
                        </a:rPr>
                        <a:t>W(A)</a:t>
                      </a:r>
                      <a:endParaRPr kumimoji="1" lang="en-US" altLang="zh-CN" sz="18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cs typeface="Times New Roman" pitchFamily="18" charset="0"/>
                        </a:rPr>
                        <a:t>Unlock A</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err="1">
                          <a:ln>
                            <a:noFill/>
                          </a:ln>
                          <a:solidFill>
                            <a:schemeClr val="tx1"/>
                          </a:solidFill>
                          <a:effectLst/>
                          <a:latin typeface="Times New Roman" pitchFamily="18" charset="0"/>
                          <a:ea typeface="宋体" charset="-122"/>
                          <a:cs typeface="Times New Roman" pitchFamily="18" charset="0"/>
                        </a:rPr>
                        <a:t>Slock</a:t>
                      </a:r>
                      <a:r>
                        <a:rPr kumimoji="1" lang="en-US" altLang="zh-CN" sz="1800" b="0" i="0" u="none" strike="noStrike" cap="none" normalizeH="0" baseline="0" dirty="0">
                          <a:ln>
                            <a:noFill/>
                          </a:ln>
                          <a:solidFill>
                            <a:schemeClr val="tx1"/>
                          </a:solidFill>
                          <a:effectLst/>
                          <a:latin typeface="Times New Roman" pitchFamily="18" charset="0"/>
                          <a:ea typeface="宋体" charset="-122"/>
                          <a:cs typeface="Times New Roman" pitchFamily="18" charset="0"/>
                        </a:rPr>
                        <a:t> A</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cs typeface="Times New Roman" pitchFamily="18" charset="0"/>
                        </a:rPr>
                        <a:t>X=R(A)=3</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cs typeface="Times New Roman" pitchFamily="18" charset="0"/>
                        </a:rPr>
                        <a:t>Unlock A</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err="1">
                          <a:ln>
                            <a:noFill/>
                          </a:ln>
                          <a:solidFill>
                            <a:schemeClr val="tx1"/>
                          </a:solidFill>
                          <a:effectLst/>
                          <a:latin typeface="Times New Roman" pitchFamily="18" charset="0"/>
                          <a:ea typeface="宋体" charset="-122"/>
                          <a:cs typeface="Times New Roman" pitchFamily="18" charset="0"/>
                        </a:rPr>
                        <a:t>Xlock</a:t>
                      </a:r>
                      <a:r>
                        <a:rPr kumimoji="1" lang="en-US" altLang="zh-CN" sz="1800" b="0" i="0" u="none" strike="noStrike" cap="none" normalizeH="0" baseline="0" dirty="0">
                          <a:ln>
                            <a:noFill/>
                          </a:ln>
                          <a:solidFill>
                            <a:schemeClr val="tx1"/>
                          </a:solidFill>
                          <a:effectLst/>
                          <a:latin typeface="Times New Roman" pitchFamily="18" charset="0"/>
                          <a:ea typeface="宋体" charset="-122"/>
                          <a:cs typeface="Times New Roman" pitchFamily="18" charset="0"/>
                        </a:rPr>
                        <a:t> B</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宋体" charset="-122"/>
                          <a:cs typeface="Times New Roman" pitchFamily="18" charset="0"/>
                        </a:rPr>
                        <a:t>B=X+1=4</a:t>
                      </a:r>
                      <a:endParaRPr kumimoji="1" lang="en-US" altLang="zh-CN" sz="1800" b="0"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cs typeface="Times New Roman" pitchFamily="18" charset="0"/>
                        </a:rPr>
                        <a:t>W(B)</a:t>
                      </a:r>
                      <a:endParaRPr kumimoji="1" lang="en-US" altLang="zh-CN" sz="18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cs typeface="Times New Roman" pitchFamily="18" charset="0"/>
                        </a:rPr>
                        <a:t>Unlock B</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4"/>
                  </a:ext>
                </a:extLst>
              </a:tr>
            </a:tbl>
          </a:graphicData>
        </a:graphic>
      </p:graphicFrame>
      <p:sp>
        <p:nvSpPr>
          <p:cNvPr id="5" name="Text Box 550"/>
          <p:cNvSpPr txBox="1">
            <a:spLocks noChangeArrowheads="1"/>
          </p:cNvSpPr>
          <p:nvPr/>
        </p:nvSpPr>
        <p:spPr bwMode="auto">
          <a:xfrm>
            <a:off x="7551645" y="1800228"/>
            <a:ext cx="3957638" cy="2939972"/>
          </a:xfrm>
          <a:prstGeom prst="rect">
            <a:avLst/>
          </a:prstGeom>
          <a:noFill/>
          <a:ln w="25400" algn="ctr">
            <a:noFill/>
            <a:miter lim="800000"/>
            <a:headEnd/>
            <a:tailEnd/>
          </a:ln>
          <a:effectLst/>
        </p:spPr>
        <p:txBody>
          <a:bodyPr wrap="square">
            <a:spAutoFit/>
          </a:bodyPr>
          <a:lstStyle/>
          <a:p>
            <a:pPr marL="742950" lvl="1" indent="-285750">
              <a:lnSpc>
                <a:spcPct val="150000"/>
              </a:lnSpc>
              <a:spcBef>
                <a:spcPct val="20000"/>
              </a:spcBef>
              <a:buClr>
                <a:srgbClr val="0053E2"/>
              </a:buClr>
              <a:buSzPct val="70000"/>
              <a:buFont typeface="Wingdings" pitchFamily="2" charset="2"/>
              <a:buChar char="n"/>
            </a:pPr>
            <a:r>
              <a:rPr lang="zh-CN" altLang="en-US" sz="2400" dirty="0">
                <a:ea typeface="+mn-ea"/>
                <a:cs typeface="Times New Roman" pitchFamily="18" charset="0"/>
              </a:rPr>
              <a:t>假设</a:t>
            </a:r>
            <a:r>
              <a:rPr lang="en-US" altLang="zh-CN" sz="2400" dirty="0">
                <a:ea typeface="+mn-ea"/>
                <a:cs typeface="Times New Roman" pitchFamily="18" charset="0"/>
              </a:rPr>
              <a:t>A</a:t>
            </a:r>
            <a:r>
              <a:rPr lang="zh-CN" altLang="en-US" sz="2400" dirty="0">
                <a:ea typeface="+mn-ea"/>
                <a:cs typeface="Times New Roman" pitchFamily="18" charset="0"/>
              </a:rPr>
              <a:t>、</a:t>
            </a:r>
            <a:r>
              <a:rPr lang="en-US" altLang="zh-CN" sz="2400" dirty="0">
                <a:ea typeface="+mn-ea"/>
                <a:cs typeface="Times New Roman" pitchFamily="18" charset="0"/>
              </a:rPr>
              <a:t>B</a:t>
            </a:r>
            <a:r>
              <a:rPr lang="zh-CN" altLang="en-US" sz="2400" dirty="0">
                <a:ea typeface="+mn-ea"/>
                <a:cs typeface="Times New Roman" pitchFamily="18" charset="0"/>
              </a:rPr>
              <a:t>的初值均为</a:t>
            </a:r>
            <a:r>
              <a:rPr lang="en-US" altLang="zh-CN" sz="2400" dirty="0">
                <a:ea typeface="+mn-ea"/>
                <a:cs typeface="Times New Roman" pitchFamily="18" charset="0"/>
              </a:rPr>
              <a:t>2</a:t>
            </a:r>
            <a:endParaRPr lang="zh-CN" altLang="en-US" sz="2400" dirty="0">
              <a:ea typeface="+mn-ea"/>
              <a:cs typeface="Times New Roman" pitchFamily="18" charset="0"/>
            </a:endParaRPr>
          </a:p>
          <a:p>
            <a:pPr marL="742950" lvl="1" indent="-285750">
              <a:lnSpc>
                <a:spcPct val="150000"/>
              </a:lnSpc>
              <a:spcBef>
                <a:spcPct val="20000"/>
              </a:spcBef>
              <a:buClr>
                <a:srgbClr val="0053E2"/>
              </a:buClr>
              <a:buSzPct val="70000"/>
              <a:buFont typeface="Wingdings" pitchFamily="2" charset="2"/>
              <a:buChar char="n"/>
            </a:pPr>
            <a:r>
              <a:rPr lang="zh-CN" altLang="en-US" sz="2400" dirty="0">
                <a:ea typeface="+mn-ea"/>
                <a:cs typeface="Times New Roman" pitchFamily="18" charset="0"/>
              </a:rPr>
              <a:t>按</a:t>
            </a:r>
            <a:r>
              <a:rPr lang="en-US" altLang="zh-CN" sz="2400" dirty="0">
                <a:ea typeface="+mn-ea"/>
                <a:cs typeface="Times New Roman" pitchFamily="18" charset="0"/>
              </a:rPr>
              <a:t>T1→T2</a:t>
            </a:r>
            <a:r>
              <a:rPr lang="zh-CN" altLang="en-US" sz="2400" dirty="0">
                <a:ea typeface="+mn-ea"/>
                <a:cs typeface="Times New Roman" pitchFamily="18" charset="0"/>
              </a:rPr>
              <a:t>次序执行结果为</a:t>
            </a:r>
            <a:r>
              <a:rPr lang="en-US" altLang="zh-CN" sz="2400" dirty="0">
                <a:ea typeface="+mn-ea"/>
                <a:cs typeface="Times New Roman" pitchFamily="18" charset="0"/>
              </a:rPr>
              <a:t>A=3</a:t>
            </a:r>
            <a:r>
              <a:rPr lang="zh-CN" altLang="en-US" sz="2400" dirty="0">
                <a:ea typeface="+mn-ea"/>
                <a:cs typeface="Times New Roman" pitchFamily="18" charset="0"/>
              </a:rPr>
              <a:t>，</a:t>
            </a:r>
            <a:r>
              <a:rPr lang="en-US" altLang="zh-CN" sz="2400" dirty="0">
                <a:ea typeface="+mn-ea"/>
                <a:cs typeface="Times New Roman" pitchFamily="18" charset="0"/>
              </a:rPr>
              <a:t>B=4 </a:t>
            </a:r>
          </a:p>
          <a:p>
            <a:pPr marL="742950" lvl="1" indent="-285750">
              <a:lnSpc>
                <a:spcPct val="150000"/>
              </a:lnSpc>
              <a:spcBef>
                <a:spcPct val="20000"/>
              </a:spcBef>
              <a:buClr>
                <a:srgbClr val="0053E2"/>
              </a:buClr>
              <a:buSzPct val="70000"/>
              <a:buFont typeface="Wingdings" pitchFamily="2" charset="2"/>
              <a:buChar char="n"/>
            </a:pPr>
            <a:r>
              <a:rPr lang="zh-CN" altLang="en-US" sz="2400" dirty="0">
                <a:ea typeface="+mn-ea"/>
                <a:cs typeface="Times New Roman" pitchFamily="18" charset="0"/>
              </a:rPr>
              <a:t>串行调度策略</a:t>
            </a:r>
            <a:r>
              <a:rPr lang="en-US" altLang="zh-CN" sz="2400" dirty="0">
                <a:ea typeface="+mn-ea"/>
                <a:cs typeface="Times New Roman" pitchFamily="18" charset="0"/>
              </a:rPr>
              <a:t>,</a:t>
            </a:r>
            <a:r>
              <a:rPr lang="zh-CN" altLang="en-US" sz="2400" dirty="0">
                <a:ea typeface="+mn-ea"/>
                <a:cs typeface="Times New Roman" pitchFamily="18" charset="0"/>
              </a:rPr>
              <a:t>正确的调度 </a:t>
            </a:r>
          </a:p>
        </p:txBody>
      </p:sp>
      <p:sp>
        <p:nvSpPr>
          <p:cNvPr id="7" name="标题 1">
            <a:extLst>
              <a:ext uri="{FF2B5EF4-FFF2-40B4-BE49-F238E27FC236}">
                <a16:creationId xmlns:a16="http://schemas.microsoft.com/office/drawing/2014/main" id="{66CA6D08-0829-4BDF-A43B-321305A846A9}"/>
              </a:ext>
            </a:extLst>
          </p:cNvPr>
          <p:cNvSpPr>
            <a:spLocks noGrp="1"/>
          </p:cNvSpPr>
          <p:nvPr>
            <p:ph type="title"/>
          </p:nvPr>
        </p:nvSpPr>
        <p:spPr/>
        <p:txBody>
          <a:bodyPr>
            <a:normAutofit/>
          </a:bodyPr>
          <a:lstStyle/>
          <a:p>
            <a:r>
              <a:rPr lang="zh-CN" altLang="en-US" dirty="0"/>
              <a:t>串行化调度</a:t>
            </a:r>
            <a:r>
              <a:rPr lang="en-US" altLang="zh-CN" dirty="0"/>
              <a:t>,</a:t>
            </a:r>
            <a:r>
              <a:rPr lang="zh-CN" altLang="en-US" dirty="0"/>
              <a:t>正确的调度</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t>串行化调度</a:t>
            </a:r>
            <a:r>
              <a:rPr lang="en-US" altLang="zh-CN" dirty="0"/>
              <a:t>,</a:t>
            </a:r>
            <a:r>
              <a:rPr lang="zh-CN" altLang="en-US" dirty="0"/>
              <a:t>正确的调度</a:t>
            </a:r>
          </a:p>
        </p:txBody>
      </p:sp>
      <p:graphicFrame>
        <p:nvGraphicFramePr>
          <p:cNvPr id="5" name="Group 272"/>
          <p:cNvGraphicFramePr>
            <a:graphicFrameLocks/>
          </p:cNvGraphicFramePr>
          <p:nvPr>
            <p:extLst>
              <p:ext uri="{D42A27DB-BD31-4B8C-83A1-F6EECF244321}">
                <p14:modId xmlns:p14="http://schemas.microsoft.com/office/powerpoint/2010/main" val="2091449492"/>
              </p:ext>
            </p:extLst>
          </p:nvPr>
        </p:nvGraphicFramePr>
        <p:xfrm>
          <a:off x="2414157" y="1177551"/>
          <a:ext cx="3816350" cy="5029200"/>
        </p:xfrm>
        <a:graphic>
          <a:graphicData uri="http://schemas.openxmlformats.org/drawingml/2006/table">
            <a:tbl>
              <a:tblPr/>
              <a:tblGrid>
                <a:gridCol w="1906587">
                  <a:extLst>
                    <a:ext uri="{9D8B030D-6E8A-4147-A177-3AD203B41FA5}">
                      <a16:colId xmlns:a16="http://schemas.microsoft.com/office/drawing/2014/main" val="20000"/>
                    </a:ext>
                  </a:extLst>
                </a:gridCol>
                <a:gridCol w="1909763">
                  <a:extLst>
                    <a:ext uri="{9D8B030D-6E8A-4147-A177-3AD203B41FA5}">
                      <a16:colId xmlns:a16="http://schemas.microsoft.com/office/drawing/2014/main" val="20001"/>
                    </a:ext>
                  </a:extLst>
                </a:gridCol>
              </a:tblGrid>
              <a:tr h="1397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cs typeface="Times New Roman" pitchFamily="18" charset="0"/>
                        </a:rPr>
                        <a:t>T</a:t>
                      </a:r>
                      <a:r>
                        <a:rPr kumimoji="1" lang="en-US" altLang="zh-CN" sz="1600" b="0" i="0" u="none" strike="noStrike" cap="none" normalizeH="0" baseline="-30000" dirty="0">
                          <a:ln>
                            <a:noFill/>
                          </a:ln>
                          <a:solidFill>
                            <a:schemeClr val="tx1"/>
                          </a:solidFill>
                          <a:effectLst/>
                          <a:latin typeface="Times New Roman" pitchFamily="18" charset="0"/>
                          <a:ea typeface="宋体" charset="-122"/>
                          <a:cs typeface="Times New Roman" pitchFamily="18" charset="0"/>
                        </a:rPr>
                        <a:t>1</a:t>
                      </a:r>
                      <a:endParaRPr kumimoji="1" lang="en-US" altLang="zh-CN" sz="1600" b="0"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T</a:t>
                      </a:r>
                      <a:r>
                        <a:rPr kumimoji="1" lang="en-US" altLang="zh-CN" sz="1600" b="0" i="0" u="none" strike="noStrike" cap="none" normalizeH="0" baseline="-30000">
                          <a:ln>
                            <a:noFill/>
                          </a:ln>
                          <a:solidFill>
                            <a:schemeClr val="tx1"/>
                          </a:solidFill>
                          <a:effectLst/>
                          <a:latin typeface="Times New Roman" pitchFamily="18" charset="0"/>
                          <a:ea typeface="宋体" charset="-122"/>
                          <a:cs typeface="Times New Roman" pitchFamily="18" charset="0"/>
                        </a:rPr>
                        <a:t>2</a:t>
                      </a:r>
                      <a:endPar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Slock A</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X=R(A)=2</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Unlock A</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Xlock B</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B=X+1=3</a:t>
                      </a:r>
                      <a:endPar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charset="-122"/>
                          <a:cs typeface="Times New Roman" pitchFamily="18" charset="0"/>
                        </a:rPr>
                        <a:t>W(B)</a:t>
                      </a:r>
                      <a:endParaRPr kumimoji="1" lang="en-US" altLang="zh-CN" sz="1600" b="0"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Unlock B</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Slock B</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Y=R(B)=3</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Unlock B</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Xlock A</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A=Y+1=4</a:t>
                      </a:r>
                      <a:endPar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W(A)</a:t>
                      </a:r>
                      <a:endPar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cs typeface="Times New Roman" pitchFamily="18" charset="0"/>
                        </a:rPr>
                        <a:t>Unlock A</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dirty="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4"/>
                  </a:ext>
                </a:extLst>
              </a:tr>
            </a:tbl>
          </a:graphicData>
        </a:graphic>
      </p:graphicFrame>
      <p:sp>
        <p:nvSpPr>
          <p:cNvPr id="6" name="Text Box 274"/>
          <p:cNvSpPr txBox="1">
            <a:spLocks noChangeArrowheads="1"/>
          </p:cNvSpPr>
          <p:nvPr/>
        </p:nvSpPr>
        <p:spPr bwMode="auto">
          <a:xfrm>
            <a:off x="7346613" y="2200971"/>
            <a:ext cx="4437494" cy="2456057"/>
          </a:xfrm>
          <a:prstGeom prst="rect">
            <a:avLst/>
          </a:prstGeom>
          <a:noFill/>
          <a:ln w="25400" algn="ctr">
            <a:noFill/>
            <a:miter lim="800000"/>
            <a:headEnd/>
            <a:tailEnd/>
          </a:ln>
          <a:effectLst/>
        </p:spPr>
        <p:txBody>
          <a:bodyPr wrap="square">
            <a:spAutoFit/>
          </a:bodyPr>
          <a:lstStyle/>
          <a:p>
            <a:pPr marL="742950" lvl="1" indent="-285750">
              <a:lnSpc>
                <a:spcPct val="150000"/>
              </a:lnSpc>
              <a:spcBef>
                <a:spcPct val="20000"/>
              </a:spcBef>
              <a:buClr>
                <a:srgbClr val="0053E2"/>
              </a:buClr>
              <a:buSzPct val="70000"/>
              <a:buFont typeface="Wingdings" pitchFamily="2" charset="2"/>
              <a:buChar char="n"/>
            </a:pPr>
            <a:r>
              <a:rPr lang="zh-CN" altLang="en-US" sz="2400" dirty="0">
                <a:ea typeface="+mn-ea"/>
                <a:cs typeface="Times New Roman" pitchFamily="18" charset="0"/>
              </a:rPr>
              <a:t>假设</a:t>
            </a:r>
            <a:r>
              <a:rPr lang="en-US" altLang="zh-CN" sz="2400" dirty="0">
                <a:ea typeface="+mn-ea"/>
                <a:cs typeface="Times New Roman" pitchFamily="18" charset="0"/>
              </a:rPr>
              <a:t>A</a:t>
            </a:r>
            <a:r>
              <a:rPr lang="zh-CN" altLang="en-US" sz="2400" dirty="0">
                <a:ea typeface="+mn-ea"/>
                <a:cs typeface="Times New Roman" pitchFamily="18" charset="0"/>
              </a:rPr>
              <a:t>、</a:t>
            </a:r>
            <a:r>
              <a:rPr lang="en-US" altLang="zh-CN" sz="2400" dirty="0">
                <a:ea typeface="+mn-ea"/>
                <a:cs typeface="Times New Roman" pitchFamily="18" charset="0"/>
              </a:rPr>
              <a:t>B</a:t>
            </a:r>
            <a:r>
              <a:rPr lang="zh-CN" altLang="en-US" sz="2400" dirty="0">
                <a:ea typeface="+mn-ea"/>
                <a:cs typeface="Times New Roman" pitchFamily="18" charset="0"/>
              </a:rPr>
              <a:t>的初值均为</a:t>
            </a:r>
            <a:r>
              <a:rPr lang="en-US" altLang="zh-CN" sz="2400" dirty="0">
                <a:ea typeface="+mn-ea"/>
                <a:cs typeface="Times New Roman" pitchFamily="18" charset="0"/>
              </a:rPr>
              <a:t>2</a:t>
            </a:r>
            <a:endParaRPr lang="zh-CN" altLang="en-US" sz="2400" dirty="0">
              <a:ea typeface="+mn-ea"/>
              <a:cs typeface="Times New Roman" pitchFamily="18" charset="0"/>
            </a:endParaRPr>
          </a:p>
          <a:p>
            <a:pPr marL="742950" lvl="1" indent="-285750">
              <a:lnSpc>
                <a:spcPct val="150000"/>
              </a:lnSpc>
              <a:spcBef>
                <a:spcPct val="20000"/>
              </a:spcBef>
              <a:buClr>
                <a:srgbClr val="0053E2"/>
              </a:buClr>
              <a:buSzPct val="70000"/>
              <a:buFont typeface="Wingdings" pitchFamily="2" charset="2"/>
              <a:buChar char="n"/>
            </a:pPr>
            <a:r>
              <a:rPr lang="en-US" altLang="zh-CN" sz="2400" dirty="0">
                <a:ea typeface="+mn-ea"/>
                <a:cs typeface="Times New Roman" pitchFamily="18" charset="0"/>
              </a:rPr>
              <a:t>T2→T1</a:t>
            </a:r>
            <a:r>
              <a:rPr lang="zh-CN" altLang="en-US" sz="2400" dirty="0">
                <a:ea typeface="+mn-ea"/>
                <a:cs typeface="Times New Roman" pitchFamily="18" charset="0"/>
              </a:rPr>
              <a:t>次序执行结果为</a:t>
            </a:r>
            <a:r>
              <a:rPr lang="en-US" altLang="zh-CN" sz="2400" dirty="0">
                <a:ea typeface="+mn-ea"/>
                <a:cs typeface="Times New Roman" pitchFamily="18" charset="0"/>
              </a:rPr>
              <a:t>B=3</a:t>
            </a:r>
            <a:r>
              <a:rPr lang="zh-CN" altLang="en-US" sz="2400" dirty="0">
                <a:ea typeface="+mn-ea"/>
                <a:cs typeface="Times New Roman" pitchFamily="18" charset="0"/>
              </a:rPr>
              <a:t>，</a:t>
            </a:r>
            <a:r>
              <a:rPr lang="en-US" altLang="zh-CN" sz="2400" dirty="0">
                <a:ea typeface="+mn-ea"/>
                <a:cs typeface="Times New Roman" pitchFamily="18" charset="0"/>
              </a:rPr>
              <a:t>A=4 </a:t>
            </a:r>
          </a:p>
          <a:p>
            <a:pPr marL="742950" lvl="1" indent="-285750">
              <a:lnSpc>
                <a:spcPct val="150000"/>
              </a:lnSpc>
              <a:spcBef>
                <a:spcPct val="20000"/>
              </a:spcBef>
              <a:buClr>
                <a:srgbClr val="0053E2"/>
              </a:buClr>
              <a:buSzPct val="70000"/>
              <a:buFont typeface="Wingdings" pitchFamily="2" charset="2"/>
              <a:buChar char="n"/>
            </a:pPr>
            <a:r>
              <a:rPr lang="zh-CN" altLang="en-US" sz="2400" dirty="0">
                <a:ea typeface="+mn-ea"/>
                <a:cs typeface="Times New Roman" pitchFamily="18" charset="0"/>
              </a:rPr>
              <a:t>串行调度策略</a:t>
            </a:r>
            <a:r>
              <a:rPr lang="en-US" altLang="zh-CN" sz="2400" dirty="0">
                <a:ea typeface="+mn-ea"/>
                <a:cs typeface="Times New Roman" pitchFamily="18" charset="0"/>
              </a:rPr>
              <a:t>,</a:t>
            </a:r>
            <a:r>
              <a:rPr lang="zh-CN" altLang="en-US" sz="2400" dirty="0">
                <a:ea typeface="+mn-ea"/>
                <a:cs typeface="Times New Roman" pitchFamily="18" charset="0"/>
              </a:rPr>
              <a:t>正确的调度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不可串行化调度，错误的调度</a:t>
            </a:r>
          </a:p>
        </p:txBody>
      </p:sp>
      <p:graphicFrame>
        <p:nvGraphicFramePr>
          <p:cNvPr id="4" name="Group 269"/>
          <p:cNvGraphicFramePr>
            <a:graphicFrameLocks/>
          </p:cNvGraphicFramePr>
          <p:nvPr>
            <p:extLst>
              <p:ext uri="{D42A27DB-BD31-4B8C-83A1-F6EECF244321}">
                <p14:modId xmlns:p14="http://schemas.microsoft.com/office/powerpoint/2010/main" val="3955229596"/>
              </p:ext>
            </p:extLst>
          </p:nvPr>
        </p:nvGraphicFramePr>
        <p:xfrm>
          <a:off x="1965419" y="1033837"/>
          <a:ext cx="5111750" cy="5029200"/>
        </p:xfrm>
        <a:graphic>
          <a:graphicData uri="http://schemas.openxmlformats.org/drawingml/2006/table">
            <a:tbl>
              <a:tblPr/>
              <a:tblGrid>
                <a:gridCol w="2552700">
                  <a:extLst>
                    <a:ext uri="{9D8B030D-6E8A-4147-A177-3AD203B41FA5}">
                      <a16:colId xmlns:a16="http://schemas.microsoft.com/office/drawing/2014/main" val="20000"/>
                    </a:ext>
                  </a:extLst>
                </a:gridCol>
                <a:gridCol w="2559050">
                  <a:extLst>
                    <a:ext uri="{9D8B030D-6E8A-4147-A177-3AD203B41FA5}">
                      <a16:colId xmlns:a16="http://schemas.microsoft.com/office/drawing/2014/main" val="20001"/>
                    </a:ext>
                  </a:extLst>
                </a:gridCol>
              </a:tblGrid>
              <a:tr h="1555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cs typeface="Times New Roman" pitchFamily="18" charset="0"/>
                        </a:rPr>
                        <a:t>T</a:t>
                      </a:r>
                      <a:r>
                        <a:rPr kumimoji="1" lang="en-US" altLang="zh-CN" sz="1600" b="0" i="0" u="none" strike="noStrike" cap="none" normalizeH="0" baseline="-30000" dirty="0">
                          <a:ln>
                            <a:noFill/>
                          </a:ln>
                          <a:solidFill>
                            <a:schemeClr val="tx1"/>
                          </a:solidFill>
                          <a:effectLst/>
                          <a:latin typeface="Times New Roman" pitchFamily="18" charset="0"/>
                          <a:ea typeface="宋体" charset="-122"/>
                          <a:cs typeface="Times New Roman" pitchFamily="18" charset="0"/>
                        </a:rPr>
                        <a:t>1</a:t>
                      </a:r>
                      <a:endParaRPr kumimoji="1" lang="en-US" altLang="zh-CN" sz="1600" b="0"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T</a:t>
                      </a:r>
                      <a:r>
                        <a:rPr kumimoji="1" lang="en-US" altLang="zh-CN" sz="1600" b="0" i="0" u="none" strike="noStrike" cap="none" normalizeH="0" baseline="-30000">
                          <a:ln>
                            <a:noFill/>
                          </a:ln>
                          <a:solidFill>
                            <a:schemeClr val="tx1"/>
                          </a:solidFill>
                          <a:effectLst/>
                          <a:latin typeface="Times New Roman" pitchFamily="18" charset="0"/>
                          <a:ea typeface="宋体" charset="-122"/>
                          <a:cs typeface="Times New Roman" pitchFamily="18" charset="0"/>
                        </a:rPr>
                        <a:t>2</a:t>
                      </a:r>
                      <a:endPar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Slock B</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Y=R(B)=2</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Slock A</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cs typeface="Times New Roman" pitchFamily="18" charset="0"/>
                        </a:rPr>
                        <a:t>X=R(A)=2</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Unlock B</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Unlock A</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Xlock A</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A=Y+1=3</a:t>
                      </a:r>
                      <a:endPar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W(A)</a:t>
                      </a:r>
                      <a:endPar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Xlock B</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B=X+1=3</a:t>
                      </a:r>
                      <a:endPar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W(B)</a:t>
                      </a:r>
                      <a:endPar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Unlock A</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rPr>
                        <a:t>Unlock B</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4"/>
                  </a:ext>
                </a:extLst>
              </a:tr>
            </a:tbl>
          </a:graphicData>
        </a:graphic>
      </p:graphicFrame>
      <p:sp>
        <p:nvSpPr>
          <p:cNvPr id="5" name="Text Box 237"/>
          <p:cNvSpPr txBox="1">
            <a:spLocks noChangeArrowheads="1"/>
          </p:cNvSpPr>
          <p:nvPr/>
        </p:nvSpPr>
        <p:spPr bwMode="auto">
          <a:xfrm>
            <a:off x="7943050" y="2303371"/>
            <a:ext cx="3526971" cy="1828193"/>
          </a:xfrm>
          <a:prstGeom prst="rect">
            <a:avLst/>
          </a:prstGeom>
          <a:noFill/>
          <a:ln w="25400" algn="ctr">
            <a:noFill/>
            <a:miter lim="800000"/>
            <a:headEnd/>
            <a:tailEnd/>
          </a:ln>
          <a:effectLst/>
        </p:spPr>
        <p:txBody>
          <a:bodyPr wrap="square">
            <a:spAutoFit/>
          </a:bodyPr>
          <a:lstStyle/>
          <a:p>
            <a:pPr marL="742950" lvl="1" indent="-285750">
              <a:lnSpc>
                <a:spcPct val="150000"/>
              </a:lnSpc>
              <a:spcBef>
                <a:spcPct val="20000"/>
              </a:spcBef>
              <a:buClr>
                <a:srgbClr val="0053E2"/>
              </a:buClr>
              <a:buSzPct val="70000"/>
              <a:buFont typeface="Wingdings" pitchFamily="2" charset="2"/>
              <a:buChar char="n"/>
            </a:pPr>
            <a:r>
              <a:rPr lang="zh-CN" altLang="en-US" sz="2400" dirty="0">
                <a:ea typeface="+mn-ea"/>
                <a:cs typeface="Times New Roman" pitchFamily="18" charset="0"/>
              </a:rPr>
              <a:t>执行结果与</a:t>
            </a:r>
            <a:r>
              <a:rPr lang="en-US" altLang="zh-CN" sz="2400" dirty="0">
                <a:ea typeface="+mn-ea"/>
                <a:cs typeface="Times New Roman" pitchFamily="18" charset="0"/>
              </a:rPr>
              <a:t>(a)</a:t>
            </a:r>
            <a:r>
              <a:rPr lang="zh-CN" altLang="en-US" sz="2400" dirty="0">
                <a:ea typeface="+mn-ea"/>
                <a:cs typeface="Times New Roman" pitchFamily="18" charset="0"/>
              </a:rPr>
              <a:t>、</a:t>
            </a:r>
            <a:r>
              <a:rPr lang="en-US" altLang="zh-CN" sz="2400" dirty="0">
                <a:ea typeface="+mn-ea"/>
                <a:cs typeface="Times New Roman" pitchFamily="18" charset="0"/>
              </a:rPr>
              <a:t>(b)</a:t>
            </a:r>
            <a:r>
              <a:rPr lang="zh-CN" altLang="en-US" sz="2400" dirty="0">
                <a:ea typeface="+mn-ea"/>
                <a:cs typeface="Times New Roman" pitchFamily="18" charset="0"/>
              </a:rPr>
              <a:t>的结果都不同</a:t>
            </a:r>
          </a:p>
          <a:p>
            <a:pPr marL="742950" lvl="1" indent="-285750">
              <a:lnSpc>
                <a:spcPct val="150000"/>
              </a:lnSpc>
              <a:spcBef>
                <a:spcPct val="20000"/>
              </a:spcBef>
              <a:buClr>
                <a:srgbClr val="0053E2"/>
              </a:buClr>
              <a:buSzPct val="70000"/>
              <a:buFont typeface="Wingdings" pitchFamily="2" charset="2"/>
              <a:buChar char="n"/>
            </a:pPr>
            <a:r>
              <a:rPr lang="zh-CN" altLang="en-US" sz="2400" dirty="0">
                <a:ea typeface="+mn-ea"/>
                <a:cs typeface="Times New Roman" pitchFamily="18" charset="0"/>
              </a:rPr>
              <a:t>是错误的调度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可串行化调度，正确的调度</a:t>
            </a:r>
          </a:p>
        </p:txBody>
      </p:sp>
      <p:graphicFrame>
        <p:nvGraphicFramePr>
          <p:cNvPr id="4" name="Group 299"/>
          <p:cNvGraphicFramePr>
            <a:graphicFrameLocks/>
          </p:cNvGraphicFramePr>
          <p:nvPr>
            <p:extLst>
              <p:ext uri="{D42A27DB-BD31-4B8C-83A1-F6EECF244321}">
                <p14:modId xmlns:p14="http://schemas.microsoft.com/office/powerpoint/2010/main" val="14108762"/>
              </p:ext>
            </p:extLst>
          </p:nvPr>
        </p:nvGraphicFramePr>
        <p:xfrm>
          <a:off x="1974477" y="1025383"/>
          <a:ext cx="4784271" cy="5029200"/>
        </p:xfrm>
        <a:graphic>
          <a:graphicData uri="http://schemas.openxmlformats.org/drawingml/2006/table">
            <a:tbl>
              <a:tblPr/>
              <a:tblGrid>
                <a:gridCol w="2334986">
                  <a:extLst>
                    <a:ext uri="{9D8B030D-6E8A-4147-A177-3AD203B41FA5}">
                      <a16:colId xmlns:a16="http://schemas.microsoft.com/office/drawing/2014/main" val="20000"/>
                    </a:ext>
                  </a:extLst>
                </a:gridCol>
                <a:gridCol w="2449285">
                  <a:extLst>
                    <a:ext uri="{9D8B030D-6E8A-4147-A177-3AD203B41FA5}">
                      <a16:colId xmlns:a16="http://schemas.microsoft.com/office/drawing/2014/main" val="20001"/>
                    </a:ext>
                  </a:extLst>
                </a:gridCol>
              </a:tblGrid>
              <a:tr h="1730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cs typeface="Times New Roman" pitchFamily="18" charset="0"/>
                        </a:rPr>
                        <a:t>T</a:t>
                      </a:r>
                      <a:r>
                        <a:rPr kumimoji="1" lang="en-US" altLang="zh-CN" sz="1600" b="0" i="0" u="none" strike="noStrike" cap="none" normalizeH="0" baseline="-30000" dirty="0">
                          <a:ln>
                            <a:noFill/>
                          </a:ln>
                          <a:solidFill>
                            <a:schemeClr val="tx1"/>
                          </a:solidFill>
                          <a:effectLst/>
                          <a:latin typeface="Times New Roman" pitchFamily="18" charset="0"/>
                          <a:ea typeface="宋体" charset="-122"/>
                          <a:cs typeface="Times New Roman" pitchFamily="18" charset="0"/>
                        </a:rPr>
                        <a:t>1</a:t>
                      </a:r>
                      <a:endParaRPr kumimoji="1" lang="en-US" altLang="zh-CN" sz="1600" b="0"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T</a:t>
                      </a:r>
                      <a:r>
                        <a:rPr kumimoji="1" lang="en-US" altLang="zh-CN" sz="1600" b="0" i="0" u="none" strike="noStrike" cap="none" normalizeH="0" baseline="-30000">
                          <a:ln>
                            <a:noFill/>
                          </a:ln>
                          <a:solidFill>
                            <a:schemeClr val="tx1"/>
                          </a:solidFill>
                          <a:effectLst/>
                          <a:latin typeface="Times New Roman" pitchFamily="18" charset="0"/>
                          <a:ea typeface="宋体" charset="-122"/>
                          <a:cs typeface="Times New Roman" pitchFamily="18" charset="0"/>
                        </a:rPr>
                        <a:t>2</a:t>
                      </a:r>
                      <a:endPar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Slock B</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Y=R(B)=2</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Unlock B</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err="1">
                          <a:ln>
                            <a:noFill/>
                          </a:ln>
                          <a:solidFill>
                            <a:schemeClr val="tx1"/>
                          </a:solidFill>
                          <a:effectLst/>
                          <a:latin typeface="Times New Roman" pitchFamily="18" charset="0"/>
                          <a:ea typeface="宋体" charset="-122"/>
                          <a:cs typeface="Times New Roman" pitchFamily="18" charset="0"/>
                        </a:rPr>
                        <a:t>Xlock</a:t>
                      </a:r>
                      <a:r>
                        <a:rPr kumimoji="1" lang="en-US" altLang="zh-CN" sz="1600" b="0" i="0" u="none" strike="noStrike" cap="none" normalizeH="0" baseline="0" dirty="0">
                          <a:ln>
                            <a:noFill/>
                          </a:ln>
                          <a:solidFill>
                            <a:schemeClr val="tx1"/>
                          </a:solidFill>
                          <a:effectLst/>
                          <a:latin typeface="Times New Roman" pitchFamily="18" charset="0"/>
                          <a:ea typeface="宋体" charset="-122"/>
                          <a:cs typeface="Times New Roman" pitchFamily="18" charset="0"/>
                        </a:rPr>
                        <a:t> A</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Slock A</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730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A=Y+1=3</a:t>
                      </a:r>
                      <a:endPar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730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W(A)</a:t>
                      </a:r>
                      <a:endPar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1746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Unlock A</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X=R(A)=3</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Unlock A</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Xlock B</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B=X+1=4</a:t>
                      </a:r>
                      <a:endPar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W(B)</a:t>
                      </a:r>
                      <a:endPar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rPr>
                        <a:t>Unlock B</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4"/>
                  </a:ext>
                </a:extLst>
              </a:tr>
            </a:tbl>
          </a:graphicData>
        </a:graphic>
      </p:graphicFrame>
      <p:sp>
        <p:nvSpPr>
          <p:cNvPr id="5" name="Text Box 239"/>
          <p:cNvSpPr txBox="1">
            <a:spLocks noChangeArrowheads="1"/>
          </p:cNvSpPr>
          <p:nvPr/>
        </p:nvSpPr>
        <p:spPr bwMode="auto">
          <a:xfrm>
            <a:off x="7682754" y="2303370"/>
            <a:ext cx="3886199" cy="1762727"/>
          </a:xfrm>
          <a:prstGeom prst="rect">
            <a:avLst/>
          </a:prstGeom>
          <a:noFill/>
          <a:ln w="25400" algn="ctr">
            <a:noFill/>
            <a:miter lim="800000"/>
            <a:headEnd/>
            <a:tailEnd/>
          </a:ln>
          <a:effectLst/>
        </p:spPr>
        <p:txBody>
          <a:bodyPr wrap="square">
            <a:spAutoFit/>
          </a:bodyPr>
          <a:lstStyle/>
          <a:p>
            <a:pPr marL="742950" lvl="1" indent="-285750">
              <a:lnSpc>
                <a:spcPct val="150000"/>
              </a:lnSpc>
              <a:spcBef>
                <a:spcPct val="20000"/>
              </a:spcBef>
              <a:buClr>
                <a:srgbClr val="0053E2"/>
              </a:buClr>
              <a:buSzPct val="70000"/>
              <a:buFont typeface="Wingdings" pitchFamily="2" charset="2"/>
              <a:buChar char="n"/>
            </a:pPr>
            <a:r>
              <a:rPr lang="zh-CN" altLang="en-US" sz="2400" dirty="0">
                <a:ea typeface="+mn-ea"/>
                <a:cs typeface="Times New Roman" pitchFamily="18" charset="0"/>
              </a:rPr>
              <a:t>执行结果与串行调度</a:t>
            </a:r>
            <a:r>
              <a:rPr lang="en-US" altLang="zh-CN" sz="2400" dirty="0">
                <a:ea typeface="+mn-ea"/>
                <a:cs typeface="Times New Roman" pitchFamily="18" charset="0"/>
              </a:rPr>
              <a:t>(a)</a:t>
            </a:r>
            <a:r>
              <a:rPr lang="zh-CN" altLang="en-US" sz="2400" dirty="0">
                <a:ea typeface="+mn-ea"/>
                <a:cs typeface="Times New Roman" pitchFamily="18" charset="0"/>
              </a:rPr>
              <a:t>的执行结果相同</a:t>
            </a:r>
          </a:p>
          <a:p>
            <a:pPr marL="742950" lvl="1" indent="-285750">
              <a:lnSpc>
                <a:spcPct val="150000"/>
              </a:lnSpc>
              <a:spcBef>
                <a:spcPct val="20000"/>
              </a:spcBef>
              <a:buClr>
                <a:srgbClr val="0053E2"/>
              </a:buClr>
              <a:buSzPct val="70000"/>
              <a:buFont typeface="Wingdings" pitchFamily="2" charset="2"/>
              <a:buChar char="n"/>
            </a:pPr>
            <a:r>
              <a:rPr lang="zh-CN" altLang="en-US" sz="2400" dirty="0">
                <a:ea typeface="+mn-ea"/>
                <a:cs typeface="Times New Roman" pitchFamily="18" charset="0"/>
              </a:rPr>
              <a:t>是正确的调度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48772" y="1065670"/>
            <a:ext cx="11470340" cy="4524949"/>
          </a:xfrm>
        </p:spPr>
        <p:txBody>
          <a:bodyPr>
            <a:normAutofit/>
          </a:bodyPr>
          <a:lstStyle/>
          <a:p>
            <a:pPr>
              <a:lnSpc>
                <a:spcPct val="150000"/>
              </a:lnSpc>
            </a:pPr>
            <a:r>
              <a:rPr lang="zh-CN" altLang="en-US" dirty="0"/>
              <a:t>冲突操作是指不同的事务对同一个数据的读写操作和写写操作</a:t>
            </a:r>
          </a:p>
          <a:p>
            <a:pPr lvl="1">
              <a:lnSpc>
                <a:spcPct val="150000"/>
              </a:lnSpc>
            </a:pPr>
            <a:r>
              <a:rPr lang="en-US" altLang="zh-CN" dirty="0" err="1"/>
              <a:t>Ri</a:t>
            </a:r>
            <a:r>
              <a:rPr lang="en-US" altLang="zh-CN" dirty="0"/>
              <a:t> (x)</a:t>
            </a:r>
            <a:r>
              <a:rPr lang="zh-CN" altLang="en-US" dirty="0"/>
              <a:t>与</a:t>
            </a:r>
            <a:r>
              <a:rPr lang="en-US" altLang="zh-CN" dirty="0" err="1"/>
              <a:t>Wj</a:t>
            </a:r>
            <a:r>
              <a:rPr lang="en-US" altLang="zh-CN" dirty="0"/>
              <a:t>(x)	          /* </a:t>
            </a:r>
            <a:r>
              <a:rPr lang="zh-CN" altLang="en-US" dirty="0"/>
              <a:t>事务</a:t>
            </a:r>
            <a:r>
              <a:rPr lang="en-US" altLang="zh-CN" dirty="0"/>
              <a:t>Ti</a:t>
            </a:r>
            <a:r>
              <a:rPr lang="zh-CN" altLang="en-US" dirty="0"/>
              <a:t>读</a:t>
            </a:r>
            <a:r>
              <a:rPr lang="en-US" altLang="zh-CN" dirty="0"/>
              <a:t>x</a:t>
            </a:r>
            <a:r>
              <a:rPr lang="zh-CN" altLang="en-US" dirty="0"/>
              <a:t>，</a:t>
            </a:r>
            <a:r>
              <a:rPr lang="en-US" altLang="zh-CN" dirty="0" err="1"/>
              <a:t>Tj</a:t>
            </a:r>
            <a:r>
              <a:rPr lang="zh-CN" altLang="en-US" dirty="0"/>
              <a:t>写</a:t>
            </a:r>
            <a:r>
              <a:rPr lang="en-US" altLang="zh-CN" dirty="0"/>
              <a:t>x*/</a:t>
            </a:r>
          </a:p>
          <a:p>
            <a:pPr lvl="1">
              <a:lnSpc>
                <a:spcPct val="150000"/>
              </a:lnSpc>
            </a:pPr>
            <a:r>
              <a:rPr lang="en-US" altLang="zh-CN" dirty="0" err="1"/>
              <a:t>Wi</a:t>
            </a:r>
            <a:r>
              <a:rPr lang="en-US" altLang="zh-CN" dirty="0"/>
              <a:t>(x)</a:t>
            </a:r>
            <a:r>
              <a:rPr lang="zh-CN" altLang="en-US" dirty="0"/>
              <a:t>与</a:t>
            </a:r>
            <a:r>
              <a:rPr lang="en-US" altLang="zh-CN" dirty="0" err="1"/>
              <a:t>Wj</a:t>
            </a:r>
            <a:r>
              <a:rPr lang="en-US" altLang="zh-CN" dirty="0"/>
              <a:t>(x)	          /* </a:t>
            </a:r>
            <a:r>
              <a:rPr lang="zh-CN" altLang="en-US" dirty="0"/>
              <a:t>事务</a:t>
            </a:r>
            <a:r>
              <a:rPr lang="en-US" altLang="zh-CN" dirty="0"/>
              <a:t>Ti</a:t>
            </a:r>
            <a:r>
              <a:rPr lang="zh-CN" altLang="en-US" dirty="0"/>
              <a:t>写</a:t>
            </a:r>
            <a:r>
              <a:rPr lang="en-US" altLang="zh-CN" dirty="0"/>
              <a:t>x</a:t>
            </a:r>
            <a:r>
              <a:rPr lang="zh-CN" altLang="en-US" dirty="0"/>
              <a:t>，</a:t>
            </a:r>
            <a:r>
              <a:rPr lang="en-US" altLang="zh-CN" dirty="0" err="1"/>
              <a:t>Tj</a:t>
            </a:r>
            <a:r>
              <a:rPr lang="zh-CN" altLang="en-US" dirty="0"/>
              <a:t>写</a:t>
            </a:r>
            <a:r>
              <a:rPr lang="en-US" altLang="zh-CN" dirty="0"/>
              <a:t>x*/</a:t>
            </a:r>
          </a:p>
          <a:p>
            <a:pPr>
              <a:lnSpc>
                <a:spcPct val="150000"/>
              </a:lnSpc>
            </a:pPr>
            <a:r>
              <a:rPr lang="zh-CN" altLang="en-US" dirty="0"/>
              <a:t>其他操作是不冲突操作</a:t>
            </a:r>
          </a:p>
          <a:p>
            <a:pPr>
              <a:lnSpc>
                <a:spcPct val="150000"/>
              </a:lnSpc>
            </a:pPr>
            <a:r>
              <a:rPr lang="zh-CN" altLang="en-US" dirty="0"/>
              <a:t>不同事务的冲突操作和同一事务的两个操作不能交换</a:t>
            </a:r>
            <a:r>
              <a:rPr lang="en-US" altLang="zh-CN" dirty="0"/>
              <a:t>(Swap) </a:t>
            </a:r>
            <a:endParaRPr lang="zh-CN" altLang="en-US" dirty="0"/>
          </a:p>
        </p:txBody>
      </p:sp>
      <p:sp>
        <p:nvSpPr>
          <p:cNvPr id="2" name="标题 1"/>
          <p:cNvSpPr>
            <a:spLocks noGrp="1"/>
          </p:cNvSpPr>
          <p:nvPr>
            <p:ph type="title"/>
          </p:nvPr>
        </p:nvSpPr>
        <p:spPr/>
        <p:txBody>
          <a:bodyPr/>
          <a:lstStyle/>
          <a:p>
            <a:r>
              <a:rPr lang="zh-CN" altLang="en-US" dirty="0"/>
              <a:t>冲突操作</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a:lnSpc>
                <a:spcPct val="150000"/>
              </a:lnSpc>
            </a:pPr>
            <a:r>
              <a:rPr lang="zh-CN" altLang="en-US" dirty="0"/>
              <a:t>可串行化调度的</a:t>
            </a:r>
            <a:r>
              <a:rPr lang="zh-CN" altLang="en-US" dirty="0">
                <a:solidFill>
                  <a:srgbClr val="FF0000"/>
                </a:solidFill>
              </a:rPr>
              <a:t>充分条件</a:t>
            </a:r>
          </a:p>
          <a:p>
            <a:pPr lvl="1">
              <a:lnSpc>
                <a:spcPct val="150000"/>
              </a:lnSpc>
            </a:pPr>
            <a:r>
              <a:rPr lang="zh-CN" altLang="en-US" dirty="0"/>
              <a:t>一个调度</a:t>
            </a:r>
            <a:r>
              <a:rPr lang="en-US" altLang="zh-CN" dirty="0"/>
              <a:t>Sc</a:t>
            </a:r>
            <a:r>
              <a:rPr lang="zh-CN" altLang="en-US" dirty="0"/>
              <a:t>在保证</a:t>
            </a:r>
            <a:r>
              <a:rPr lang="zh-CN" altLang="en-US" dirty="0">
                <a:solidFill>
                  <a:srgbClr val="FF0000"/>
                </a:solidFill>
              </a:rPr>
              <a:t>冲突操作</a:t>
            </a:r>
            <a:r>
              <a:rPr lang="zh-CN" altLang="en-US" dirty="0"/>
              <a:t>的次序不变的情况下，通过交换两个事务不冲突操作的次序得到另一个调度</a:t>
            </a:r>
            <a:r>
              <a:rPr lang="en-US" altLang="zh-CN" dirty="0" err="1"/>
              <a:t>Sc</a:t>
            </a:r>
            <a:r>
              <a:rPr lang="en-US" altLang="zh-CN" dirty="0"/>
              <a:t>’ </a:t>
            </a:r>
            <a:r>
              <a:rPr lang="zh-CN" altLang="en-US" dirty="0"/>
              <a:t>，如果</a:t>
            </a:r>
            <a:r>
              <a:rPr lang="en-US" altLang="zh-CN" dirty="0"/>
              <a:t>Sc’</a:t>
            </a:r>
            <a:r>
              <a:rPr lang="zh-CN" altLang="en-US" dirty="0"/>
              <a:t>是串行的，称调度</a:t>
            </a:r>
            <a:r>
              <a:rPr lang="en-US" altLang="zh-CN" dirty="0"/>
              <a:t>Sc</a:t>
            </a:r>
            <a:r>
              <a:rPr lang="zh-CN" altLang="en-US" dirty="0"/>
              <a:t>为冲突可串行化的调度</a:t>
            </a:r>
          </a:p>
          <a:p>
            <a:pPr lvl="1">
              <a:lnSpc>
                <a:spcPct val="150000"/>
              </a:lnSpc>
            </a:pPr>
            <a:r>
              <a:rPr lang="zh-CN" altLang="en-US" dirty="0"/>
              <a:t>一个调度是冲突可串行化，一定是可串行化的调度</a:t>
            </a:r>
          </a:p>
        </p:txBody>
      </p:sp>
      <p:sp>
        <p:nvSpPr>
          <p:cNvPr id="2" name="标题 1"/>
          <p:cNvSpPr>
            <a:spLocks noGrp="1"/>
          </p:cNvSpPr>
          <p:nvPr>
            <p:ph type="title"/>
          </p:nvPr>
        </p:nvSpPr>
        <p:spPr/>
        <p:txBody>
          <a:bodyPr/>
          <a:lstStyle/>
          <a:p>
            <a:r>
              <a:rPr lang="zh-CN" altLang="en-US" dirty="0"/>
              <a:t>冲突可串行化调度</a:t>
            </a:r>
          </a:p>
        </p:txBody>
      </p:sp>
      <p:pic>
        <p:nvPicPr>
          <p:cNvPr id="5" name="图片 4">
            <a:extLst>
              <a:ext uri="{FF2B5EF4-FFF2-40B4-BE49-F238E27FC236}">
                <a16:creationId xmlns:a16="http://schemas.microsoft.com/office/drawing/2014/main" id="{6E076542-D31A-498F-BA37-B041F5CB8A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2393" y="4076457"/>
            <a:ext cx="1714743" cy="1714743"/>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50000"/>
              </a:lnSpc>
              <a:buFontTx/>
              <a:buNone/>
            </a:pPr>
            <a:r>
              <a:rPr lang="zh-CN" altLang="en-US" dirty="0"/>
              <a:t>［例］今有调度</a:t>
            </a:r>
            <a:r>
              <a:rPr lang="en-US" altLang="zh-CN" dirty="0"/>
              <a:t>Sc1=r</a:t>
            </a:r>
            <a:r>
              <a:rPr lang="en-US" altLang="zh-CN" baseline="-25000" dirty="0"/>
              <a:t>1</a:t>
            </a:r>
            <a:r>
              <a:rPr lang="en-US" altLang="zh-CN" dirty="0"/>
              <a:t>(A)w</a:t>
            </a:r>
            <a:r>
              <a:rPr lang="en-US" altLang="zh-CN" baseline="-25000" dirty="0"/>
              <a:t>1</a:t>
            </a:r>
            <a:r>
              <a:rPr lang="en-US" altLang="zh-CN" dirty="0"/>
              <a:t>(A)r</a:t>
            </a:r>
            <a:r>
              <a:rPr lang="en-US" altLang="zh-CN" baseline="-25000" dirty="0"/>
              <a:t>2</a:t>
            </a:r>
            <a:r>
              <a:rPr lang="en-US" altLang="zh-CN" dirty="0"/>
              <a:t>(A)</a:t>
            </a:r>
            <a:r>
              <a:rPr lang="en-US" altLang="zh-CN" u="sng" dirty="0"/>
              <a:t>w</a:t>
            </a:r>
            <a:r>
              <a:rPr lang="en-US" altLang="zh-CN" baseline="-25000" dirty="0"/>
              <a:t>2</a:t>
            </a:r>
            <a:r>
              <a:rPr lang="en-US" altLang="zh-CN" u="sng" dirty="0"/>
              <a:t>(A)</a:t>
            </a:r>
            <a:r>
              <a:rPr lang="en-US" altLang="zh-CN" dirty="0"/>
              <a:t>r</a:t>
            </a:r>
            <a:r>
              <a:rPr lang="en-US" altLang="zh-CN" baseline="-25000" dirty="0"/>
              <a:t>1</a:t>
            </a:r>
            <a:r>
              <a:rPr lang="en-US" altLang="zh-CN" dirty="0"/>
              <a:t>(B)w</a:t>
            </a:r>
            <a:r>
              <a:rPr lang="en-US" altLang="zh-CN" baseline="-25000" dirty="0"/>
              <a:t>1</a:t>
            </a:r>
            <a:r>
              <a:rPr lang="en-US" altLang="zh-CN" dirty="0"/>
              <a:t>(B)r</a:t>
            </a:r>
            <a:r>
              <a:rPr lang="en-US" altLang="zh-CN" baseline="-25000" dirty="0"/>
              <a:t>2</a:t>
            </a:r>
            <a:r>
              <a:rPr lang="en-US" altLang="zh-CN" dirty="0"/>
              <a:t>(B)w</a:t>
            </a:r>
            <a:r>
              <a:rPr lang="en-US" altLang="zh-CN" baseline="-25000" dirty="0"/>
              <a:t>2</a:t>
            </a:r>
            <a:r>
              <a:rPr lang="en-US" altLang="zh-CN" dirty="0"/>
              <a:t>(B)</a:t>
            </a:r>
          </a:p>
          <a:p>
            <a:pPr lvl="1">
              <a:lnSpc>
                <a:spcPct val="150000"/>
              </a:lnSpc>
            </a:pPr>
            <a:r>
              <a:rPr lang="zh-CN" altLang="en-US" dirty="0"/>
              <a:t>把</a:t>
            </a:r>
            <a:r>
              <a:rPr lang="en-US" altLang="zh-CN" dirty="0"/>
              <a:t>w</a:t>
            </a:r>
            <a:r>
              <a:rPr lang="en-US" altLang="zh-CN" baseline="-25000" dirty="0">
                <a:ea typeface="隶书" pitchFamily="49" charset="-122"/>
              </a:rPr>
              <a:t>2</a:t>
            </a:r>
            <a:r>
              <a:rPr lang="en-US" altLang="zh-CN" dirty="0"/>
              <a:t>(A)</a:t>
            </a:r>
            <a:r>
              <a:rPr lang="zh-CN" altLang="en-US" dirty="0"/>
              <a:t>与</a:t>
            </a:r>
            <a:r>
              <a:rPr lang="en-US" altLang="zh-CN" dirty="0"/>
              <a:t>r</a:t>
            </a:r>
            <a:r>
              <a:rPr lang="en-US" altLang="zh-CN" baseline="-25000" dirty="0">
                <a:ea typeface="隶书" pitchFamily="49" charset="-122"/>
              </a:rPr>
              <a:t>1</a:t>
            </a:r>
            <a:r>
              <a:rPr lang="en-US" altLang="zh-CN" dirty="0"/>
              <a:t>(B)w</a:t>
            </a:r>
            <a:r>
              <a:rPr lang="en-US" altLang="zh-CN" baseline="-25000" dirty="0">
                <a:ea typeface="隶书" pitchFamily="49" charset="-122"/>
              </a:rPr>
              <a:t>1</a:t>
            </a:r>
            <a:r>
              <a:rPr lang="en-US" altLang="zh-CN" dirty="0"/>
              <a:t>(B)</a:t>
            </a:r>
            <a:r>
              <a:rPr lang="zh-CN" altLang="en-US" dirty="0"/>
              <a:t>交换，得到：</a:t>
            </a:r>
          </a:p>
          <a:p>
            <a:pPr lvl="1">
              <a:lnSpc>
                <a:spcPct val="150000"/>
              </a:lnSpc>
              <a:buFontTx/>
              <a:buNone/>
            </a:pPr>
            <a:r>
              <a:rPr lang="zh-CN" altLang="en-US" dirty="0"/>
              <a:t>    </a:t>
            </a:r>
            <a:r>
              <a:rPr lang="en-US" altLang="zh-CN" dirty="0"/>
              <a:t>r</a:t>
            </a:r>
            <a:r>
              <a:rPr lang="en-US" altLang="zh-CN" baseline="-25000" dirty="0">
                <a:ea typeface="隶书" pitchFamily="49" charset="-122"/>
              </a:rPr>
              <a:t>1</a:t>
            </a:r>
            <a:r>
              <a:rPr lang="en-US" altLang="zh-CN" dirty="0"/>
              <a:t>(A)w</a:t>
            </a:r>
            <a:r>
              <a:rPr lang="en-US" altLang="zh-CN" baseline="-25000" dirty="0">
                <a:ea typeface="隶书" pitchFamily="49" charset="-122"/>
              </a:rPr>
              <a:t>1</a:t>
            </a:r>
            <a:r>
              <a:rPr lang="en-US" altLang="zh-CN" dirty="0"/>
              <a:t>(A)</a:t>
            </a:r>
            <a:r>
              <a:rPr lang="en-US" altLang="zh-CN" u="sng" dirty="0"/>
              <a:t>r</a:t>
            </a:r>
            <a:r>
              <a:rPr lang="en-US" altLang="zh-CN" baseline="-25000" dirty="0">
                <a:ea typeface="隶书" pitchFamily="49" charset="-122"/>
              </a:rPr>
              <a:t>2</a:t>
            </a:r>
            <a:r>
              <a:rPr lang="en-US" altLang="zh-CN" u="sng" dirty="0"/>
              <a:t>(A)</a:t>
            </a:r>
            <a:r>
              <a:rPr lang="en-US" altLang="zh-CN" dirty="0"/>
              <a:t>r</a:t>
            </a:r>
            <a:r>
              <a:rPr lang="en-US" altLang="zh-CN" baseline="-25000" dirty="0">
                <a:ea typeface="隶书" pitchFamily="49" charset="-122"/>
              </a:rPr>
              <a:t>1</a:t>
            </a:r>
            <a:r>
              <a:rPr lang="en-US" altLang="zh-CN" dirty="0"/>
              <a:t>(B)w</a:t>
            </a:r>
            <a:r>
              <a:rPr lang="en-US" altLang="zh-CN" baseline="-25000" dirty="0">
                <a:ea typeface="隶书" pitchFamily="49" charset="-122"/>
              </a:rPr>
              <a:t>1</a:t>
            </a:r>
            <a:r>
              <a:rPr lang="en-US" altLang="zh-CN" dirty="0"/>
              <a:t>(B)</a:t>
            </a:r>
            <a:r>
              <a:rPr lang="en-US" altLang="zh-CN" u="sng" dirty="0"/>
              <a:t>w</a:t>
            </a:r>
            <a:r>
              <a:rPr lang="en-US" altLang="zh-CN" baseline="-25000" dirty="0">
                <a:ea typeface="隶书" pitchFamily="49" charset="-122"/>
              </a:rPr>
              <a:t>2</a:t>
            </a:r>
            <a:r>
              <a:rPr lang="en-US" altLang="zh-CN" u="sng" dirty="0"/>
              <a:t>(A)</a:t>
            </a:r>
            <a:r>
              <a:rPr lang="en-US" altLang="zh-CN" dirty="0"/>
              <a:t>r</a:t>
            </a:r>
            <a:r>
              <a:rPr lang="en-US" altLang="zh-CN" baseline="-25000" dirty="0">
                <a:ea typeface="隶书" pitchFamily="49" charset="-122"/>
              </a:rPr>
              <a:t>2</a:t>
            </a:r>
            <a:r>
              <a:rPr lang="en-US" altLang="zh-CN" dirty="0"/>
              <a:t>(B)w</a:t>
            </a:r>
            <a:r>
              <a:rPr lang="en-US" altLang="zh-CN" baseline="-25000" dirty="0">
                <a:ea typeface="隶书" pitchFamily="49" charset="-122"/>
              </a:rPr>
              <a:t>2</a:t>
            </a:r>
            <a:r>
              <a:rPr lang="en-US" altLang="zh-CN" dirty="0"/>
              <a:t>(B)</a:t>
            </a:r>
          </a:p>
          <a:p>
            <a:pPr lvl="1">
              <a:lnSpc>
                <a:spcPct val="150000"/>
              </a:lnSpc>
            </a:pPr>
            <a:r>
              <a:rPr lang="zh-CN" altLang="en-US" dirty="0"/>
              <a:t>再把</a:t>
            </a:r>
            <a:r>
              <a:rPr lang="en-US" altLang="zh-CN" dirty="0"/>
              <a:t>r</a:t>
            </a:r>
            <a:r>
              <a:rPr lang="en-US" altLang="zh-CN" baseline="-25000" dirty="0">
                <a:ea typeface="隶书" pitchFamily="49" charset="-122"/>
              </a:rPr>
              <a:t>2</a:t>
            </a:r>
            <a:r>
              <a:rPr lang="en-US" altLang="zh-CN" dirty="0"/>
              <a:t>(A)</a:t>
            </a:r>
            <a:r>
              <a:rPr lang="zh-CN" altLang="en-US" dirty="0"/>
              <a:t>与</a:t>
            </a:r>
            <a:r>
              <a:rPr lang="en-US" altLang="zh-CN" dirty="0"/>
              <a:t>r</a:t>
            </a:r>
            <a:r>
              <a:rPr lang="en-US" altLang="zh-CN" baseline="-25000" dirty="0">
                <a:ea typeface="隶书" pitchFamily="49" charset="-122"/>
              </a:rPr>
              <a:t>1</a:t>
            </a:r>
            <a:r>
              <a:rPr lang="en-US" altLang="zh-CN" dirty="0"/>
              <a:t>(B)w</a:t>
            </a:r>
            <a:r>
              <a:rPr lang="en-US" altLang="zh-CN" baseline="-25000" dirty="0">
                <a:ea typeface="隶书" pitchFamily="49" charset="-122"/>
              </a:rPr>
              <a:t>1</a:t>
            </a:r>
            <a:r>
              <a:rPr lang="en-US" altLang="zh-CN" dirty="0"/>
              <a:t>(B)</a:t>
            </a:r>
            <a:r>
              <a:rPr lang="zh-CN" altLang="en-US" dirty="0"/>
              <a:t>交换：</a:t>
            </a:r>
          </a:p>
          <a:p>
            <a:pPr lvl="1">
              <a:lnSpc>
                <a:spcPct val="150000"/>
              </a:lnSpc>
              <a:buFontTx/>
              <a:buNone/>
            </a:pPr>
            <a:r>
              <a:rPr lang="zh-CN" altLang="en-US" dirty="0"/>
              <a:t>   </a:t>
            </a:r>
            <a:r>
              <a:rPr lang="en-US" altLang="zh-CN" dirty="0"/>
              <a:t>Sc2</a:t>
            </a:r>
            <a:r>
              <a:rPr lang="zh-CN" altLang="en-US" dirty="0"/>
              <a:t>＝</a:t>
            </a:r>
            <a:r>
              <a:rPr lang="en-US" altLang="zh-CN" dirty="0"/>
              <a:t>r</a:t>
            </a:r>
            <a:r>
              <a:rPr lang="en-US" altLang="zh-CN" baseline="-25000" dirty="0">
                <a:ea typeface="隶书" pitchFamily="49" charset="-122"/>
              </a:rPr>
              <a:t>1</a:t>
            </a:r>
            <a:r>
              <a:rPr lang="en-US" altLang="zh-CN" dirty="0"/>
              <a:t>(A)w</a:t>
            </a:r>
            <a:r>
              <a:rPr lang="en-US" altLang="zh-CN" baseline="-25000" dirty="0">
                <a:ea typeface="隶书" pitchFamily="49" charset="-122"/>
              </a:rPr>
              <a:t>1</a:t>
            </a:r>
            <a:r>
              <a:rPr lang="en-US" altLang="zh-CN" dirty="0"/>
              <a:t>(A)r</a:t>
            </a:r>
            <a:r>
              <a:rPr lang="en-US" altLang="zh-CN" baseline="-25000" dirty="0">
                <a:ea typeface="隶书" pitchFamily="49" charset="-122"/>
              </a:rPr>
              <a:t>1</a:t>
            </a:r>
            <a:r>
              <a:rPr lang="en-US" altLang="zh-CN" dirty="0"/>
              <a:t>(B)w</a:t>
            </a:r>
            <a:r>
              <a:rPr lang="en-US" altLang="zh-CN" baseline="-25000" dirty="0">
                <a:ea typeface="隶书" pitchFamily="49" charset="-122"/>
              </a:rPr>
              <a:t>1</a:t>
            </a:r>
            <a:r>
              <a:rPr lang="en-US" altLang="zh-CN" dirty="0"/>
              <a:t>(B)</a:t>
            </a:r>
            <a:r>
              <a:rPr lang="en-US" altLang="zh-CN" u="sng" dirty="0"/>
              <a:t>r</a:t>
            </a:r>
            <a:r>
              <a:rPr lang="en-US" altLang="zh-CN" baseline="-25000" dirty="0">
                <a:ea typeface="隶书" pitchFamily="49" charset="-122"/>
              </a:rPr>
              <a:t>2</a:t>
            </a:r>
            <a:r>
              <a:rPr lang="en-US" altLang="zh-CN" u="sng" dirty="0"/>
              <a:t>(A)</a:t>
            </a:r>
            <a:r>
              <a:rPr lang="en-US" altLang="zh-CN" dirty="0"/>
              <a:t>w</a:t>
            </a:r>
            <a:r>
              <a:rPr lang="en-US" altLang="zh-CN" baseline="-25000" dirty="0">
                <a:ea typeface="隶书" pitchFamily="49" charset="-122"/>
              </a:rPr>
              <a:t>2</a:t>
            </a:r>
            <a:r>
              <a:rPr lang="en-US" altLang="zh-CN" dirty="0"/>
              <a:t>(A)r</a:t>
            </a:r>
            <a:r>
              <a:rPr lang="en-US" altLang="zh-CN" baseline="-25000" dirty="0">
                <a:ea typeface="隶书" pitchFamily="49" charset="-122"/>
              </a:rPr>
              <a:t>2</a:t>
            </a:r>
            <a:r>
              <a:rPr lang="en-US" altLang="zh-CN" dirty="0"/>
              <a:t>(B)w</a:t>
            </a:r>
            <a:r>
              <a:rPr lang="en-US" altLang="zh-CN" baseline="-25000" dirty="0">
                <a:ea typeface="隶书" pitchFamily="49" charset="-122"/>
              </a:rPr>
              <a:t>2</a:t>
            </a:r>
            <a:r>
              <a:rPr lang="en-US" altLang="zh-CN" dirty="0"/>
              <a:t>(B)</a:t>
            </a:r>
          </a:p>
          <a:p>
            <a:pPr lvl="1">
              <a:lnSpc>
                <a:spcPct val="150000"/>
              </a:lnSpc>
            </a:pPr>
            <a:r>
              <a:rPr lang="en-US" altLang="zh-CN" dirty="0"/>
              <a:t>Sc2</a:t>
            </a:r>
            <a:r>
              <a:rPr lang="zh-CN" altLang="en-US" dirty="0"/>
              <a:t>等价于一个串行调度</a:t>
            </a:r>
            <a:r>
              <a:rPr lang="en-US" altLang="zh-CN" dirty="0"/>
              <a:t>T</a:t>
            </a:r>
            <a:r>
              <a:rPr lang="en-US" altLang="zh-CN" baseline="-25000" dirty="0">
                <a:ea typeface="隶书" pitchFamily="49" charset="-122"/>
              </a:rPr>
              <a:t>1</a:t>
            </a:r>
            <a:r>
              <a:rPr lang="zh-CN" altLang="en-US" dirty="0"/>
              <a:t>，</a:t>
            </a:r>
            <a:r>
              <a:rPr lang="en-US" altLang="zh-CN" dirty="0"/>
              <a:t>T</a:t>
            </a:r>
            <a:r>
              <a:rPr lang="en-US" altLang="zh-CN" baseline="-25000" dirty="0">
                <a:ea typeface="隶书" pitchFamily="49" charset="-122"/>
              </a:rPr>
              <a:t>2</a:t>
            </a:r>
            <a:r>
              <a:rPr lang="zh-CN" altLang="en-US" dirty="0"/>
              <a:t>，</a:t>
            </a:r>
            <a:r>
              <a:rPr lang="en-US" altLang="zh-CN" dirty="0"/>
              <a:t>Sc1</a:t>
            </a:r>
            <a:r>
              <a:rPr lang="zh-CN" altLang="en-US" dirty="0"/>
              <a:t>冲突可串行化的调度</a:t>
            </a:r>
          </a:p>
          <a:p>
            <a:endParaRPr lang="zh-CN" altLang="en-US" dirty="0"/>
          </a:p>
        </p:txBody>
      </p:sp>
      <p:sp>
        <p:nvSpPr>
          <p:cNvPr id="4" name="标题 1">
            <a:extLst>
              <a:ext uri="{FF2B5EF4-FFF2-40B4-BE49-F238E27FC236}">
                <a16:creationId xmlns:a16="http://schemas.microsoft.com/office/drawing/2014/main" id="{065FD2DE-30D0-44BE-9926-C901F9517941}"/>
              </a:ext>
            </a:extLst>
          </p:cNvPr>
          <p:cNvSpPr>
            <a:spLocks noGrp="1"/>
          </p:cNvSpPr>
          <p:nvPr>
            <p:ph type="title"/>
          </p:nvPr>
        </p:nvSpPr>
        <p:spPr/>
        <p:txBody>
          <a:bodyPr/>
          <a:lstStyle/>
          <a:p>
            <a:r>
              <a:rPr lang="zh-CN" altLang="en-US" dirty="0"/>
              <a:t>冲突可串行化调度</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srcRect/>
          <a:stretch>
            <a:fillRect/>
          </a:stretch>
        </p:blipFill>
        <p:spPr bwMode="auto">
          <a:xfrm>
            <a:off x="4107866" y="1268413"/>
            <a:ext cx="3517900" cy="4321175"/>
          </a:xfrm>
          <a:prstGeom prst="rect">
            <a:avLst/>
          </a:prstGeom>
          <a:noFill/>
        </p:spPr>
      </p:pic>
      <p:pic>
        <p:nvPicPr>
          <p:cNvPr id="3" name="图片 2">
            <a:extLst>
              <a:ext uri="{FF2B5EF4-FFF2-40B4-BE49-F238E27FC236}">
                <a16:creationId xmlns:a16="http://schemas.microsoft.com/office/drawing/2014/main" id="{C0D5B6FE-0F68-4092-9D8B-EA46FBBF2A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4729" y="3579439"/>
            <a:ext cx="1704975" cy="2428875"/>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solidFill>
            <a:schemeClr val="bg1"/>
          </a:solidFill>
        </p:spPr>
        <p:txBody>
          <a:bodyPr>
            <a:normAutofit fontScale="92500" lnSpcReduction="20000"/>
          </a:bodyPr>
          <a:lstStyle/>
          <a:p>
            <a:pPr>
              <a:lnSpc>
                <a:spcPct val="150000"/>
              </a:lnSpc>
            </a:pPr>
            <a:r>
              <a:rPr lang="zh-CN" altLang="en-US" sz="3000" dirty="0"/>
              <a:t>冲突可串行化调度是可串行化调度的</a:t>
            </a:r>
            <a:r>
              <a:rPr lang="zh-CN" altLang="en-US" sz="3000" dirty="0">
                <a:solidFill>
                  <a:srgbClr val="FF0000"/>
                </a:solidFill>
              </a:rPr>
              <a:t>充分条件</a:t>
            </a:r>
            <a:r>
              <a:rPr lang="zh-CN" altLang="en-US" sz="3000" dirty="0"/>
              <a:t>，不是必要条件。还有不满足冲突可串行化条件的可串行化调度</a:t>
            </a:r>
          </a:p>
          <a:p>
            <a:pPr>
              <a:lnSpc>
                <a:spcPct val="150000"/>
              </a:lnSpc>
              <a:buFontTx/>
              <a:buNone/>
            </a:pPr>
            <a:r>
              <a:rPr lang="zh-CN" altLang="en-US" sz="3000" dirty="0"/>
              <a:t>    </a:t>
            </a:r>
            <a:r>
              <a:rPr lang="en-US" altLang="zh-CN" sz="2600" dirty="0"/>
              <a:t>[</a:t>
            </a:r>
            <a:r>
              <a:rPr lang="zh-CN" altLang="en-US" sz="2600" dirty="0"/>
              <a:t>例</a:t>
            </a:r>
            <a:r>
              <a:rPr lang="en-US" altLang="zh-CN" sz="2600" dirty="0"/>
              <a:t>]</a:t>
            </a:r>
            <a:r>
              <a:rPr lang="zh-CN" altLang="en-US" sz="2600" dirty="0"/>
              <a:t>有</a:t>
            </a:r>
            <a:r>
              <a:rPr lang="en-US" altLang="zh-CN" sz="2600" dirty="0"/>
              <a:t>3</a:t>
            </a:r>
            <a:r>
              <a:rPr lang="zh-CN" altLang="en-US" sz="2600" dirty="0"/>
              <a:t>个事务</a:t>
            </a:r>
          </a:p>
          <a:p>
            <a:pPr>
              <a:lnSpc>
                <a:spcPct val="150000"/>
              </a:lnSpc>
              <a:buFontTx/>
              <a:buNone/>
            </a:pPr>
            <a:r>
              <a:rPr lang="zh-CN" altLang="en-US" sz="2600" dirty="0"/>
              <a:t>       </a:t>
            </a:r>
            <a:r>
              <a:rPr lang="en-US" altLang="zh-CN" sz="2600" dirty="0"/>
              <a:t>T1=W</a:t>
            </a:r>
            <a:r>
              <a:rPr lang="en-US" altLang="zh-CN" sz="2600" baseline="-25000" dirty="0"/>
              <a:t>1</a:t>
            </a:r>
            <a:r>
              <a:rPr lang="en-US" altLang="zh-CN" sz="2600" dirty="0"/>
              <a:t>(Y)W</a:t>
            </a:r>
            <a:r>
              <a:rPr lang="en-US" altLang="zh-CN" sz="2600" baseline="-25000" dirty="0"/>
              <a:t>1</a:t>
            </a:r>
            <a:r>
              <a:rPr lang="en-US" altLang="zh-CN" sz="2600" dirty="0"/>
              <a:t>(X)</a:t>
            </a:r>
            <a:r>
              <a:rPr lang="zh-CN" altLang="en-US" sz="2600" dirty="0"/>
              <a:t>，</a:t>
            </a:r>
            <a:r>
              <a:rPr lang="en-US" altLang="zh-CN" sz="2600" dirty="0"/>
              <a:t>T2=W</a:t>
            </a:r>
            <a:r>
              <a:rPr lang="en-US" altLang="zh-CN" sz="2600" baseline="-25000" dirty="0"/>
              <a:t>2</a:t>
            </a:r>
            <a:r>
              <a:rPr lang="en-US" altLang="zh-CN" sz="2600" dirty="0"/>
              <a:t>(Y)W</a:t>
            </a:r>
            <a:r>
              <a:rPr lang="en-US" altLang="zh-CN" sz="2600" baseline="-25000" dirty="0"/>
              <a:t>2</a:t>
            </a:r>
            <a:r>
              <a:rPr lang="en-US" altLang="zh-CN" sz="2600" dirty="0"/>
              <a:t>(X)</a:t>
            </a:r>
            <a:r>
              <a:rPr lang="zh-CN" altLang="en-US" sz="2600" dirty="0"/>
              <a:t>，</a:t>
            </a:r>
            <a:r>
              <a:rPr lang="en-US" altLang="zh-CN" sz="2600" dirty="0"/>
              <a:t>T3=W</a:t>
            </a:r>
            <a:r>
              <a:rPr lang="en-US" altLang="zh-CN" sz="2600" baseline="-25000" dirty="0"/>
              <a:t>3</a:t>
            </a:r>
            <a:r>
              <a:rPr lang="en-US" altLang="zh-CN" sz="2600" dirty="0"/>
              <a:t>(X)</a:t>
            </a:r>
          </a:p>
          <a:p>
            <a:pPr lvl="1">
              <a:lnSpc>
                <a:spcPct val="150000"/>
              </a:lnSpc>
            </a:pPr>
            <a:r>
              <a:rPr lang="zh-CN" altLang="en-US" sz="2600" dirty="0"/>
              <a:t>调度</a:t>
            </a:r>
            <a:r>
              <a:rPr lang="en-US" altLang="zh-CN" sz="2600" dirty="0"/>
              <a:t>L1=W1(Y)W1(X)W2(Y)W2(X) W3(X)</a:t>
            </a:r>
            <a:r>
              <a:rPr lang="zh-CN" altLang="en-US" sz="2600" dirty="0"/>
              <a:t>是一个串行调度</a:t>
            </a:r>
          </a:p>
          <a:p>
            <a:pPr lvl="1">
              <a:lnSpc>
                <a:spcPct val="150000"/>
              </a:lnSpc>
            </a:pPr>
            <a:r>
              <a:rPr lang="zh-CN" altLang="en-US" sz="2600" dirty="0"/>
              <a:t>调度</a:t>
            </a:r>
            <a:r>
              <a:rPr lang="en-US" altLang="zh-CN" sz="2600" dirty="0"/>
              <a:t>L2=W1(Y)W2(Y)W2(X)W1(X)W3(X)</a:t>
            </a:r>
            <a:r>
              <a:rPr lang="zh-CN" altLang="en-US" sz="2600" dirty="0"/>
              <a:t>不满足冲突可串行化。但是调度</a:t>
            </a:r>
            <a:r>
              <a:rPr lang="en-US" altLang="zh-CN" sz="2600" dirty="0" err="1"/>
              <a:t>L2</a:t>
            </a:r>
            <a:r>
              <a:rPr lang="zh-CN" altLang="en-US" sz="2600" dirty="0"/>
              <a:t>是可串行化的，因为</a:t>
            </a:r>
            <a:r>
              <a:rPr lang="en-US" altLang="zh-CN" sz="2600" dirty="0" err="1"/>
              <a:t>L2</a:t>
            </a:r>
            <a:r>
              <a:rPr lang="zh-CN" altLang="en-US" sz="2600" dirty="0"/>
              <a:t>执行的结果与调度</a:t>
            </a:r>
            <a:r>
              <a:rPr lang="en-US" altLang="zh-CN" sz="2600" dirty="0" err="1"/>
              <a:t>L1</a:t>
            </a:r>
            <a:r>
              <a:rPr lang="zh-CN" altLang="en-US" sz="2600" dirty="0"/>
              <a:t>相同，</a:t>
            </a:r>
            <a:r>
              <a:rPr lang="en-US" altLang="zh-CN" sz="2600" dirty="0"/>
              <a:t>Y</a:t>
            </a:r>
            <a:r>
              <a:rPr lang="zh-CN" altLang="en-US" sz="2600" dirty="0"/>
              <a:t>的值都等于</a:t>
            </a:r>
            <a:r>
              <a:rPr lang="en-US" altLang="zh-CN" sz="2600" dirty="0" err="1"/>
              <a:t>T2</a:t>
            </a:r>
            <a:r>
              <a:rPr lang="zh-CN" altLang="en-US" sz="2600" dirty="0"/>
              <a:t>的值，</a:t>
            </a:r>
            <a:r>
              <a:rPr lang="en-US" altLang="zh-CN" sz="2600" dirty="0"/>
              <a:t>X</a:t>
            </a:r>
            <a:r>
              <a:rPr lang="zh-CN" altLang="en-US" sz="2600" dirty="0"/>
              <a:t>的值都等于</a:t>
            </a:r>
            <a:r>
              <a:rPr lang="en-US" altLang="zh-CN" sz="2600" dirty="0" err="1"/>
              <a:t>T3</a:t>
            </a:r>
            <a:r>
              <a:rPr lang="zh-CN" altLang="en-US" sz="2600" dirty="0"/>
              <a:t>的值</a:t>
            </a:r>
          </a:p>
        </p:txBody>
      </p:sp>
      <p:sp>
        <p:nvSpPr>
          <p:cNvPr id="4" name="标题 1">
            <a:extLst>
              <a:ext uri="{FF2B5EF4-FFF2-40B4-BE49-F238E27FC236}">
                <a16:creationId xmlns:a16="http://schemas.microsoft.com/office/drawing/2014/main" id="{75FCD7E7-6E0E-4A7E-A71E-0B562BC053AC}"/>
              </a:ext>
            </a:extLst>
          </p:cNvPr>
          <p:cNvSpPr>
            <a:spLocks noGrp="1"/>
          </p:cNvSpPr>
          <p:nvPr>
            <p:ph type="title"/>
          </p:nvPr>
        </p:nvSpPr>
        <p:spPr/>
        <p:txBody>
          <a:bodyPr/>
          <a:lstStyle/>
          <a:p>
            <a:r>
              <a:rPr lang="zh-CN" altLang="en-US" dirty="0"/>
              <a:t>冲突可串行化调度</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9C55075-3EC8-4C96-AB2A-EB602DA51A5E}"/>
              </a:ext>
            </a:extLst>
          </p:cNvPr>
          <p:cNvSpPr>
            <a:spLocks noGrp="1"/>
          </p:cNvSpPr>
          <p:nvPr>
            <p:ph idx="1"/>
          </p:nvPr>
        </p:nvSpPr>
        <p:spPr>
          <a:xfrm>
            <a:off x="329453" y="1166530"/>
            <a:ext cx="11604812" cy="4524949"/>
          </a:xfrm>
        </p:spPr>
        <p:txBody>
          <a:bodyPr>
            <a:normAutofit/>
          </a:bodyPr>
          <a:lstStyle/>
          <a:p>
            <a:pPr>
              <a:lnSpc>
                <a:spcPct val="150000"/>
              </a:lnSpc>
            </a:pPr>
            <a:r>
              <a:rPr lang="zh-CN" altLang="zh-CN" dirty="0"/>
              <a:t>设</a:t>
            </a:r>
            <a:r>
              <a:rPr lang="en-US" altLang="zh-CN" dirty="0"/>
              <a:t>T1</a:t>
            </a:r>
            <a:r>
              <a:rPr lang="zh-CN" altLang="zh-CN" dirty="0"/>
              <a:t>，</a:t>
            </a:r>
            <a:r>
              <a:rPr lang="en-US" altLang="zh-CN" dirty="0"/>
              <a:t>T2</a:t>
            </a:r>
            <a:r>
              <a:rPr lang="zh-CN" altLang="zh-CN" dirty="0"/>
              <a:t>是如下二个事务：</a:t>
            </a:r>
          </a:p>
          <a:p>
            <a:pPr marL="0" indent="0">
              <a:buNone/>
            </a:pPr>
            <a:r>
              <a:rPr lang="en-US" altLang="zh-CN" dirty="0"/>
              <a:t>T1</a:t>
            </a:r>
            <a:r>
              <a:rPr lang="zh-CN" altLang="zh-CN" dirty="0"/>
              <a:t>：</a:t>
            </a:r>
            <a:r>
              <a:rPr lang="en-US" altLang="zh-CN" dirty="0"/>
              <a:t>A= A+2</a:t>
            </a:r>
            <a:r>
              <a:rPr lang="zh-CN" altLang="zh-CN" dirty="0"/>
              <a:t>；</a:t>
            </a:r>
            <a:r>
              <a:rPr lang="en-US" altLang="zh-CN" dirty="0"/>
              <a:t>B=B+1</a:t>
            </a:r>
            <a:r>
              <a:rPr lang="zh-CN" altLang="zh-CN" dirty="0"/>
              <a:t>；</a:t>
            </a:r>
            <a:r>
              <a:rPr lang="en-US" altLang="zh-CN" dirty="0"/>
              <a:t>      </a:t>
            </a:r>
            <a:endParaRPr lang="zh-CN" altLang="zh-CN" dirty="0"/>
          </a:p>
          <a:p>
            <a:pPr marL="0" indent="0">
              <a:buNone/>
            </a:pPr>
            <a:r>
              <a:rPr lang="en-US" altLang="zh-CN" dirty="0"/>
              <a:t>T2</a:t>
            </a:r>
            <a:r>
              <a:rPr lang="zh-CN" altLang="zh-CN" dirty="0"/>
              <a:t>：</a:t>
            </a:r>
            <a:r>
              <a:rPr lang="en-US" altLang="zh-CN" dirty="0"/>
              <a:t>A=A*2</a:t>
            </a:r>
            <a:r>
              <a:rPr lang="zh-CN" altLang="zh-CN" dirty="0"/>
              <a:t>；</a:t>
            </a:r>
            <a:r>
              <a:rPr lang="en-US" altLang="zh-CN" dirty="0"/>
              <a:t>B=B*2</a:t>
            </a:r>
            <a:r>
              <a:rPr lang="zh-CN" altLang="zh-CN" dirty="0"/>
              <a:t>；</a:t>
            </a:r>
            <a:r>
              <a:rPr lang="en-US" altLang="zh-CN" dirty="0"/>
              <a:t>     </a:t>
            </a:r>
            <a:endParaRPr lang="zh-CN" altLang="zh-CN" dirty="0"/>
          </a:p>
          <a:p>
            <a:pPr marL="0" indent="0">
              <a:buNone/>
            </a:pPr>
            <a:r>
              <a:rPr lang="en-US" altLang="zh-CN" dirty="0"/>
              <a:t>A</a:t>
            </a:r>
            <a:r>
              <a:rPr lang="zh-CN" altLang="zh-CN" dirty="0"/>
              <a:t>的初始值为</a:t>
            </a:r>
            <a:r>
              <a:rPr lang="en-US" altLang="zh-CN" dirty="0"/>
              <a:t>1</a:t>
            </a:r>
            <a:r>
              <a:rPr lang="zh-CN" altLang="zh-CN" dirty="0"/>
              <a:t>，</a:t>
            </a:r>
            <a:r>
              <a:rPr lang="en-US" altLang="zh-CN" dirty="0"/>
              <a:t>B</a:t>
            </a:r>
            <a:r>
              <a:rPr lang="zh-CN" altLang="zh-CN" dirty="0"/>
              <a:t>的初始值为</a:t>
            </a:r>
            <a:r>
              <a:rPr lang="en-US" altLang="zh-CN" dirty="0"/>
              <a:t>0 </a:t>
            </a:r>
            <a:endParaRPr lang="zh-CN" altLang="zh-CN" dirty="0"/>
          </a:p>
          <a:p>
            <a:pPr marL="0" indent="0">
              <a:buNone/>
            </a:pPr>
            <a:r>
              <a:rPr lang="zh-CN" altLang="zh-CN" dirty="0"/>
              <a:t>若这两个事务允许并行执行，请给出一个串行化的调度，并给出执行结果</a:t>
            </a:r>
            <a:endParaRPr lang="zh-CN" altLang="en-US" dirty="0"/>
          </a:p>
        </p:txBody>
      </p:sp>
      <p:sp>
        <p:nvSpPr>
          <p:cNvPr id="2" name="标题 1">
            <a:extLst>
              <a:ext uri="{FF2B5EF4-FFF2-40B4-BE49-F238E27FC236}">
                <a16:creationId xmlns:a16="http://schemas.microsoft.com/office/drawing/2014/main" id="{98D2591F-9246-40E7-9A28-EAA8801DC609}"/>
              </a:ext>
            </a:extLst>
          </p:cNvPr>
          <p:cNvSpPr>
            <a:spLocks noGrp="1"/>
          </p:cNvSpPr>
          <p:nvPr>
            <p:ph type="title"/>
          </p:nvPr>
        </p:nvSpPr>
        <p:spPr/>
        <p:txBody>
          <a:bodyPr/>
          <a:lstStyle/>
          <a:p>
            <a:r>
              <a:rPr lang="zh-CN" altLang="en-US" dirty="0"/>
              <a:t>课堂练习</a:t>
            </a:r>
          </a:p>
        </p:txBody>
      </p:sp>
    </p:spTree>
    <p:extLst>
      <p:ext uri="{BB962C8B-B14F-4D97-AF65-F5344CB8AC3E}">
        <p14:creationId xmlns:p14="http://schemas.microsoft.com/office/powerpoint/2010/main" val="6996314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Autofit/>
          </a:bodyPr>
          <a:lstStyle/>
          <a:p>
            <a:pPr>
              <a:buClr>
                <a:schemeClr val="accent1"/>
              </a:buClr>
              <a:buFont typeface="Wingdings" pitchFamily="2" charset="2"/>
              <a:buChar char=""/>
              <a:defRPr/>
            </a:pPr>
            <a:r>
              <a:rPr lang="zh-CN" altLang="en-US" dirty="0">
                <a:solidFill>
                  <a:srgbClr val="000000"/>
                </a:solidFill>
                <a:latin typeface="+mj-ea"/>
                <a:cs typeface="+mn-cs"/>
              </a:rPr>
              <a:t>第一节 并发控制概述</a:t>
            </a:r>
            <a:endParaRPr lang="en-US" altLang="zh-CN" dirty="0">
              <a:solidFill>
                <a:srgbClr val="000000"/>
              </a:solidFill>
              <a:latin typeface="+mj-ea"/>
              <a:cs typeface="+mn-cs"/>
            </a:endParaRPr>
          </a:p>
          <a:p>
            <a:pPr eaLnBrk="1" hangingPunct="1">
              <a:buClr>
                <a:schemeClr val="accent1"/>
              </a:buClr>
              <a:buFont typeface="Wingdings" pitchFamily="2" charset="2"/>
              <a:buChar char=""/>
              <a:defRPr/>
            </a:pPr>
            <a:r>
              <a:rPr lang="zh-CN" altLang="en-US" dirty="0">
                <a:solidFill>
                  <a:srgbClr val="000000"/>
                </a:solidFill>
                <a:latin typeface="+mj-ea"/>
                <a:cs typeface="+mn-cs"/>
              </a:rPr>
              <a:t>第二节 封锁</a:t>
            </a:r>
            <a:endParaRPr lang="en-US" altLang="zh-CN" dirty="0">
              <a:solidFill>
                <a:srgbClr val="000000"/>
              </a:solidFill>
              <a:latin typeface="+mj-ea"/>
              <a:cs typeface="+mn-cs"/>
            </a:endParaRPr>
          </a:p>
          <a:p>
            <a:pPr>
              <a:buClr>
                <a:schemeClr val="accent1"/>
              </a:buClr>
              <a:buFont typeface="Wingdings" pitchFamily="2" charset="2"/>
              <a:buChar char=""/>
              <a:defRPr/>
            </a:pPr>
            <a:r>
              <a:rPr lang="zh-CN" altLang="en-US" dirty="0">
                <a:solidFill>
                  <a:srgbClr val="000000"/>
                </a:solidFill>
                <a:latin typeface="+mj-ea"/>
                <a:cs typeface="+mn-cs"/>
              </a:rPr>
              <a:t>第三节 活锁和死锁</a:t>
            </a:r>
            <a:endParaRPr lang="en-US" altLang="zh-CN" dirty="0">
              <a:solidFill>
                <a:srgbClr val="000000"/>
              </a:solidFill>
              <a:latin typeface="+mj-ea"/>
              <a:cs typeface="+mn-cs"/>
            </a:endParaRPr>
          </a:p>
          <a:p>
            <a:pPr>
              <a:buClr>
                <a:schemeClr val="accent1"/>
              </a:buClr>
              <a:buFont typeface="Wingdings" pitchFamily="2" charset="2"/>
              <a:buChar char=""/>
              <a:defRPr/>
            </a:pPr>
            <a:r>
              <a:rPr lang="zh-CN" altLang="en-US" dirty="0">
                <a:solidFill>
                  <a:srgbClr val="000000"/>
                </a:solidFill>
                <a:latin typeface="+mj-ea"/>
                <a:cs typeface="+mn-cs"/>
              </a:rPr>
              <a:t>第四节 并发调度的可串行性</a:t>
            </a:r>
            <a:endParaRPr lang="en-US" altLang="zh-CN" dirty="0">
              <a:solidFill>
                <a:srgbClr val="000000"/>
              </a:solidFill>
              <a:latin typeface="+mj-ea"/>
              <a:cs typeface="+mn-cs"/>
            </a:endParaRPr>
          </a:p>
          <a:p>
            <a:pPr>
              <a:defRPr/>
            </a:pPr>
            <a:r>
              <a:rPr lang="zh-CN" altLang="en-US" dirty="0">
                <a:solidFill>
                  <a:srgbClr val="FF9905"/>
                </a:solidFill>
                <a:latin typeface="+mj-ea"/>
                <a:cs typeface="+mn-cs"/>
              </a:rPr>
              <a:t>第五节 两段锁协议</a:t>
            </a:r>
            <a:endParaRPr lang="en-US" altLang="zh-CN" dirty="0">
              <a:solidFill>
                <a:srgbClr val="FF9905"/>
              </a:solidFill>
              <a:latin typeface="+mj-ea"/>
              <a:cs typeface="+mn-cs"/>
            </a:endParaRPr>
          </a:p>
          <a:p>
            <a:pPr eaLnBrk="1" hangingPunct="1">
              <a:buClr>
                <a:schemeClr val="accent1"/>
              </a:buClr>
              <a:buFont typeface="Wingdings" pitchFamily="2" charset="2"/>
              <a:buChar char=""/>
              <a:defRPr/>
            </a:pPr>
            <a:r>
              <a:rPr lang="zh-CN" altLang="en-US" dirty="0">
                <a:solidFill>
                  <a:srgbClr val="000000"/>
                </a:solidFill>
                <a:latin typeface="+mj-ea"/>
                <a:cs typeface="+mn-cs"/>
              </a:rPr>
              <a:t>第六节 封锁粒度</a:t>
            </a:r>
          </a:p>
        </p:txBody>
      </p:sp>
      <p:sp>
        <p:nvSpPr>
          <p:cNvPr id="23553" name="标题 1"/>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dirty="0">
                <a:latin typeface="+mj-ea"/>
              </a:rPr>
              <a:t>第</a:t>
            </a:r>
            <a:r>
              <a:rPr lang="en-US" altLang="zh-CN" dirty="0">
                <a:latin typeface="+mj-ea"/>
              </a:rPr>
              <a:t>11</a:t>
            </a:r>
            <a:r>
              <a:rPr lang="zh-CN" altLang="en-US" dirty="0">
                <a:latin typeface="+mj-ea"/>
              </a:rPr>
              <a:t>章 并发控制</a:t>
            </a:r>
          </a:p>
        </p:txBody>
      </p:sp>
    </p:spTree>
    <p:extLst>
      <p:ext uri="{BB962C8B-B14F-4D97-AF65-F5344CB8AC3E}">
        <p14:creationId xmlns:p14="http://schemas.microsoft.com/office/powerpoint/2010/main" val="32427805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876" y="958101"/>
            <a:ext cx="11672047" cy="4524949"/>
          </a:xfrm>
        </p:spPr>
        <p:txBody>
          <a:bodyPr>
            <a:noAutofit/>
          </a:bodyPr>
          <a:lstStyle/>
          <a:p>
            <a:pPr>
              <a:lnSpc>
                <a:spcPct val="150000"/>
              </a:lnSpc>
            </a:pPr>
            <a:r>
              <a:rPr lang="zh-CN" altLang="en-US" dirty="0"/>
              <a:t>封锁协议：运用封锁方法时，对数据对象加锁时需要约定一些规则 </a:t>
            </a:r>
          </a:p>
          <a:p>
            <a:pPr lvl="1">
              <a:lnSpc>
                <a:spcPct val="150000"/>
              </a:lnSpc>
            </a:pPr>
            <a:r>
              <a:rPr lang="zh-CN" altLang="en-US" dirty="0"/>
              <a:t>何时申请封锁</a:t>
            </a:r>
          </a:p>
          <a:p>
            <a:pPr lvl="1">
              <a:lnSpc>
                <a:spcPct val="150000"/>
              </a:lnSpc>
            </a:pPr>
            <a:r>
              <a:rPr lang="zh-CN" altLang="en-US" dirty="0"/>
              <a:t>持锁时间</a:t>
            </a:r>
          </a:p>
          <a:p>
            <a:pPr lvl="1">
              <a:lnSpc>
                <a:spcPct val="150000"/>
              </a:lnSpc>
            </a:pPr>
            <a:r>
              <a:rPr lang="zh-CN" altLang="en-US" dirty="0"/>
              <a:t>何时释放封锁等</a:t>
            </a:r>
          </a:p>
          <a:p>
            <a:pPr>
              <a:lnSpc>
                <a:spcPct val="100000"/>
              </a:lnSpc>
            </a:pPr>
            <a:r>
              <a:rPr lang="zh-CN" altLang="en-US" dirty="0"/>
              <a:t>两段封锁协议</a:t>
            </a:r>
            <a:r>
              <a:rPr lang="en-US" altLang="zh-CN" dirty="0"/>
              <a:t>(Two-Phase Locking</a:t>
            </a:r>
            <a:r>
              <a:rPr lang="zh-CN" altLang="en-US" dirty="0"/>
              <a:t>，简称</a:t>
            </a:r>
            <a:r>
              <a:rPr lang="en-US" altLang="zh-CN" dirty="0"/>
              <a:t>2PL)</a:t>
            </a:r>
            <a:r>
              <a:rPr lang="zh-CN" altLang="en-US" dirty="0"/>
              <a:t>是最常用的一种封锁协议，理论上证明使用两段封锁协议产生的是可串行化调度</a:t>
            </a:r>
            <a:endParaRPr lang="zh-CN" altLang="en-US" sz="4000" dirty="0"/>
          </a:p>
        </p:txBody>
      </p:sp>
      <p:sp>
        <p:nvSpPr>
          <p:cNvPr id="2" name="标题 1"/>
          <p:cNvSpPr>
            <a:spLocks noGrp="1"/>
          </p:cNvSpPr>
          <p:nvPr>
            <p:ph type="title"/>
          </p:nvPr>
        </p:nvSpPr>
        <p:spPr/>
        <p:txBody>
          <a:bodyPr>
            <a:normAutofit/>
          </a:bodyPr>
          <a:lstStyle/>
          <a:p>
            <a:r>
              <a:rPr lang="zh-CN" altLang="en-US" dirty="0"/>
              <a:t>两段锁协议</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两段锁协议：指所有事务必须分两个阶段对数据项加锁和解锁 </a:t>
            </a:r>
          </a:p>
          <a:p>
            <a:pPr lvl="1">
              <a:lnSpc>
                <a:spcPct val="150000"/>
              </a:lnSpc>
            </a:pPr>
            <a:r>
              <a:rPr lang="zh-CN" altLang="en-US" dirty="0"/>
              <a:t>在对任何数据进行读、写操作之前，事务首先要获得对该数据的封锁</a:t>
            </a:r>
          </a:p>
          <a:p>
            <a:pPr lvl="1">
              <a:lnSpc>
                <a:spcPct val="150000"/>
              </a:lnSpc>
            </a:pPr>
            <a:r>
              <a:rPr lang="zh-CN" altLang="en-US" dirty="0"/>
              <a:t> 在释放一个封锁之后，事务不再申请和获得任何其他封锁</a:t>
            </a:r>
          </a:p>
          <a:p>
            <a:endParaRPr lang="zh-CN" altLang="en-US" dirty="0"/>
          </a:p>
        </p:txBody>
      </p:sp>
      <p:sp>
        <p:nvSpPr>
          <p:cNvPr id="4" name="标题 1">
            <a:extLst>
              <a:ext uri="{FF2B5EF4-FFF2-40B4-BE49-F238E27FC236}">
                <a16:creationId xmlns:a16="http://schemas.microsoft.com/office/drawing/2014/main" id="{6D1942CE-F30C-40D3-B6CC-2612D8E0EE69}"/>
              </a:ext>
            </a:extLst>
          </p:cNvPr>
          <p:cNvSpPr>
            <a:spLocks noGrp="1"/>
          </p:cNvSpPr>
          <p:nvPr>
            <p:ph type="title"/>
          </p:nvPr>
        </p:nvSpPr>
        <p:spPr/>
        <p:txBody>
          <a:bodyPr>
            <a:normAutofit/>
          </a:bodyPr>
          <a:lstStyle/>
          <a:p>
            <a:r>
              <a:rPr lang="zh-CN" altLang="en-US" dirty="0"/>
              <a:t>两段锁协议</a:t>
            </a:r>
          </a:p>
        </p:txBody>
      </p:sp>
      <p:pic>
        <p:nvPicPr>
          <p:cNvPr id="5" name="图片 4">
            <a:extLst>
              <a:ext uri="{FF2B5EF4-FFF2-40B4-BE49-F238E27FC236}">
                <a16:creationId xmlns:a16="http://schemas.microsoft.com/office/drawing/2014/main" id="{1483E3CB-2EA7-4FD9-B7E4-A882CF3C21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157" y="3265269"/>
            <a:ext cx="6004548" cy="2170594"/>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50000"/>
              </a:lnSpc>
            </a:pPr>
            <a:r>
              <a:rPr lang="en-US" altLang="zh-CN" dirty="0"/>
              <a:t>“</a:t>
            </a:r>
            <a:r>
              <a:rPr lang="zh-CN" altLang="en-US" dirty="0"/>
              <a:t>两段”锁的含义：事务分为两个阶段</a:t>
            </a:r>
          </a:p>
          <a:p>
            <a:pPr lvl="1">
              <a:lnSpc>
                <a:spcPct val="150000"/>
              </a:lnSpc>
            </a:pPr>
            <a:r>
              <a:rPr lang="zh-CN" altLang="en-US" dirty="0"/>
              <a:t> 第一阶段是获得封锁，也称为扩展阶段</a:t>
            </a:r>
            <a:endParaRPr lang="en-US" altLang="zh-CN" dirty="0"/>
          </a:p>
          <a:p>
            <a:pPr lvl="2">
              <a:lnSpc>
                <a:spcPct val="150000"/>
              </a:lnSpc>
            </a:pPr>
            <a:r>
              <a:rPr lang="zh-CN" altLang="en-US" sz="2400" dirty="0"/>
              <a:t>事务可以申请获得任何数据项上的任何类型的锁，但是不能释放任何锁 </a:t>
            </a:r>
          </a:p>
          <a:p>
            <a:pPr lvl="1">
              <a:lnSpc>
                <a:spcPct val="150000"/>
              </a:lnSpc>
            </a:pPr>
            <a:r>
              <a:rPr lang="zh-CN" altLang="en-US" dirty="0"/>
              <a:t>第二阶段是释放封锁，也称为收缩阶段</a:t>
            </a:r>
          </a:p>
          <a:p>
            <a:pPr lvl="2">
              <a:lnSpc>
                <a:spcPct val="150000"/>
              </a:lnSpc>
            </a:pPr>
            <a:r>
              <a:rPr lang="zh-CN" altLang="en-US" sz="2400" dirty="0"/>
              <a:t>事务可以释放任何数据项上的任何类型的锁，但是不能再申请任何锁 </a:t>
            </a:r>
          </a:p>
          <a:p>
            <a:endParaRPr lang="zh-CN" altLang="en-US" sz="2400" dirty="0"/>
          </a:p>
        </p:txBody>
      </p:sp>
      <p:sp>
        <p:nvSpPr>
          <p:cNvPr id="4" name="标题 1">
            <a:extLst>
              <a:ext uri="{FF2B5EF4-FFF2-40B4-BE49-F238E27FC236}">
                <a16:creationId xmlns:a16="http://schemas.microsoft.com/office/drawing/2014/main" id="{CA3D1003-F117-4B77-8CB2-685C2333866E}"/>
              </a:ext>
            </a:extLst>
          </p:cNvPr>
          <p:cNvSpPr>
            <a:spLocks noGrp="1"/>
          </p:cNvSpPr>
          <p:nvPr>
            <p:ph type="title"/>
          </p:nvPr>
        </p:nvSpPr>
        <p:spPr/>
        <p:txBody>
          <a:bodyPr>
            <a:normAutofit/>
          </a:bodyPr>
          <a:lstStyle/>
          <a:p>
            <a:r>
              <a:rPr lang="zh-CN" altLang="en-US" dirty="0"/>
              <a:t>两段锁协议</a:t>
            </a:r>
          </a:p>
        </p:txBody>
      </p:sp>
      <p:pic>
        <p:nvPicPr>
          <p:cNvPr id="5" name="图片 4">
            <a:extLst>
              <a:ext uri="{FF2B5EF4-FFF2-40B4-BE49-F238E27FC236}">
                <a16:creationId xmlns:a16="http://schemas.microsoft.com/office/drawing/2014/main" id="{ED4A0136-9D2E-489A-B45A-808E69ED80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4880" y="4282706"/>
            <a:ext cx="3154438" cy="2339875"/>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60000"/>
              </a:lnSpc>
              <a:buFontTx/>
              <a:buNone/>
            </a:pPr>
            <a:r>
              <a:rPr lang="en-US" altLang="zh-CN" sz="2400" dirty="0"/>
              <a:t>[</a:t>
            </a:r>
            <a:r>
              <a:rPr lang="zh-CN" altLang="en-US" sz="2400" dirty="0"/>
              <a:t>例</a:t>
            </a:r>
            <a:r>
              <a:rPr lang="en-US" altLang="zh-CN" sz="2400" dirty="0"/>
              <a:t>]</a:t>
            </a:r>
            <a:r>
              <a:rPr lang="zh-CN" altLang="en-US" sz="2400" dirty="0"/>
              <a:t>事务</a:t>
            </a:r>
            <a:r>
              <a:rPr lang="en-US" altLang="zh-CN" sz="2400" dirty="0"/>
              <a:t>T</a:t>
            </a:r>
            <a:r>
              <a:rPr lang="en-US" altLang="zh-CN" sz="2400" i="1" dirty="0"/>
              <a:t>i</a:t>
            </a:r>
            <a:r>
              <a:rPr lang="zh-CN" altLang="en-US" sz="2400" dirty="0"/>
              <a:t>遵守两段锁协议，其封锁序列是 ：</a:t>
            </a:r>
          </a:p>
          <a:p>
            <a:pPr>
              <a:lnSpc>
                <a:spcPct val="160000"/>
              </a:lnSpc>
              <a:buFontTx/>
              <a:buNone/>
            </a:pPr>
            <a:r>
              <a:rPr lang="en-US" altLang="zh-CN" sz="2400" dirty="0" err="1"/>
              <a:t>Slock</a:t>
            </a:r>
            <a:r>
              <a:rPr lang="en-US" altLang="zh-CN" sz="2400" dirty="0"/>
              <a:t> A    </a:t>
            </a:r>
            <a:r>
              <a:rPr lang="en-US" altLang="zh-CN" sz="2400" dirty="0" err="1"/>
              <a:t>Slock</a:t>
            </a:r>
            <a:r>
              <a:rPr lang="en-US" altLang="zh-CN" sz="2400" dirty="0"/>
              <a:t> B    </a:t>
            </a:r>
            <a:r>
              <a:rPr lang="en-US" altLang="zh-CN" sz="2400" dirty="0" err="1"/>
              <a:t>Xlock</a:t>
            </a:r>
            <a:r>
              <a:rPr lang="en-US" altLang="zh-CN" sz="2400" dirty="0"/>
              <a:t> C     Unlock B    Unlock A   Unlock C</a:t>
            </a:r>
            <a:r>
              <a:rPr lang="zh-CN" altLang="en-US" sz="2400" dirty="0"/>
              <a:t>；</a:t>
            </a:r>
          </a:p>
          <a:p>
            <a:pPr>
              <a:lnSpc>
                <a:spcPct val="160000"/>
              </a:lnSpc>
              <a:buFontTx/>
              <a:buNone/>
            </a:pPr>
            <a:r>
              <a:rPr lang="en-US" altLang="zh-CN" sz="2400" dirty="0"/>
              <a:t>|←		</a:t>
            </a:r>
            <a:r>
              <a:rPr lang="zh-CN" altLang="en-US" sz="2400" dirty="0"/>
              <a:t>扩展阶段	→</a:t>
            </a:r>
            <a:r>
              <a:rPr lang="en-US" altLang="zh-CN" sz="2400" dirty="0"/>
              <a:t>|	|←	    </a:t>
            </a:r>
            <a:r>
              <a:rPr lang="zh-CN" altLang="en-US" sz="2400" dirty="0"/>
              <a:t>收缩阶段           →</a:t>
            </a:r>
            <a:r>
              <a:rPr lang="en-US" altLang="zh-CN" sz="2400" dirty="0"/>
              <a:t>|</a:t>
            </a:r>
          </a:p>
          <a:p>
            <a:pPr>
              <a:lnSpc>
                <a:spcPct val="160000"/>
              </a:lnSpc>
              <a:buFontTx/>
              <a:buNone/>
            </a:pPr>
            <a:r>
              <a:rPr lang="zh-CN" altLang="en-US" sz="2400" dirty="0"/>
              <a:t>事务</a:t>
            </a:r>
            <a:r>
              <a:rPr lang="en-US" altLang="zh-CN" sz="2400" dirty="0" err="1"/>
              <a:t>T</a:t>
            </a:r>
            <a:r>
              <a:rPr lang="en-US" altLang="zh-CN" sz="2400" i="1" dirty="0" err="1"/>
              <a:t>j</a:t>
            </a:r>
            <a:r>
              <a:rPr lang="zh-CN" altLang="en-US" sz="2400" dirty="0"/>
              <a:t>不遵守两段锁协议，其封锁序列是： </a:t>
            </a:r>
          </a:p>
          <a:p>
            <a:pPr>
              <a:lnSpc>
                <a:spcPct val="160000"/>
              </a:lnSpc>
              <a:buFontTx/>
              <a:buNone/>
            </a:pPr>
            <a:r>
              <a:rPr lang="en-US" altLang="zh-CN" sz="2400" dirty="0" err="1"/>
              <a:t>Slock</a:t>
            </a:r>
            <a:r>
              <a:rPr lang="en-US" altLang="zh-CN" sz="2400" dirty="0"/>
              <a:t> A    Unlock A    </a:t>
            </a:r>
            <a:r>
              <a:rPr lang="en-US" altLang="zh-CN" sz="2400" dirty="0" err="1"/>
              <a:t>Slock</a:t>
            </a:r>
            <a:r>
              <a:rPr lang="en-US" altLang="zh-CN" sz="2400" dirty="0"/>
              <a:t> B    </a:t>
            </a:r>
            <a:r>
              <a:rPr lang="en-US" altLang="zh-CN" sz="2400" dirty="0" err="1"/>
              <a:t>Xlock</a:t>
            </a:r>
            <a:r>
              <a:rPr lang="en-US" altLang="zh-CN" sz="2400" dirty="0"/>
              <a:t> C    Unlock C    Unlock B</a:t>
            </a:r>
            <a:r>
              <a:rPr lang="zh-CN" altLang="en-US" sz="2400" dirty="0"/>
              <a:t>；</a:t>
            </a:r>
          </a:p>
          <a:p>
            <a:endParaRPr lang="zh-CN" altLang="en-US" sz="2400" dirty="0"/>
          </a:p>
        </p:txBody>
      </p:sp>
      <p:sp>
        <p:nvSpPr>
          <p:cNvPr id="4" name="标题 1">
            <a:extLst>
              <a:ext uri="{FF2B5EF4-FFF2-40B4-BE49-F238E27FC236}">
                <a16:creationId xmlns:a16="http://schemas.microsoft.com/office/drawing/2014/main" id="{3FDCE080-3D21-4F63-BAF9-57863700170F}"/>
              </a:ext>
            </a:extLst>
          </p:cNvPr>
          <p:cNvSpPr>
            <a:spLocks noGrp="1"/>
          </p:cNvSpPr>
          <p:nvPr>
            <p:ph type="title"/>
          </p:nvPr>
        </p:nvSpPr>
        <p:spPr/>
        <p:txBody>
          <a:bodyPr>
            <a:normAutofit/>
          </a:bodyPr>
          <a:lstStyle/>
          <a:p>
            <a:r>
              <a:rPr lang="zh-CN" altLang="en-US" dirty="0"/>
              <a:t>两段锁协议示例</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18F04E0-691A-4B55-93BF-1DBFCFC19C48}"/>
              </a:ext>
            </a:extLst>
          </p:cNvPr>
          <p:cNvSpPr>
            <a:spLocks noGrp="1"/>
          </p:cNvSpPr>
          <p:nvPr>
            <p:ph idx="1"/>
          </p:nvPr>
        </p:nvSpPr>
        <p:spPr>
          <a:xfrm>
            <a:off x="239348" y="1173253"/>
            <a:ext cx="11778479" cy="4524949"/>
          </a:xfrm>
        </p:spPr>
        <p:txBody>
          <a:bodyPr>
            <a:normAutofit lnSpcReduction="10000"/>
          </a:bodyPr>
          <a:lstStyle/>
          <a:p>
            <a:pPr>
              <a:lnSpc>
                <a:spcPct val="150000"/>
              </a:lnSpc>
            </a:pPr>
            <a:r>
              <a:rPr lang="zh-CN" altLang="zh-CN" dirty="0"/>
              <a:t>已知事务</a:t>
            </a:r>
            <a:r>
              <a:rPr lang="en-US" altLang="zh-CN" dirty="0"/>
              <a:t>T</a:t>
            </a:r>
            <a:r>
              <a:rPr lang="en-US" altLang="zh-CN" baseline="-25000" dirty="0"/>
              <a:t>1</a:t>
            </a:r>
            <a:r>
              <a:rPr lang="zh-CN" altLang="zh-CN" dirty="0"/>
              <a:t>的封锁序列为：</a:t>
            </a:r>
          </a:p>
          <a:p>
            <a:pPr marL="0" indent="0">
              <a:buNone/>
            </a:pPr>
            <a:r>
              <a:rPr lang="en-US" altLang="zh-CN" sz="2400" dirty="0"/>
              <a:t>LOCK S(A)</a:t>
            </a:r>
            <a:r>
              <a:rPr lang="zh-CN" altLang="zh-CN" sz="2400" dirty="0"/>
              <a:t>…</a:t>
            </a:r>
            <a:r>
              <a:rPr lang="en-US" altLang="zh-CN" sz="2400" dirty="0"/>
              <a:t>LOCK S(B)</a:t>
            </a:r>
            <a:r>
              <a:rPr lang="zh-CN" altLang="zh-CN" sz="2400" dirty="0"/>
              <a:t>…</a:t>
            </a:r>
            <a:r>
              <a:rPr lang="en-US" altLang="zh-CN" sz="2400" dirty="0"/>
              <a:t>LOCK X(C) </a:t>
            </a:r>
            <a:r>
              <a:rPr lang="zh-CN" altLang="zh-CN" sz="2400" dirty="0"/>
              <a:t>…</a:t>
            </a:r>
          </a:p>
          <a:p>
            <a:pPr marL="0" indent="0">
              <a:buNone/>
            </a:pPr>
            <a:r>
              <a:rPr lang="en-US" altLang="zh-CN" sz="2400" dirty="0"/>
              <a:t>UNLOCK(B) </a:t>
            </a:r>
            <a:r>
              <a:rPr lang="zh-CN" altLang="zh-CN" sz="2400" dirty="0"/>
              <a:t>…</a:t>
            </a:r>
            <a:r>
              <a:rPr lang="en-US" altLang="zh-CN" sz="2400" dirty="0"/>
              <a:t>UNLOCK (A) </a:t>
            </a:r>
            <a:r>
              <a:rPr lang="zh-CN" altLang="zh-CN" sz="2400" dirty="0"/>
              <a:t>…</a:t>
            </a:r>
            <a:r>
              <a:rPr lang="en-US" altLang="zh-CN" sz="2400" dirty="0"/>
              <a:t>UNLOCK (C)</a:t>
            </a:r>
            <a:endParaRPr lang="zh-CN" altLang="zh-CN" sz="2400" dirty="0"/>
          </a:p>
          <a:p>
            <a:pPr marL="0" indent="0">
              <a:buNone/>
            </a:pPr>
            <a:r>
              <a:rPr lang="zh-CN" altLang="zh-CN" dirty="0"/>
              <a:t>事务</a:t>
            </a:r>
            <a:r>
              <a:rPr lang="en-US" altLang="zh-CN" dirty="0"/>
              <a:t>T</a:t>
            </a:r>
            <a:r>
              <a:rPr lang="en-US" altLang="zh-CN" baseline="-25000" dirty="0"/>
              <a:t>2</a:t>
            </a:r>
            <a:r>
              <a:rPr lang="zh-CN" altLang="zh-CN" dirty="0"/>
              <a:t>的封锁序列为：</a:t>
            </a:r>
          </a:p>
          <a:p>
            <a:pPr marL="0" indent="0">
              <a:buNone/>
            </a:pPr>
            <a:r>
              <a:rPr lang="en-US" altLang="zh-CN" sz="2400" dirty="0"/>
              <a:t>LOCK S(A) </a:t>
            </a:r>
            <a:r>
              <a:rPr lang="zh-CN" altLang="zh-CN" sz="2400" dirty="0"/>
              <a:t>…</a:t>
            </a:r>
            <a:r>
              <a:rPr lang="en-US" altLang="zh-CN" sz="2400" dirty="0"/>
              <a:t>UNLOCK (A) </a:t>
            </a:r>
            <a:r>
              <a:rPr lang="zh-CN" altLang="zh-CN" sz="2400" dirty="0"/>
              <a:t>…</a:t>
            </a:r>
            <a:r>
              <a:rPr lang="en-US" altLang="zh-CN" sz="2400" dirty="0"/>
              <a:t>LOCK S(B) </a:t>
            </a:r>
            <a:r>
              <a:rPr lang="zh-CN" altLang="zh-CN" sz="2400" dirty="0"/>
              <a:t>…</a:t>
            </a:r>
          </a:p>
          <a:p>
            <a:pPr marL="0" indent="0">
              <a:buNone/>
            </a:pPr>
            <a:r>
              <a:rPr lang="en-US" altLang="zh-CN" sz="2400" dirty="0"/>
              <a:t>LOCK X(C) </a:t>
            </a:r>
            <a:r>
              <a:rPr lang="zh-CN" altLang="zh-CN" sz="2400" dirty="0"/>
              <a:t>…</a:t>
            </a:r>
            <a:r>
              <a:rPr lang="en-US" altLang="zh-CN" sz="2400" dirty="0"/>
              <a:t>UNLOCK (C) </a:t>
            </a:r>
            <a:r>
              <a:rPr lang="zh-CN" altLang="zh-CN" sz="2400" dirty="0"/>
              <a:t>…</a:t>
            </a:r>
            <a:r>
              <a:rPr lang="en-US" altLang="zh-CN" sz="2400" dirty="0"/>
              <a:t>UNLOCK (B)</a:t>
            </a:r>
            <a:endParaRPr lang="zh-CN" altLang="zh-CN" sz="2400" dirty="0"/>
          </a:p>
          <a:p>
            <a:pPr marL="0" indent="0">
              <a:buNone/>
            </a:pPr>
            <a:r>
              <a:rPr lang="zh-CN" altLang="zh-CN" dirty="0"/>
              <a:t>请判断</a:t>
            </a:r>
            <a:r>
              <a:rPr lang="en-US" altLang="zh-CN" dirty="0"/>
              <a:t>T1</a:t>
            </a:r>
            <a:r>
              <a:rPr lang="zh-CN" altLang="zh-CN" dirty="0"/>
              <a:t>和</a:t>
            </a:r>
            <a:r>
              <a:rPr lang="en-US" altLang="zh-CN" dirty="0"/>
              <a:t>T2</a:t>
            </a:r>
            <a:r>
              <a:rPr lang="zh-CN" altLang="zh-CN" dirty="0"/>
              <a:t>是否遵守两段锁协议，并说明理由</a:t>
            </a:r>
          </a:p>
          <a:p>
            <a:endParaRPr lang="zh-CN" altLang="en-US" dirty="0"/>
          </a:p>
        </p:txBody>
      </p:sp>
      <p:sp>
        <p:nvSpPr>
          <p:cNvPr id="2" name="标题 1">
            <a:extLst>
              <a:ext uri="{FF2B5EF4-FFF2-40B4-BE49-F238E27FC236}">
                <a16:creationId xmlns:a16="http://schemas.microsoft.com/office/drawing/2014/main" id="{0A3A2673-A6AD-424C-8F35-0BEE4ABDEEBC}"/>
              </a:ext>
            </a:extLst>
          </p:cNvPr>
          <p:cNvSpPr>
            <a:spLocks noGrp="1"/>
          </p:cNvSpPr>
          <p:nvPr>
            <p:ph type="title"/>
          </p:nvPr>
        </p:nvSpPr>
        <p:spPr/>
        <p:txBody>
          <a:bodyPr/>
          <a:lstStyle/>
          <a:p>
            <a:r>
              <a:rPr lang="zh-CN" altLang="en-US" dirty="0"/>
              <a:t>课堂练习</a:t>
            </a:r>
          </a:p>
        </p:txBody>
      </p:sp>
      <p:pic>
        <p:nvPicPr>
          <p:cNvPr id="5" name="图片 4">
            <a:extLst>
              <a:ext uri="{FF2B5EF4-FFF2-40B4-BE49-F238E27FC236}">
                <a16:creationId xmlns:a16="http://schemas.microsoft.com/office/drawing/2014/main" id="{08BCC221-94F5-429D-A282-8BDF7EAA3D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0224" y="2691933"/>
            <a:ext cx="1704975" cy="2428875"/>
          </a:xfrm>
          <a:prstGeom prst="rect">
            <a:avLst/>
          </a:prstGeom>
        </p:spPr>
      </p:pic>
    </p:spTree>
    <p:extLst>
      <p:ext uri="{BB962C8B-B14F-4D97-AF65-F5344CB8AC3E}">
        <p14:creationId xmlns:p14="http://schemas.microsoft.com/office/powerpoint/2010/main" val="30668812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582"/>
          <p:cNvGraphicFramePr>
            <a:graphicFrameLocks/>
          </p:cNvGraphicFramePr>
          <p:nvPr>
            <p:extLst>
              <p:ext uri="{D42A27DB-BD31-4B8C-83A1-F6EECF244321}">
                <p14:modId xmlns:p14="http://schemas.microsoft.com/office/powerpoint/2010/main" val="3881776047"/>
              </p:ext>
            </p:extLst>
          </p:nvPr>
        </p:nvGraphicFramePr>
        <p:xfrm>
          <a:off x="1965782" y="188702"/>
          <a:ext cx="4762500" cy="6705600"/>
        </p:xfrm>
        <a:graphic>
          <a:graphicData uri="http://schemas.openxmlformats.org/drawingml/2006/table">
            <a:tbl>
              <a:tblPr/>
              <a:tblGrid>
                <a:gridCol w="2317747">
                  <a:extLst>
                    <a:ext uri="{9D8B030D-6E8A-4147-A177-3AD203B41FA5}">
                      <a16:colId xmlns:a16="http://schemas.microsoft.com/office/drawing/2014/main" val="20000"/>
                    </a:ext>
                  </a:extLst>
                </a:gridCol>
                <a:gridCol w="2444753">
                  <a:extLst>
                    <a:ext uri="{9D8B030D-6E8A-4147-A177-3AD203B41FA5}">
                      <a16:colId xmlns:a16="http://schemas.microsoft.com/office/drawing/2014/main" val="20001"/>
                    </a:ext>
                  </a:extLst>
                </a:gridCol>
              </a:tblGrid>
              <a:tr h="1333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charset="-122"/>
                          <a:cs typeface="Times New Roman" pitchFamily="18" charset="0"/>
                        </a:rPr>
                        <a:t>事务</a:t>
                      </a:r>
                      <a:r>
                        <a:rPr kumimoji="1" lang="en-US" altLang="zh-CN" sz="1600" b="0" i="0" u="none" strike="noStrike" cap="none" normalizeH="0" baseline="0" dirty="0">
                          <a:ln>
                            <a:noFill/>
                          </a:ln>
                          <a:solidFill>
                            <a:schemeClr val="tx1"/>
                          </a:solidFill>
                          <a:effectLst/>
                          <a:latin typeface="Times New Roman" pitchFamily="18" charset="0"/>
                          <a:ea typeface="宋体" charset="-122"/>
                          <a:cs typeface="Times New Roman" pitchFamily="18" charset="0"/>
                        </a:rPr>
                        <a:t>T</a:t>
                      </a:r>
                      <a:r>
                        <a:rPr kumimoji="1" lang="en-US" altLang="zh-CN" sz="1600" b="0" i="0" u="none" strike="noStrike" cap="none" normalizeH="0" baseline="-30000" dirty="0">
                          <a:ln>
                            <a:noFill/>
                          </a:ln>
                          <a:solidFill>
                            <a:schemeClr val="tx1"/>
                          </a:solidFill>
                          <a:effectLst/>
                          <a:latin typeface="Times New Roman" pitchFamily="18" charset="0"/>
                          <a:ea typeface="宋体" charset="-122"/>
                          <a:cs typeface="Times New Roman" pitchFamily="18" charset="0"/>
                        </a:rPr>
                        <a:t>1</a:t>
                      </a:r>
                      <a:endParaRPr kumimoji="1" lang="en-US" altLang="zh-CN" sz="1600" b="0"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cs typeface="Times New Roman" pitchFamily="18" charset="0"/>
                        </a:rPr>
                        <a:t>事务</a:t>
                      </a: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T</a:t>
                      </a:r>
                      <a:r>
                        <a:rPr kumimoji="1" lang="en-US" altLang="zh-CN" sz="1600" b="0" i="0" u="none" strike="noStrike" cap="none" normalizeH="0" baseline="-30000">
                          <a:ln>
                            <a:noFill/>
                          </a:ln>
                          <a:solidFill>
                            <a:schemeClr val="tx1"/>
                          </a:solidFill>
                          <a:effectLst/>
                          <a:latin typeface="Times New Roman" pitchFamily="18" charset="0"/>
                          <a:ea typeface="宋体" charset="-122"/>
                          <a:cs typeface="Times New Roman" pitchFamily="18" charset="0"/>
                        </a:rPr>
                        <a:t>2</a:t>
                      </a:r>
                      <a:endPar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Slock(A)</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R(A=260)</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err="1">
                          <a:ln>
                            <a:noFill/>
                          </a:ln>
                          <a:solidFill>
                            <a:schemeClr val="tx1"/>
                          </a:solidFill>
                          <a:effectLst/>
                          <a:latin typeface="Times New Roman" pitchFamily="18" charset="0"/>
                          <a:ea typeface="宋体" charset="-122"/>
                          <a:cs typeface="Times New Roman" pitchFamily="18" charset="0"/>
                        </a:rPr>
                        <a:t>Slock</a:t>
                      </a:r>
                      <a:r>
                        <a:rPr kumimoji="1" lang="en-US" altLang="zh-CN" sz="1600" b="0" i="0" u="none" strike="noStrike" cap="none" normalizeH="0" baseline="0" dirty="0">
                          <a:ln>
                            <a:noFill/>
                          </a:ln>
                          <a:solidFill>
                            <a:schemeClr val="tx1"/>
                          </a:solidFill>
                          <a:effectLst/>
                          <a:latin typeface="Times New Roman" pitchFamily="18" charset="0"/>
                          <a:ea typeface="宋体" charset="-122"/>
                          <a:cs typeface="Times New Roman" pitchFamily="18" charset="0"/>
                        </a:rPr>
                        <a:t>(C)</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cs typeface="Times New Roman" pitchFamily="18" charset="0"/>
                        </a:rPr>
                        <a:t>R(C=300)</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4"/>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err="1">
                          <a:ln>
                            <a:noFill/>
                          </a:ln>
                          <a:solidFill>
                            <a:schemeClr val="tx1"/>
                          </a:solidFill>
                          <a:effectLst/>
                          <a:latin typeface="Times New Roman" pitchFamily="18" charset="0"/>
                          <a:ea typeface="宋体" charset="-122"/>
                          <a:cs typeface="Times New Roman" pitchFamily="18" charset="0"/>
                        </a:rPr>
                        <a:t>Xlock</a:t>
                      </a:r>
                      <a:r>
                        <a:rPr kumimoji="1" lang="en-US" altLang="zh-CN" sz="1600" b="0" i="0" u="none" strike="noStrike" cap="none" normalizeH="0" baseline="0" dirty="0">
                          <a:ln>
                            <a:noFill/>
                          </a:ln>
                          <a:solidFill>
                            <a:schemeClr val="tx1"/>
                          </a:solidFill>
                          <a:effectLst/>
                          <a:latin typeface="Times New Roman" pitchFamily="18" charset="0"/>
                          <a:ea typeface="宋体" charset="-122"/>
                          <a:cs typeface="Times New Roman" pitchFamily="18" charset="0"/>
                        </a:rPr>
                        <a:t>(A)</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5"/>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W(A=160)</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6"/>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Xlock( C )</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7"/>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dirty="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W(C=250)</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8"/>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Slock(A)</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9"/>
                  </a:ext>
                </a:extLst>
              </a:tr>
              <a:tr h="1317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Slock(B)</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0"/>
                  </a:ext>
                </a:extLst>
              </a:tr>
              <a:tr h="1333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R(B=1000)</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1"/>
                  </a:ext>
                </a:extLst>
              </a:tr>
              <a:tr h="1333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Xlock(B)</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2"/>
                  </a:ext>
                </a:extLst>
              </a:tr>
              <a:tr h="1317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W(B=1100)</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 </a:t>
                      </a:r>
                      <a:r>
                        <a:rPr kumimoji="1" lang="zh-CN" altLang="en-US" sz="1600" b="0"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3"/>
                  </a:ext>
                </a:extLst>
              </a:tr>
              <a:tr h="1333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Unlock(A)</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4"/>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R(A=160)</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5"/>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Xlock(A)</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6"/>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Unlock(B)</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7"/>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W(A=210)</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8"/>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dirty="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a:noFill/>
                    </a:lnT>
                    <a:lnB cap="flat">
                      <a:noFill/>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cs typeface="Times New Roman" pitchFamily="18" charset="0"/>
                        </a:rPr>
                        <a:t>Unlock( C )</a:t>
                      </a:r>
                    </a:p>
                  </a:txBody>
                  <a:tcPr horzOverflow="overflow">
                    <a:lnL w="12700" cap="flat" cmpd="sng" algn="ctr">
                      <a:solidFill>
                        <a:srgbClr val="000000"/>
                      </a:solidFill>
                      <a:prstDash val="solid"/>
                      <a:round/>
                      <a:headEnd type="none" w="med" len="med"/>
                      <a:tailEnd type="none" w="med" len="med"/>
                    </a:lnL>
                    <a:lnR cap="flat">
                      <a:noFill/>
                    </a:lnR>
                    <a:lnT>
                      <a:noFill/>
                    </a:lnT>
                    <a:lnB cap="flat">
                      <a:noFill/>
                    </a:lnB>
                    <a:lnTlToBr>
                      <a:noFill/>
                    </a:lnTlToBr>
                    <a:lnBlToTr>
                      <a:noFill/>
                    </a:lnBlToTr>
                    <a:solidFill>
                      <a:schemeClr val="bg1"/>
                    </a:solidFill>
                  </a:tcPr>
                </a:tc>
                <a:extLst>
                  <a:ext uri="{0D108BD9-81ED-4DB2-BD59-A6C34878D82A}">
                    <a16:rowId xmlns:a16="http://schemas.microsoft.com/office/drawing/2014/main" val="10019"/>
                  </a:ext>
                </a:extLst>
              </a:tr>
            </a:tbl>
          </a:graphicData>
        </a:graphic>
      </p:graphicFrame>
      <p:sp>
        <p:nvSpPr>
          <p:cNvPr id="6" name="Text Box 586"/>
          <p:cNvSpPr txBox="1">
            <a:spLocks noChangeArrowheads="1"/>
          </p:cNvSpPr>
          <p:nvPr/>
        </p:nvSpPr>
        <p:spPr bwMode="auto">
          <a:xfrm>
            <a:off x="6611191" y="1453991"/>
            <a:ext cx="5154985" cy="1688860"/>
          </a:xfrm>
          <a:prstGeom prst="rect">
            <a:avLst/>
          </a:prstGeom>
          <a:noFill/>
          <a:ln w="25400" algn="ctr">
            <a:noFill/>
            <a:miter lim="800000"/>
            <a:headEnd/>
            <a:tailEnd/>
          </a:ln>
          <a:effectLst/>
        </p:spPr>
        <p:txBody>
          <a:bodyPr wrap="square">
            <a:spAutoFit/>
          </a:bodyPr>
          <a:lstStyle/>
          <a:p>
            <a:pPr marL="742950" lvl="1" indent="-285750">
              <a:lnSpc>
                <a:spcPct val="150000"/>
              </a:lnSpc>
              <a:spcBef>
                <a:spcPct val="20000"/>
              </a:spcBef>
              <a:buClr>
                <a:srgbClr val="0053E2"/>
              </a:buClr>
              <a:buSzPct val="70000"/>
              <a:buFont typeface="Wingdings" pitchFamily="2" charset="2"/>
              <a:buChar char="n"/>
            </a:pPr>
            <a:r>
              <a:rPr lang="zh-CN" altLang="en-US" sz="2400" dirty="0">
                <a:ea typeface="+mn-ea"/>
                <a:cs typeface="Times New Roman" pitchFamily="18" charset="0"/>
              </a:rPr>
              <a:t>左图的调度是遵守两段锁协议的，因此一定是一个可串行化调度</a:t>
            </a:r>
            <a:endParaRPr lang="en-US" altLang="zh-CN" sz="2400" dirty="0">
              <a:ea typeface="+mn-ea"/>
              <a:cs typeface="Times New Roman" pitchFamily="18" charset="0"/>
            </a:endParaRPr>
          </a:p>
        </p:txBody>
      </p:sp>
      <p:pic>
        <p:nvPicPr>
          <p:cNvPr id="3" name="图片 2">
            <a:extLst>
              <a:ext uri="{FF2B5EF4-FFF2-40B4-BE49-F238E27FC236}">
                <a16:creationId xmlns:a16="http://schemas.microsoft.com/office/drawing/2014/main" id="{E7BC2ADA-DEA1-4F8E-A7CD-D1FE72148E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0872" y="4132085"/>
            <a:ext cx="1714739" cy="1714739"/>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50000"/>
              </a:lnSpc>
            </a:pPr>
            <a:r>
              <a:rPr lang="zh-CN" altLang="en-US" dirty="0"/>
              <a:t>事务遵守两段锁协议是可串行化调度的充分条件，而不是必要条件</a:t>
            </a:r>
          </a:p>
          <a:p>
            <a:pPr lvl="1">
              <a:lnSpc>
                <a:spcPct val="150000"/>
              </a:lnSpc>
            </a:pPr>
            <a:r>
              <a:rPr lang="zh-CN" altLang="en-US" dirty="0"/>
              <a:t>若并发事务都遵守两段锁协议，则对这些事务的任何并发调度策略都是可串行化的</a:t>
            </a:r>
          </a:p>
          <a:p>
            <a:pPr lvl="1">
              <a:lnSpc>
                <a:spcPct val="150000"/>
              </a:lnSpc>
            </a:pPr>
            <a:r>
              <a:rPr lang="zh-CN" altLang="en-US" dirty="0"/>
              <a:t>若并发事务的一个调度是可串行化的，不一定所有事务都符合两段锁协议 </a:t>
            </a:r>
          </a:p>
          <a:p>
            <a:endParaRPr lang="zh-CN" altLang="en-US" dirty="0"/>
          </a:p>
        </p:txBody>
      </p:sp>
      <p:sp>
        <p:nvSpPr>
          <p:cNvPr id="4" name="标题 1">
            <a:extLst>
              <a:ext uri="{FF2B5EF4-FFF2-40B4-BE49-F238E27FC236}">
                <a16:creationId xmlns:a16="http://schemas.microsoft.com/office/drawing/2014/main" id="{F37390E3-8329-4343-8652-5BA95ADB1A37}"/>
              </a:ext>
            </a:extLst>
          </p:cNvPr>
          <p:cNvSpPr>
            <a:spLocks noGrp="1"/>
          </p:cNvSpPr>
          <p:nvPr>
            <p:ph type="title"/>
          </p:nvPr>
        </p:nvSpPr>
        <p:spPr/>
        <p:txBody>
          <a:bodyPr>
            <a:normAutofit/>
          </a:bodyPr>
          <a:lstStyle/>
          <a:p>
            <a:r>
              <a:rPr lang="zh-CN" altLang="en-US" dirty="0"/>
              <a:t>两段锁协议与可串行化调度</a:t>
            </a:r>
          </a:p>
        </p:txBody>
      </p:sp>
      <p:pic>
        <p:nvPicPr>
          <p:cNvPr id="5" name="图片 4">
            <a:extLst>
              <a:ext uri="{FF2B5EF4-FFF2-40B4-BE49-F238E27FC236}">
                <a16:creationId xmlns:a16="http://schemas.microsoft.com/office/drawing/2014/main" id="{56C80B11-197E-45C0-8F80-C3BD98EDB4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9552" y="3359398"/>
            <a:ext cx="5456173" cy="197236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50000"/>
              </a:lnSpc>
            </a:pPr>
            <a:r>
              <a:rPr lang="zh-CN" altLang="en-US" dirty="0">
                <a:solidFill>
                  <a:srgbClr val="FF0000"/>
                </a:solidFill>
              </a:rPr>
              <a:t>同时并发方式（</a:t>
            </a:r>
            <a:r>
              <a:rPr lang="en-US" altLang="zh-CN" dirty="0">
                <a:solidFill>
                  <a:srgbClr val="FF0000"/>
                </a:solidFill>
              </a:rPr>
              <a:t>simultaneous  concurrency</a:t>
            </a:r>
            <a:r>
              <a:rPr lang="zh-CN" altLang="en-US" dirty="0">
                <a:solidFill>
                  <a:srgbClr val="FF0000"/>
                </a:solidFill>
              </a:rPr>
              <a:t>）</a:t>
            </a:r>
            <a:endParaRPr lang="en-US" altLang="zh-CN" dirty="0">
              <a:solidFill>
                <a:srgbClr val="FF0000"/>
              </a:solidFill>
            </a:endParaRPr>
          </a:p>
          <a:p>
            <a:pPr lvl="1">
              <a:lnSpc>
                <a:spcPct val="150000"/>
              </a:lnSpc>
            </a:pPr>
            <a:r>
              <a:rPr lang="zh-CN" altLang="en-US" dirty="0"/>
              <a:t>多处理机系统中，每个处理机可以运行一个事务，多个处理机可以同时运行多个事务，实现多个事务真正的并行运行</a:t>
            </a:r>
            <a:endParaRPr lang="en-US" altLang="zh-CN" dirty="0"/>
          </a:p>
          <a:p>
            <a:pPr>
              <a:lnSpc>
                <a:spcPct val="150000"/>
              </a:lnSpc>
            </a:pPr>
            <a:r>
              <a:rPr lang="zh-CN" altLang="en-US" dirty="0"/>
              <a:t>并发带来问题</a:t>
            </a:r>
            <a:endParaRPr lang="en-US" altLang="zh-CN" dirty="0"/>
          </a:p>
          <a:p>
            <a:pPr lvl="1" algn="just">
              <a:lnSpc>
                <a:spcPct val="150000"/>
              </a:lnSpc>
            </a:pPr>
            <a:r>
              <a:rPr lang="zh-CN" altLang="en-US" dirty="0"/>
              <a:t>会产生多个事务同时存取同一数据的情况 </a:t>
            </a:r>
          </a:p>
          <a:p>
            <a:pPr lvl="1" algn="just">
              <a:lnSpc>
                <a:spcPct val="150000"/>
              </a:lnSpc>
            </a:pPr>
            <a:r>
              <a:rPr lang="zh-CN" altLang="en-US" dirty="0"/>
              <a:t>可能会存取和存储不正确的数据，破坏事务一致性和数据库的一致性</a:t>
            </a:r>
          </a:p>
          <a:p>
            <a:pPr lvl="1"/>
            <a:endParaRPr lang="zh-CN" altLang="en-US" dirty="0"/>
          </a:p>
          <a:p>
            <a:endParaRPr lang="zh-CN" altLang="en-US" dirty="0"/>
          </a:p>
        </p:txBody>
      </p:sp>
      <p:sp>
        <p:nvSpPr>
          <p:cNvPr id="4" name="标题 1">
            <a:extLst>
              <a:ext uri="{FF2B5EF4-FFF2-40B4-BE49-F238E27FC236}">
                <a16:creationId xmlns:a16="http://schemas.microsoft.com/office/drawing/2014/main" id="{3439A91E-21FB-4A39-BEE0-B3B0718A1C3C}"/>
              </a:ext>
            </a:extLst>
          </p:cNvPr>
          <p:cNvSpPr>
            <a:spLocks noGrp="1"/>
          </p:cNvSpPr>
          <p:nvPr>
            <p:ph type="title"/>
          </p:nvPr>
        </p:nvSpPr>
        <p:spPr/>
        <p:txBody>
          <a:bodyPr>
            <a:normAutofit/>
          </a:bodyPr>
          <a:lstStyle/>
          <a:p>
            <a:r>
              <a:rPr lang="zh-CN" altLang="en-US" dirty="0"/>
              <a:t>不同的多事务执行方式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两段锁协议与防止死锁的一次封锁法</a:t>
            </a:r>
          </a:p>
          <a:p>
            <a:pPr lvl="1">
              <a:lnSpc>
                <a:spcPct val="150000"/>
              </a:lnSpc>
              <a:spcBef>
                <a:spcPct val="60000"/>
              </a:spcBef>
            </a:pPr>
            <a:r>
              <a:rPr lang="zh-CN" altLang="en-US" dirty="0"/>
              <a:t>一次封锁法要求每个事务必须一次将所有要使用的数据全部加锁，否则就不能继续执行，因此一次封锁法遵守两段锁协议</a:t>
            </a:r>
          </a:p>
          <a:p>
            <a:pPr lvl="1">
              <a:lnSpc>
                <a:spcPct val="150000"/>
              </a:lnSpc>
              <a:spcBef>
                <a:spcPct val="60000"/>
              </a:spcBef>
            </a:pPr>
            <a:r>
              <a:rPr lang="zh-CN" altLang="en-US" dirty="0"/>
              <a:t>但是两段锁协议并不要求事务必须一次将所有要使用的数据全部加锁，因此遵守两段锁协议的事务可能发生死锁</a:t>
            </a:r>
          </a:p>
          <a:p>
            <a:endParaRPr lang="zh-CN" altLang="en-US" dirty="0"/>
          </a:p>
        </p:txBody>
      </p:sp>
      <p:sp>
        <p:nvSpPr>
          <p:cNvPr id="4" name="标题 1">
            <a:extLst>
              <a:ext uri="{FF2B5EF4-FFF2-40B4-BE49-F238E27FC236}">
                <a16:creationId xmlns:a16="http://schemas.microsoft.com/office/drawing/2014/main" id="{E7550FC1-34EF-44BD-852E-8E3D4DE552EE}"/>
              </a:ext>
            </a:extLst>
          </p:cNvPr>
          <p:cNvSpPr>
            <a:spLocks noGrp="1"/>
          </p:cNvSpPr>
          <p:nvPr>
            <p:ph type="title"/>
          </p:nvPr>
        </p:nvSpPr>
        <p:spPr/>
        <p:txBody>
          <a:bodyPr>
            <a:normAutofit/>
          </a:bodyPr>
          <a:lstStyle/>
          <a:p>
            <a:r>
              <a:rPr lang="zh-CN" altLang="en-US" dirty="0"/>
              <a:t>两段锁协议与防止死锁</a:t>
            </a:r>
          </a:p>
        </p:txBody>
      </p:sp>
      <p:pic>
        <p:nvPicPr>
          <p:cNvPr id="5" name="图片 4">
            <a:extLst>
              <a:ext uri="{FF2B5EF4-FFF2-40B4-BE49-F238E27FC236}">
                <a16:creationId xmlns:a16="http://schemas.microsoft.com/office/drawing/2014/main" id="{CD00ABA1-08A4-4C7E-9195-76FD8ADB8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9694" y="4508007"/>
            <a:ext cx="1714739" cy="1714739"/>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en-US" altLang="zh-CN" dirty="0"/>
              <a:t>[</a:t>
            </a:r>
            <a:r>
              <a:rPr lang="zh-CN" altLang="en-US" dirty="0"/>
              <a:t>例</a:t>
            </a:r>
            <a:r>
              <a:rPr lang="en-US" altLang="zh-CN" dirty="0"/>
              <a:t>]  </a:t>
            </a:r>
            <a:r>
              <a:rPr lang="zh-CN" altLang="en-US" dirty="0"/>
              <a:t>遵守两段锁协议的事务发生死锁</a:t>
            </a:r>
          </a:p>
          <a:p>
            <a:endParaRPr lang="zh-CN" altLang="en-US" dirty="0"/>
          </a:p>
        </p:txBody>
      </p:sp>
      <p:sp>
        <p:nvSpPr>
          <p:cNvPr id="10" name="标题 1">
            <a:extLst>
              <a:ext uri="{FF2B5EF4-FFF2-40B4-BE49-F238E27FC236}">
                <a16:creationId xmlns:a16="http://schemas.microsoft.com/office/drawing/2014/main" id="{953BFF16-CB81-4C3C-A4B7-8FA1DF9A7FAF}"/>
              </a:ext>
            </a:extLst>
          </p:cNvPr>
          <p:cNvSpPr>
            <a:spLocks noGrp="1"/>
          </p:cNvSpPr>
          <p:nvPr>
            <p:ph type="title"/>
          </p:nvPr>
        </p:nvSpPr>
        <p:spPr/>
        <p:txBody>
          <a:bodyPr>
            <a:normAutofit/>
          </a:bodyPr>
          <a:lstStyle/>
          <a:p>
            <a:r>
              <a:rPr lang="zh-CN" altLang="en-US" dirty="0"/>
              <a:t>两段锁协议发生死锁</a:t>
            </a:r>
          </a:p>
        </p:txBody>
      </p:sp>
      <p:grpSp>
        <p:nvGrpSpPr>
          <p:cNvPr id="9" name="组合 8"/>
          <p:cNvGrpSpPr/>
          <p:nvPr/>
        </p:nvGrpSpPr>
        <p:grpSpPr>
          <a:xfrm>
            <a:off x="3187389" y="1854351"/>
            <a:ext cx="5186035" cy="3814465"/>
            <a:chOff x="1742725" y="2362200"/>
            <a:chExt cx="5186035" cy="3814465"/>
          </a:xfrm>
        </p:grpSpPr>
        <p:sp>
          <p:nvSpPr>
            <p:cNvPr id="4" name="Rectangle 4"/>
            <p:cNvSpPr>
              <a:spLocks noChangeArrowheads="1"/>
            </p:cNvSpPr>
            <p:nvPr/>
          </p:nvSpPr>
          <p:spPr bwMode="auto">
            <a:xfrm>
              <a:off x="2665413" y="2362200"/>
              <a:ext cx="1220787" cy="3581400"/>
            </a:xfrm>
            <a:prstGeom prst="rect">
              <a:avLst/>
            </a:prstGeom>
            <a:noFill/>
            <a:ln w="28575">
              <a:noFill/>
              <a:miter lim="800000"/>
              <a:headEnd/>
              <a:tailEnd/>
            </a:ln>
            <a:effectLst/>
          </p:spPr>
          <p:txBody>
            <a:bodyPr wrap="none" lIns="90000" tIns="46800" rIns="90000" bIns="46800" anchor="ctr"/>
            <a:lstStyle/>
            <a:p>
              <a:pPr algn="ctr"/>
              <a:r>
                <a:rPr kumimoji="1" lang="en-US" altLang="zh-CN" sz="2400" dirty="0"/>
                <a:t>T</a:t>
              </a:r>
              <a:r>
                <a:rPr kumimoji="1" lang="en-US" altLang="zh-CN" sz="2400" baseline="-30000" dirty="0"/>
                <a:t>1</a:t>
              </a:r>
              <a:endParaRPr kumimoji="1" lang="en-US" altLang="zh-CN" sz="2400" dirty="0"/>
            </a:p>
            <a:p>
              <a:pPr algn="ctr"/>
              <a:r>
                <a:rPr kumimoji="1" lang="en-US" altLang="zh-CN" sz="2400" dirty="0" err="1"/>
                <a:t>Slock</a:t>
              </a:r>
              <a:r>
                <a:rPr kumimoji="1" lang="en-US" altLang="zh-CN" sz="2400" dirty="0"/>
                <a:t> B</a:t>
              </a:r>
            </a:p>
            <a:p>
              <a:pPr algn="ctr"/>
              <a:r>
                <a:rPr kumimoji="1" lang="en-US" altLang="zh-CN" sz="2400" dirty="0"/>
                <a:t>R(B)=2</a:t>
              </a:r>
            </a:p>
            <a:p>
              <a:pPr algn="ctr"/>
              <a:r>
                <a:rPr kumimoji="1" lang="en-US" altLang="zh-CN" sz="2400" dirty="0"/>
                <a:t> </a:t>
              </a:r>
            </a:p>
            <a:p>
              <a:pPr algn="ctr"/>
              <a:r>
                <a:rPr kumimoji="1" lang="en-US" altLang="zh-CN" sz="2400" dirty="0"/>
                <a:t> </a:t>
              </a:r>
            </a:p>
            <a:p>
              <a:pPr algn="ctr"/>
              <a:r>
                <a:rPr kumimoji="1" lang="en-US" altLang="zh-CN" sz="2400" dirty="0" err="1"/>
                <a:t>Xlock</a:t>
              </a:r>
              <a:r>
                <a:rPr kumimoji="1" lang="en-US" altLang="zh-CN" sz="2400" dirty="0"/>
                <a:t> A</a:t>
              </a:r>
            </a:p>
            <a:p>
              <a:pPr algn="ctr"/>
              <a:r>
                <a:rPr kumimoji="1" lang="zh-CN" altLang="en-US" sz="2400" dirty="0"/>
                <a:t>等待</a:t>
              </a:r>
            </a:p>
            <a:p>
              <a:pPr algn="ctr"/>
              <a:r>
                <a:rPr kumimoji="1" lang="zh-CN" altLang="en-US" sz="2400" dirty="0"/>
                <a:t>等待</a:t>
              </a:r>
            </a:p>
            <a:p>
              <a:pPr algn="ctr"/>
              <a:endParaRPr kumimoji="1" lang="en-US" altLang="zh-CN" sz="2400" dirty="0"/>
            </a:p>
          </p:txBody>
        </p:sp>
        <p:sp>
          <p:nvSpPr>
            <p:cNvPr id="5" name="Rectangle 5"/>
            <p:cNvSpPr>
              <a:spLocks noChangeArrowheads="1"/>
            </p:cNvSpPr>
            <p:nvPr/>
          </p:nvSpPr>
          <p:spPr bwMode="auto">
            <a:xfrm>
              <a:off x="4191000" y="2514600"/>
              <a:ext cx="1220788" cy="3581400"/>
            </a:xfrm>
            <a:prstGeom prst="rect">
              <a:avLst/>
            </a:prstGeom>
            <a:noFill/>
            <a:ln w="28575">
              <a:noFill/>
              <a:miter lim="800000"/>
              <a:headEnd/>
              <a:tailEnd/>
            </a:ln>
            <a:effectLst/>
          </p:spPr>
          <p:txBody>
            <a:bodyPr wrap="none" lIns="90000" tIns="46800" rIns="90000" bIns="46800" anchor="ctr"/>
            <a:lstStyle/>
            <a:p>
              <a:pPr algn="ctr"/>
              <a:r>
                <a:rPr kumimoji="1" lang="en-US" altLang="zh-CN" sz="2400" dirty="0"/>
                <a:t>T</a:t>
              </a:r>
              <a:r>
                <a:rPr kumimoji="1" lang="en-US" altLang="zh-CN" sz="2400" baseline="-30000" dirty="0"/>
                <a:t>2</a:t>
              </a:r>
              <a:endParaRPr kumimoji="1" lang="en-US" altLang="zh-CN" sz="2400" dirty="0"/>
            </a:p>
            <a:p>
              <a:pPr algn="ctr"/>
              <a:r>
                <a:rPr kumimoji="1" lang="en-US" altLang="zh-CN" sz="2400" dirty="0"/>
                <a:t> </a:t>
              </a:r>
            </a:p>
            <a:p>
              <a:pPr algn="ctr"/>
              <a:r>
                <a:rPr kumimoji="1" lang="en-US" altLang="zh-CN" sz="2400" dirty="0"/>
                <a:t> </a:t>
              </a:r>
            </a:p>
            <a:p>
              <a:pPr algn="ctr"/>
              <a:r>
                <a:rPr kumimoji="1" lang="en-US" altLang="zh-CN" sz="2400" dirty="0" err="1"/>
                <a:t>Slock</a:t>
              </a:r>
              <a:r>
                <a:rPr kumimoji="1" lang="en-US" altLang="zh-CN" sz="2400" dirty="0"/>
                <a:t> A</a:t>
              </a:r>
            </a:p>
            <a:p>
              <a:pPr algn="ctr"/>
              <a:r>
                <a:rPr kumimoji="1" lang="en-US" altLang="zh-CN" sz="2400" dirty="0"/>
                <a:t>R(A)=2</a:t>
              </a:r>
            </a:p>
            <a:p>
              <a:pPr algn="ctr"/>
              <a:r>
                <a:rPr kumimoji="1" lang="en-US" altLang="zh-CN" sz="2400" dirty="0"/>
                <a:t> </a:t>
              </a:r>
            </a:p>
            <a:p>
              <a:pPr algn="ctr"/>
              <a:r>
                <a:rPr kumimoji="1" lang="en-US" altLang="zh-CN" sz="2400" dirty="0" err="1"/>
                <a:t>Xlock</a:t>
              </a:r>
              <a:r>
                <a:rPr kumimoji="1" lang="en-US" altLang="zh-CN" sz="2400" dirty="0"/>
                <a:t> A</a:t>
              </a:r>
            </a:p>
            <a:p>
              <a:pPr algn="ctr"/>
              <a:r>
                <a:rPr kumimoji="1" lang="zh-CN" altLang="en-US" sz="2400" dirty="0"/>
                <a:t>等待</a:t>
              </a:r>
            </a:p>
            <a:p>
              <a:pPr algn="ctr"/>
              <a:endParaRPr kumimoji="1" lang="zh-CN" altLang="en-US" sz="2400" dirty="0"/>
            </a:p>
            <a:p>
              <a:pPr algn="ctr"/>
              <a:endParaRPr kumimoji="1" lang="en-US" altLang="zh-CN" sz="2400" dirty="0"/>
            </a:p>
          </p:txBody>
        </p:sp>
        <p:sp>
          <p:nvSpPr>
            <p:cNvPr id="6" name="Line 6"/>
            <p:cNvSpPr>
              <a:spLocks noChangeShapeType="1"/>
            </p:cNvSpPr>
            <p:nvPr/>
          </p:nvSpPr>
          <p:spPr bwMode="auto">
            <a:xfrm>
              <a:off x="2286000" y="2895600"/>
              <a:ext cx="3429000" cy="0"/>
            </a:xfrm>
            <a:prstGeom prst="line">
              <a:avLst/>
            </a:prstGeom>
            <a:noFill/>
            <a:ln w="28575">
              <a:solidFill>
                <a:schemeClr val="tx1"/>
              </a:solidFill>
              <a:round/>
              <a:headEnd/>
              <a:tailEnd/>
            </a:ln>
            <a:effectLst/>
          </p:spPr>
          <p:txBody>
            <a:bodyPr wrap="none" lIns="90000" tIns="46800" rIns="90000" bIns="46800" anchor="ctr"/>
            <a:lstStyle/>
            <a:p>
              <a:endParaRPr lang="zh-CN" altLang="en-US" sz="2400"/>
            </a:p>
          </p:txBody>
        </p:sp>
        <p:sp>
          <p:nvSpPr>
            <p:cNvPr id="7" name="Line 7"/>
            <p:cNvSpPr>
              <a:spLocks noChangeShapeType="1"/>
            </p:cNvSpPr>
            <p:nvPr/>
          </p:nvSpPr>
          <p:spPr bwMode="auto">
            <a:xfrm>
              <a:off x="3886200" y="2514600"/>
              <a:ext cx="0" cy="3200400"/>
            </a:xfrm>
            <a:prstGeom prst="line">
              <a:avLst/>
            </a:prstGeom>
            <a:noFill/>
            <a:ln w="28575">
              <a:solidFill>
                <a:schemeClr val="tx1"/>
              </a:solidFill>
              <a:round/>
              <a:headEnd/>
              <a:tailEnd/>
            </a:ln>
            <a:effectLst/>
          </p:spPr>
          <p:txBody>
            <a:bodyPr wrap="none" lIns="90000" tIns="46800" rIns="90000" bIns="46800" anchor="ctr"/>
            <a:lstStyle/>
            <a:p>
              <a:endParaRPr lang="zh-CN" altLang="en-US" sz="2400"/>
            </a:p>
          </p:txBody>
        </p:sp>
        <p:sp>
          <p:nvSpPr>
            <p:cNvPr id="8" name="Text Box 8"/>
            <p:cNvSpPr txBox="1">
              <a:spLocks noChangeArrowheads="1"/>
            </p:cNvSpPr>
            <p:nvPr/>
          </p:nvSpPr>
          <p:spPr bwMode="auto">
            <a:xfrm>
              <a:off x="1742725" y="5715000"/>
              <a:ext cx="5186035" cy="461665"/>
            </a:xfrm>
            <a:prstGeom prst="rect">
              <a:avLst/>
            </a:prstGeom>
            <a:noFill/>
            <a:ln w="25400" algn="ctr">
              <a:noFill/>
              <a:miter lim="800000"/>
              <a:headEnd/>
              <a:tailEnd/>
            </a:ln>
            <a:effectLst/>
          </p:spPr>
          <p:txBody>
            <a:bodyPr wrap="none">
              <a:spAutoFit/>
            </a:bodyPr>
            <a:lstStyle/>
            <a:p>
              <a:pPr marL="342900" indent="-342900" algn="ctr"/>
              <a:r>
                <a:rPr lang="zh-CN" altLang="en-US" sz="2400" dirty="0">
                  <a:latin typeface="+mj-ea"/>
                  <a:ea typeface="+mj-ea"/>
                </a:rPr>
                <a:t>遵守两段锁协议的事务可能发生死锁 </a:t>
              </a:r>
            </a:p>
          </p:txBody>
        </p:sp>
      </p:grpSp>
      <p:pic>
        <p:nvPicPr>
          <p:cNvPr id="11" name="图片 10">
            <a:extLst>
              <a:ext uri="{FF2B5EF4-FFF2-40B4-BE49-F238E27FC236}">
                <a16:creationId xmlns:a16="http://schemas.microsoft.com/office/drawing/2014/main" id="{A8E8ECFE-CB3C-4730-8C01-55189283C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8491" y="3537697"/>
            <a:ext cx="2222500" cy="2552700"/>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Autofit/>
          </a:bodyPr>
          <a:lstStyle/>
          <a:p>
            <a:pPr>
              <a:buClr>
                <a:schemeClr val="accent1"/>
              </a:buClr>
              <a:buFont typeface="Wingdings" pitchFamily="2" charset="2"/>
              <a:buChar char=""/>
              <a:defRPr/>
            </a:pPr>
            <a:r>
              <a:rPr lang="zh-CN" altLang="en-US" dirty="0">
                <a:solidFill>
                  <a:srgbClr val="000000"/>
                </a:solidFill>
                <a:latin typeface="+mj-ea"/>
                <a:cs typeface="+mn-cs"/>
              </a:rPr>
              <a:t>第一节 并发控制概述</a:t>
            </a:r>
            <a:endParaRPr lang="en-US" altLang="zh-CN" dirty="0">
              <a:solidFill>
                <a:srgbClr val="000000"/>
              </a:solidFill>
              <a:latin typeface="+mj-ea"/>
              <a:cs typeface="+mn-cs"/>
            </a:endParaRPr>
          </a:p>
          <a:p>
            <a:pPr eaLnBrk="1" hangingPunct="1">
              <a:buClr>
                <a:schemeClr val="accent1"/>
              </a:buClr>
              <a:buFont typeface="Wingdings" pitchFamily="2" charset="2"/>
              <a:buChar char=""/>
              <a:defRPr/>
            </a:pPr>
            <a:r>
              <a:rPr lang="zh-CN" altLang="en-US" dirty="0">
                <a:solidFill>
                  <a:srgbClr val="000000"/>
                </a:solidFill>
                <a:latin typeface="+mj-ea"/>
                <a:cs typeface="+mn-cs"/>
              </a:rPr>
              <a:t>第二节 封锁</a:t>
            </a:r>
            <a:endParaRPr lang="en-US" altLang="zh-CN" dirty="0">
              <a:solidFill>
                <a:srgbClr val="000000"/>
              </a:solidFill>
              <a:latin typeface="+mj-ea"/>
              <a:cs typeface="+mn-cs"/>
            </a:endParaRPr>
          </a:p>
          <a:p>
            <a:pPr>
              <a:buClr>
                <a:schemeClr val="accent1"/>
              </a:buClr>
              <a:buFont typeface="Wingdings" pitchFamily="2" charset="2"/>
              <a:buChar char=""/>
              <a:defRPr/>
            </a:pPr>
            <a:r>
              <a:rPr lang="zh-CN" altLang="en-US" dirty="0">
                <a:solidFill>
                  <a:srgbClr val="000000"/>
                </a:solidFill>
                <a:latin typeface="+mj-ea"/>
                <a:cs typeface="+mn-cs"/>
              </a:rPr>
              <a:t>第三节 活锁和死锁</a:t>
            </a:r>
            <a:endParaRPr lang="en-US" altLang="zh-CN" dirty="0">
              <a:solidFill>
                <a:srgbClr val="000000"/>
              </a:solidFill>
              <a:latin typeface="+mj-ea"/>
              <a:cs typeface="+mn-cs"/>
            </a:endParaRPr>
          </a:p>
          <a:p>
            <a:pPr>
              <a:buClr>
                <a:schemeClr val="accent1"/>
              </a:buClr>
              <a:buFont typeface="Wingdings" pitchFamily="2" charset="2"/>
              <a:buChar char=""/>
              <a:defRPr/>
            </a:pPr>
            <a:r>
              <a:rPr lang="zh-CN" altLang="en-US" dirty="0">
                <a:solidFill>
                  <a:srgbClr val="000000"/>
                </a:solidFill>
                <a:latin typeface="+mj-ea"/>
                <a:cs typeface="+mn-cs"/>
              </a:rPr>
              <a:t>第四节 并发调度的可串行性</a:t>
            </a:r>
            <a:endParaRPr lang="en-US" altLang="zh-CN" dirty="0">
              <a:solidFill>
                <a:srgbClr val="000000"/>
              </a:solidFill>
              <a:latin typeface="+mj-ea"/>
              <a:cs typeface="+mn-cs"/>
            </a:endParaRPr>
          </a:p>
          <a:p>
            <a:pPr>
              <a:buClr>
                <a:schemeClr val="accent1"/>
              </a:buClr>
              <a:buFont typeface="Wingdings" pitchFamily="2" charset="2"/>
              <a:buChar char=""/>
              <a:defRPr/>
            </a:pPr>
            <a:r>
              <a:rPr lang="zh-CN" altLang="en-US" dirty="0">
                <a:solidFill>
                  <a:srgbClr val="000000"/>
                </a:solidFill>
                <a:latin typeface="+mj-ea"/>
                <a:cs typeface="+mn-cs"/>
              </a:rPr>
              <a:t>第五节 两段锁协议</a:t>
            </a:r>
            <a:endParaRPr lang="en-US" altLang="zh-CN" dirty="0">
              <a:solidFill>
                <a:srgbClr val="000000"/>
              </a:solidFill>
              <a:latin typeface="+mj-ea"/>
              <a:cs typeface="+mn-cs"/>
            </a:endParaRPr>
          </a:p>
          <a:p>
            <a:pPr>
              <a:defRPr/>
            </a:pPr>
            <a:r>
              <a:rPr lang="zh-CN" altLang="en-US" dirty="0">
                <a:solidFill>
                  <a:srgbClr val="FF9905"/>
                </a:solidFill>
                <a:latin typeface="+mj-ea"/>
                <a:cs typeface="+mn-cs"/>
              </a:rPr>
              <a:t>第六节 封锁粒度</a:t>
            </a:r>
          </a:p>
        </p:txBody>
      </p:sp>
      <p:sp>
        <p:nvSpPr>
          <p:cNvPr id="23553" name="标题 1"/>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dirty="0">
                <a:latin typeface="+mj-ea"/>
              </a:rPr>
              <a:t>第</a:t>
            </a:r>
            <a:r>
              <a:rPr lang="en-US" altLang="zh-CN" dirty="0">
                <a:latin typeface="+mj-ea"/>
              </a:rPr>
              <a:t>11</a:t>
            </a:r>
            <a:r>
              <a:rPr lang="zh-CN" altLang="en-US" dirty="0">
                <a:latin typeface="+mj-ea"/>
              </a:rPr>
              <a:t>章 并发控制</a:t>
            </a:r>
          </a:p>
        </p:txBody>
      </p:sp>
      <p:pic>
        <p:nvPicPr>
          <p:cNvPr id="4" name="图片 3">
            <a:extLst>
              <a:ext uri="{FF2B5EF4-FFF2-40B4-BE49-F238E27FC236}">
                <a16:creationId xmlns:a16="http://schemas.microsoft.com/office/drawing/2014/main" id="{37C98DAA-5AB8-4151-BB99-3D988A3831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7177" y="2887196"/>
            <a:ext cx="2385178" cy="2552140"/>
          </a:xfrm>
          <a:prstGeom prst="rect">
            <a:avLst/>
          </a:prstGeom>
        </p:spPr>
      </p:pic>
    </p:spTree>
    <p:extLst>
      <p:ext uri="{BB962C8B-B14F-4D97-AF65-F5344CB8AC3E}">
        <p14:creationId xmlns:p14="http://schemas.microsoft.com/office/powerpoint/2010/main" val="2581581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3" name="Rectangle 3"/>
          <p:cNvSpPr>
            <a:spLocks noGrp="1" noChangeArrowheads="1"/>
          </p:cNvSpPr>
          <p:nvPr>
            <p:ph idx="1"/>
          </p:nvPr>
        </p:nvSpPr>
        <p:spPr/>
        <p:txBody>
          <a:bodyPr>
            <a:normAutofit/>
          </a:bodyPr>
          <a:lstStyle/>
          <a:p>
            <a:pPr>
              <a:lnSpc>
                <a:spcPct val="150000"/>
              </a:lnSpc>
            </a:pPr>
            <a:r>
              <a:rPr lang="zh-CN" altLang="en-US" dirty="0"/>
              <a:t>封锁对象的大小称为封锁粒度</a:t>
            </a:r>
            <a:r>
              <a:rPr lang="en-US" altLang="zh-CN" dirty="0"/>
              <a:t>(Granularity) </a:t>
            </a:r>
          </a:p>
          <a:p>
            <a:pPr>
              <a:lnSpc>
                <a:spcPct val="150000"/>
              </a:lnSpc>
            </a:pPr>
            <a:r>
              <a:rPr lang="zh-CN" altLang="en-US" dirty="0"/>
              <a:t>封锁的对象：逻辑单元，物理单元 </a:t>
            </a:r>
            <a:endParaRPr lang="en-US" altLang="zh-CN" dirty="0"/>
          </a:p>
          <a:p>
            <a:pPr>
              <a:lnSpc>
                <a:spcPct val="150000"/>
              </a:lnSpc>
            </a:pPr>
            <a:r>
              <a:rPr lang="zh-CN" altLang="en-US" dirty="0"/>
              <a:t>例：在关系数据库中，封锁对象：</a:t>
            </a:r>
          </a:p>
          <a:p>
            <a:pPr lvl="1">
              <a:lnSpc>
                <a:spcPct val="150000"/>
              </a:lnSpc>
            </a:pPr>
            <a:r>
              <a:rPr lang="zh-CN" altLang="en-US" dirty="0">
                <a:latin typeface="+mn-ea"/>
              </a:rPr>
              <a:t>逻辑单元</a:t>
            </a:r>
            <a:r>
              <a:rPr lang="en-US" altLang="zh-CN" dirty="0">
                <a:latin typeface="+mn-ea"/>
              </a:rPr>
              <a:t>: </a:t>
            </a:r>
            <a:r>
              <a:rPr lang="zh-CN" altLang="en-US" dirty="0">
                <a:latin typeface="+mn-ea"/>
              </a:rPr>
              <a:t>属性值、属性值集合、元组、关系、索引项、整个索引、整个数据库等</a:t>
            </a:r>
          </a:p>
          <a:p>
            <a:pPr lvl="1">
              <a:lnSpc>
                <a:spcPct val="150000"/>
              </a:lnSpc>
            </a:pPr>
            <a:r>
              <a:rPr lang="zh-CN" altLang="en-US" dirty="0">
                <a:latin typeface="+mn-ea"/>
              </a:rPr>
              <a:t>物理单元：页（数据页或索引页）、物理记录等</a:t>
            </a:r>
          </a:p>
        </p:txBody>
      </p:sp>
      <p:sp>
        <p:nvSpPr>
          <p:cNvPr id="419842" name="AutoShape 2"/>
          <p:cNvSpPr>
            <a:spLocks noGrp="1" noChangeArrowheads="1"/>
          </p:cNvSpPr>
          <p:nvPr>
            <p:ph type="title"/>
          </p:nvPr>
        </p:nvSpPr>
        <p:spPr/>
        <p:txBody>
          <a:bodyPr/>
          <a:lstStyle/>
          <a:p>
            <a:r>
              <a:rPr lang="zh-CN" altLang="en-US" dirty="0"/>
              <a:t>封锁粒度</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7" name="Rectangle 3"/>
          <p:cNvSpPr>
            <a:spLocks noGrp="1" noChangeArrowheads="1"/>
          </p:cNvSpPr>
          <p:nvPr>
            <p:ph idx="1"/>
          </p:nvPr>
        </p:nvSpPr>
        <p:spPr/>
        <p:txBody>
          <a:bodyPr>
            <a:normAutofit/>
          </a:bodyPr>
          <a:lstStyle/>
          <a:p>
            <a:pPr>
              <a:lnSpc>
                <a:spcPct val="150000"/>
              </a:lnSpc>
            </a:pPr>
            <a:r>
              <a:rPr lang="zh-CN" altLang="en-US" dirty="0"/>
              <a:t>封锁粒度与系统的并发度和并发控制的开销密切相关</a:t>
            </a:r>
          </a:p>
          <a:p>
            <a:pPr lvl="1">
              <a:lnSpc>
                <a:spcPct val="150000"/>
              </a:lnSpc>
            </a:pPr>
            <a:r>
              <a:rPr lang="zh-CN" altLang="en-US" dirty="0"/>
              <a:t>封锁的粒度越大，数据库所能够封锁的数据单元就越少，并发度就越小，系统开销也越小</a:t>
            </a:r>
          </a:p>
          <a:p>
            <a:pPr lvl="1">
              <a:lnSpc>
                <a:spcPct val="150000"/>
              </a:lnSpc>
            </a:pPr>
            <a:r>
              <a:rPr lang="zh-CN" altLang="en-US" dirty="0"/>
              <a:t>封锁的粒度越小，并发度较高，但系统开销也就越大</a:t>
            </a:r>
          </a:p>
        </p:txBody>
      </p:sp>
      <p:sp>
        <p:nvSpPr>
          <p:cNvPr id="420866" name="AutoShape 2"/>
          <p:cNvSpPr>
            <a:spLocks noGrp="1" noChangeArrowheads="1"/>
          </p:cNvSpPr>
          <p:nvPr>
            <p:ph type="title"/>
          </p:nvPr>
        </p:nvSpPr>
        <p:spPr/>
        <p:txBody>
          <a:bodyPr/>
          <a:lstStyle/>
          <a:p>
            <a:r>
              <a:rPr lang="zh-CN" altLang="en-US" dirty="0"/>
              <a:t>选择封锁粒度原则</a:t>
            </a:r>
          </a:p>
        </p:txBody>
      </p:sp>
      <p:pic>
        <p:nvPicPr>
          <p:cNvPr id="3" name="图片 2">
            <a:extLst>
              <a:ext uri="{FF2B5EF4-FFF2-40B4-BE49-F238E27FC236}">
                <a16:creationId xmlns:a16="http://schemas.microsoft.com/office/drawing/2014/main" id="{90C9F650-5148-48B6-9F25-77A99D488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2923" y="4015748"/>
            <a:ext cx="3343742" cy="2295845"/>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1" name="Rectangle 3"/>
          <p:cNvSpPr>
            <a:spLocks noGrp="1" noChangeArrowheads="1"/>
          </p:cNvSpPr>
          <p:nvPr>
            <p:ph idx="1"/>
          </p:nvPr>
        </p:nvSpPr>
        <p:spPr>
          <a:xfrm>
            <a:off x="383241" y="1166530"/>
            <a:ext cx="11436724" cy="4524949"/>
          </a:xfrm>
        </p:spPr>
        <p:txBody>
          <a:bodyPr>
            <a:normAutofit lnSpcReduction="10000"/>
          </a:bodyPr>
          <a:lstStyle/>
          <a:p>
            <a:pPr>
              <a:lnSpc>
                <a:spcPct val="150000"/>
              </a:lnSpc>
            </a:pPr>
            <a:r>
              <a:rPr lang="zh-CN" altLang="en-US" dirty="0"/>
              <a:t>若封锁粒度是数据页，事务</a:t>
            </a:r>
            <a:r>
              <a:rPr lang="en-US" altLang="zh-CN" dirty="0"/>
              <a:t>T1</a:t>
            </a:r>
            <a:r>
              <a:rPr lang="zh-CN" altLang="en-US" dirty="0"/>
              <a:t>需要修改元组</a:t>
            </a:r>
            <a:r>
              <a:rPr lang="en-US" altLang="zh-CN" dirty="0"/>
              <a:t>L1</a:t>
            </a:r>
            <a:r>
              <a:rPr lang="zh-CN" altLang="en-US" dirty="0"/>
              <a:t>，则</a:t>
            </a:r>
            <a:r>
              <a:rPr lang="en-US" altLang="zh-CN" dirty="0"/>
              <a:t>T1</a:t>
            </a:r>
            <a:r>
              <a:rPr lang="zh-CN" altLang="en-US" dirty="0"/>
              <a:t>必须对包含</a:t>
            </a:r>
            <a:r>
              <a:rPr lang="en-US" altLang="zh-CN" dirty="0"/>
              <a:t>L1</a:t>
            </a:r>
            <a:r>
              <a:rPr lang="zh-CN" altLang="en-US" dirty="0"/>
              <a:t>的整个数据页</a:t>
            </a:r>
            <a:r>
              <a:rPr lang="en-US" altLang="zh-CN" dirty="0"/>
              <a:t>A</a:t>
            </a:r>
            <a:r>
              <a:rPr lang="zh-CN" altLang="en-US" dirty="0"/>
              <a:t>加锁。如果</a:t>
            </a:r>
            <a:r>
              <a:rPr lang="en-US" altLang="zh-CN" dirty="0"/>
              <a:t>T1</a:t>
            </a:r>
            <a:r>
              <a:rPr lang="zh-CN" altLang="en-US" dirty="0"/>
              <a:t>对</a:t>
            </a:r>
            <a:r>
              <a:rPr lang="en-US" altLang="zh-CN" dirty="0"/>
              <a:t>A</a:t>
            </a:r>
            <a:r>
              <a:rPr lang="zh-CN" altLang="en-US" dirty="0"/>
              <a:t>加锁后，事务</a:t>
            </a:r>
            <a:r>
              <a:rPr lang="en-US" altLang="zh-CN" dirty="0"/>
              <a:t>T2</a:t>
            </a:r>
            <a:r>
              <a:rPr lang="zh-CN" altLang="en-US" dirty="0"/>
              <a:t>要修改</a:t>
            </a:r>
            <a:r>
              <a:rPr lang="en-US" altLang="zh-CN" dirty="0"/>
              <a:t>A</a:t>
            </a:r>
            <a:r>
              <a:rPr lang="zh-CN" altLang="en-US" dirty="0"/>
              <a:t>中元组</a:t>
            </a:r>
            <a:r>
              <a:rPr lang="en-US" altLang="zh-CN" dirty="0"/>
              <a:t>L2</a:t>
            </a:r>
            <a:r>
              <a:rPr lang="zh-CN" altLang="en-US" dirty="0"/>
              <a:t>，则</a:t>
            </a:r>
            <a:r>
              <a:rPr lang="en-US" altLang="zh-CN" dirty="0"/>
              <a:t>T2</a:t>
            </a:r>
            <a:r>
              <a:rPr lang="zh-CN" altLang="en-US" dirty="0"/>
              <a:t>被迫等待，直到</a:t>
            </a:r>
            <a:r>
              <a:rPr lang="en-US" altLang="zh-CN" dirty="0"/>
              <a:t>T1</a:t>
            </a:r>
            <a:r>
              <a:rPr lang="zh-CN" altLang="en-US" dirty="0"/>
              <a:t>释放</a:t>
            </a:r>
            <a:r>
              <a:rPr lang="en-US" altLang="zh-CN" dirty="0"/>
              <a:t>A</a:t>
            </a:r>
            <a:endParaRPr lang="zh-CN" altLang="en-US" dirty="0"/>
          </a:p>
          <a:p>
            <a:pPr>
              <a:lnSpc>
                <a:spcPct val="150000"/>
              </a:lnSpc>
            </a:pPr>
            <a:r>
              <a:rPr lang="zh-CN" altLang="en-US" dirty="0"/>
              <a:t>如果封锁粒度是元组，则</a:t>
            </a:r>
            <a:r>
              <a:rPr lang="en-US" altLang="zh-CN" dirty="0"/>
              <a:t>T1</a:t>
            </a:r>
            <a:r>
              <a:rPr lang="zh-CN" altLang="en-US" dirty="0"/>
              <a:t>和</a:t>
            </a:r>
            <a:r>
              <a:rPr lang="en-US" altLang="zh-CN" dirty="0"/>
              <a:t>T2</a:t>
            </a:r>
            <a:r>
              <a:rPr lang="zh-CN" altLang="en-US" dirty="0"/>
              <a:t>可以同时对</a:t>
            </a:r>
            <a:r>
              <a:rPr lang="en-US" altLang="zh-CN" dirty="0"/>
              <a:t>L1</a:t>
            </a:r>
            <a:r>
              <a:rPr lang="zh-CN" altLang="en-US" dirty="0"/>
              <a:t>和</a:t>
            </a:r>
            <a:r>
              <a:rPr lang="en-US" altLang="zh-CN" dirty="0"/>
              <a:t>L2</a:t>
            </a:r>
            <a:r>
              <a:rPr lang="zh-CN" altLang="en-US" dirty="0"/>
              <a:t>加锁，不需要互相等待，提高了系统的并行度</a:t>
            </a:r>
          </a:p>
          <a:p>
            <a:pPr>
              <a:lnSpc>
                <a:spcPct val="150000"/>
              </a:lnSpc>
            </a:pPr>
            <a:r>
              <a:rPr lang="zh-CN" altLang="en-US" dirty="0"/>
              <a:t>又如，事务</a:t>
            </a:r>
            <a:r>
              <a:rPr lang="en-US" altLang="zh-CN" dirty="0"/>
              <a:t>T</a:t>
            </a:r>
            <a:r>
              <a:rPr lang="zh-CN" altLang="en-US" dirty="0"/>
              <a:t>需要读取整个表，若封锁粒度是元组，</a:t>
            </a:r>
            <a:r>
              <a:rPr lang="en-US" altLang="zh-CN" dirty="0"/>
              <a:t>T</a:t>
            </a:r>
            <a:r>
              <a:rPr lang="zh-CN" altLang="en-US" dirty="0"/>
              <a:t>必须对表中的每一个元组加锁，开销极大 </a:t>
            </a:r>
          </a:p>
        </p:txBody>
      </p:sp>
      <p:sp>
        <p:nvSpPr>
          <p:cNvPr id="519170" name="AutoShape 2"/>
          <p:cNvSpPr>
            <a:spLocks noGrp="1" noChangeArrowheads="1"/>
          </p:cNvSpPr>
          <p:nvPr>
            <p:ph type="title"/>
          </p:nvPr>
        </p:nvSpPr>
        <p:spPr/>
        <p:txBody>
          <a:bodyPr/>
          <a:lstStyle/>
          <a:p>
            <a:r>
              <a:rPr lang="zh-CN" altLang="en-US" dirty="0"/>
              <a:t>选择封锁粒度的原则</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9" name="Rectangle 3"/>
          <p:cNvSpPr>
            <a:spLocks noGrp="1" noChangeArrowheads="1"/>
          </p:cNvSpPr>
          <p:nvPr>
            <p:ph idx="1"/>
          </p:nvPr>
        </p:nvSpPr>
        <p:spPr/>
        <p:txBody>
          <a:bodyPr>
            <a:normAutofit/>
          </a:bodyPr>
          <a:lstStyle/>
          <a:p>
            <a:pPr>
              <a:lnSpc>
                <a:spcPct val="160000"/>
              </a:lnSpc>
            </a:pPr>
            <a:r>
              <a:rPr lang="zh-CN" altLang="en-US" dirty="0"/>
              <a:t>多粒度封锁</a:t>
            </a:r>
            <a:r>
              <a:rPr lang="en-US" altLang="zh-CN" dirty="0"/>
              <a:t>(Multiple Granularity Locking)</a:t>
            </a:r>
            <a:r>
              <a:rPr lang="zh-CN" altLang="en-US" dirty="0"/>
              <a:t>：在一个系统中同时支持多种封锁粒度供不同的事务选择</a:t>
            </a:r>
          </a:p>
          <a:p>
            <a:pPr>
              <a:lnSpc>
                <a:spcPct val="160000"/>
              </a:lnSpc>
            </a:pPr>
            <a:r>
              <a:rPr lang="zh-CN" altLang="en-US" dirty="0"/>
              <a:t>选择封锁粒度要考虑封锁开销和并发度两个因素，适当选择封锁粒度</a:t>
            </a:r>
          </a:p>
          <a:p>
            <a:pPr lvl="1">
              <a:lnSpc>
                <a:spcPct val="170000"/>
              </a:lnSpc>
            </a:pPr>
            <a:r>
              <a:rPr lang="zh-CN" altLang="en-US" dirty="0"/>
              <a:t>需要处理多个关系的大量元组的用户事务：以数据库为封锁单位</a:t>
            </a:r>
          </a:p>
          <a:p>
            <a:pPr lvl="1">
              <a:lnSpc>
                <a:spcPct val="170000"/>
              </a:lnSpc>
            </a:pPr>
            <a:r>
              <a:rPr lang="zh-CN" altLang="en-US" dirty="0"/>
              <a:t>需要处理大量元组的用户事务：以关系为封锁单元</a:t>
            </a:r>
          </a:p>
          <a:p>
            <a:pPr lvl="1">
              <a:lnSpc>
                <a:spcPct val="170000"/>
              </a:lnSpc>
            </a:pPr>
            <a:r>
              <a:rPr lang="zh-CN" altLang="en-US" dirty="0"/>
              <a:t>只处理少量元组的用户事务：以元组为封锁单位</a:t>
            </a:r>
          </a:p>
        </p:txBody>
      </p:sp>
      <p:sp>
        <p:nvSpPr>
          <p:cNvPr id="423938" name="AutoShape 2"/>
          <p:cNvSpPr>
            <a:spLocks noGrp="1" noChangeArrowheads="1"/>
          </p:cNvSpPr>
          <p:nvPr>
            <p:ph type="title"/>
          </p:nvPr>
        </p:nvSpPr>
        <p:spPr/>
        <p:txBody>
          <a:bodyPr/>
          <a:lstStyle/>
          <a:p>
            <a:r>
              <a:rPr lang="zh-CN" altLang="en-US" dirty="0"/>
              <a:t>选择封锁粒度的原则</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7" name="Rectangle 3"/>
          <p:cNvSpPr>
            <a:spLocks noGrp="1" noChangeArrowheads="1"/>
          </p:cNvSpPr>
          <p:nvPr>
            <p:ph idx="1"/>
          </p:nvPr>
        </p:nvSpPr>
        <p:spPr/>
        <p:txBody>
          <a:bodyPr>
            <a:normAutofit/>
          </a:bodyPr>
          <a:lstStyle/>
          <a:p>
            <a:pPr>
              <a:lnSpc>
                <a:spcPct val="150000"/>
              </a:lnSpc>
            </a:pPr>
            <a:r>
              <a:rPr lang="zh-CN" altLang="en-US" dirty="0"/>
              <a:t>多粒度树</a:t>
            </a:r>
          </a:p>
          <a:p>
            <a:pPr lvl="1">
              <a:lnSpc>
                <a:spcPct val="150000"/>
              </a:lnSpc>
            </a:pPr>
            <a:r>
              <a:rPr lang="zh-CN" altLang="en-US" dirty="0"/>
              <a:t>以树形结构来表示多级封锁粒度</a:t>
            </a:r>
          </a:p>
          <a:p>
            <a:pPr lvl="1">
              <a:lnSpc>
                <a:spcPct val="150000"/>
              </a:lnSpc>
            </a:pPr>
            <a:r>
              <a:rPr lang="zh-CN" altLang="en-US" dirty="0"/>
              <a:t>根结点是整个数据库，表示最大的数据粒度</a:t>
            </a:r>
          </a:p>
          <a:p>
            <a:pPr lvl="1">
              <a:lnSpc>
                <a:spcPct val="150000"/>
              </a:lnSpc>
            </a:pPr>
            <a:r>
              <a:rPr lang="zh-CN" altLang="en-US" dirty="0"/>
              <a:t>叶结点表示最小的数据粒度</a:t>
            </a:r>
          </a:p>
          <a:p>
            <a:pPr lvl="3">
              <a:lnSpc>
                <a:spcPct val="90000"/>
              </a:lnSpc>
            </a:pPr>
            <a:endParaRPr lang="zh-CN" altLang="en-US" sz="2000" b="1" dirty="0"/>
          </a:p>
          <a:p>
            <a:pPr>
              <a:lnSpc>
                <a:spcPct val="90000"/>
              </a:lnSpc>
              <a:buFont typeface="Wingdings" pitchFamily="2" charset="2"/>
              <a:buNone/>
            </a:pPr>
            <a:r>
              <a:rPr lang="zh-CN" altLang="en-US" sz="2400" dirty="0"/>
              <a:t>    </a:t>
            </a:r>
            <a:endParaRPr lang="zh-CN" altLang="en-US" sz="2000" dirty="0"/>
          </a:p>
        </p:txBody>
      </p:sp>
      <p:sp>
        <p:nvSpPr>
          <p:cNvPr id="425986" name="AutoShape 2"/>
          <p:cNvSpPr>
            <a:spLocks noGrp="1" noChangeArrowheads="1"/>
          </p:cNvSpPr>
          <p:nvPr>
            <p:ph type="title"/>
          </p:nvPr>
        </p:nvSpPr>
        <p:spPr/>
        <p:txBody>
          <a:bodyPr/>
          <a:lstStyle/>
          <a:p>
            <a:r>
              <a:rPr lang="zh-CN" altLang="en-US" dirty="0"/>
              <a:t>多粒度封锁</a:t>
            </a:r>
          </a:p>
        </p:txBody>
      </p:sp>
      <p:pic>
        <p:nvPicPr>
          <p:cNvPr id="3" name="图片 2">
            <a:extLst>
              <a:ext uri="{FF2B5EF4-FFF2-40B4-BE49-F238E27FC236}">
                <a16:creationId xmlns:a16="http://schemas.microsoft.com/office/drawing/2014/main" id="{D85B0906-641F-4503-91D8-42F8FE2B0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2639" y="3791926"/>
            <a:ext cx="3553321" cy="2057687"/>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1" name="Rectangle 3"/>
          <p:cNvSpPr>
            <a:spLocks noGrp="1" noChangeArrowheads="1"/>
          </p:cNvSpPr>
          <p:nvPr>
            <p:ph idx="1"/>
          </p:nvPr>
        </p:nvSpPr>
        <p:spPr/>
        <p:txBody>
          <a:bodyPr>
            <a:normAutofit/>
          </a:bodyPr>
          <a:lstStyle/>
          <a:p>
            <a:pPr>
              <a:lnSpc>
                <a:spcPct val="150000"/>
              </a:lnSpc>
            </a:pPr>
            <a:r>
              <a:rPr lang="zh-CN" altLang="en-US" dirty="0"/>
              <a:t>例：三级粒度树。根结点为数据库，数据库的子结点为关系，关系的子结点为元组</a:t>
            </a:r>
          </a:p>
        </p:txBody>
      </p:sp>
      <p:sp>
        <p:nvSpPr>
          <p:cNvPr id="427010" name="AutoShape 2"/>
          <p:cNvSpPr>
            <a:spLocks noGrp="1" noChangeArrowheads="1"/>
          </p:cNvSpPr>
          <p:nvPr>
            <p:ph type="title"/>
          </p:nvPr>
        </p:nvSpPr>
        <p:spPr/>
        <p:txBody>
          <a:bodyPr/>
          <a:lstStyle/>
          <a:p>
            <a:r>
              <a:rPr lang="zh-CN" altLang="en-US" dirty="0"/>
              <a:t>多粒度封锁</a:t>
            </a:r>
          </a:p>
        </p:txBody>
      </p:sp>
      <p:grpSp>
        <p:nvGrpSpPr>
          <p:cNvPr id="2" name="Group 4"/>
          <p:cNvGrpSpPr>
            <a:grpSpLocks/>
          </p:cNvGrpSpPr>
          <p:nvPr/>
        </p:nvGrpSpPr>
        <p:grpSpPr bwMode="auto">
          <a:xfrm>
            <a:off x="3897406" y="2634244"/>
            <a:ext cx="5257800" cy="2536825"/>
            <a:chOff x="3447" y="9625"/>
            <a:chExt cx="3183" cy="1829"/>
          </a:xfrm>
        </p:grpSpPr>
        <p:sp>
          <p:nvSpPr>
            <p:cNvPr id="427013" name="Line 5"/>
            <p:cNvSpPr>
              <a:spLocks noChangeShapeType="1"/>
            </p:cNvSpPr>
            <p:nvPr/>
          </p:nvSpPr>
          <p:spPr bwMode="auto">
            <a:xfrm flipH="1">
              <a:off x="4226" y="9995"/>
              <a:ext cx="510" cy="381"/>
            </a:xfrm>
            <a:prstGeom prst="line">
              <a:avLst/>
            </a:prstGeom>
            <a:noFill/>
            <a:ln w="6350">
              <a:solidFill>
                <a:srgbClr val="000000"/>
              </a:solidFill>
              <a:round/>
              <a:headEnd/>
              <a:tailEnd type="stealth" w="sm" len="sm"/>
            </a:ln>
          </p:spPr>
          <p:txBody>
            <a:bodyPr/>
            <a:lstStyle/>
            <a:p>
              <a:endParaRPr lang="zh-CN" altLang="en-US">
                <a:latin typeface="+mj-ea"/>
                <a:ea typeface="+mj-ea"/>
              </a:endParaRPr>
            </a:p>
          </p:txBody>
        </p:sp>
        <p:sp>
          <p:nvSpPr>
            <p:cNvPr id="427014" name="Line 6"/>
            <p:cNvSpPr>
              <a:spLocks noChangeShapeType="1"/>
            </p:cNvSpPr>
            <p:nvPr/>
          </p:nvSpPr>
          <p:spPr bwMode="auto">
            <a:xfrm>
              <a:off x="4976" y="9995"/>
              <a:ext cx="645" cy="366"/>
            </a:xfrm>
            <a:prstGeom prst="line">
              <a:avLst/>
            </a:prstGeom>
            <a:noFill/>
            <a:ln w="6350">
              <a:solidFill>
                <a:srgbClr val="000000"/>
              </a:solidFill>
              <a:round/>
              <a:headEnd/>
              <a:tailEnd type="stealth" w="sm" len="sm"/>
            </a:ln>
          </p:spPr>
          <p:txBody>
            <a:bodyPr/>
            <a:lstStyle/>
            <a:p>
              <a:endParaRPr lang="zh-CN" altLang="en-US">
                <a:latin typeface="+mj-ea"/>
                <a:ea typeface="+mj-ea"/>
              </a:endParaRPr>
            </a:p>
          </p:txBody>
        </p:sp>
        <p:sp>
          <p:nvSpPr>
            <p:cNvPr id="427015" name="Line 7"/>
            <p:cNvSpPr>
              <a:spLocks noChangeShapeType="1"/>
            </p:cNvSpPr>
            <p:nvPr/>
          </p:nvSpPr>
          <p:spPr bwMode="auto">
            <a:xfrm flipH="1">
              <a:off x="3761" y="10680"/>
              <a:ext cx="345" cy="436"/>
            </a:xfrm>
            <a:prstGeom prst="line">
              <a:avLst/>
            </a:prstGeom>
            <a:noFill/>
            <a:ln w="6350">
              <a:solidFill>
                <a:srgbClr val="000000"/>
              </a:solidFill>
              <a:round/>
              <a:headEnd/>
              <a:tailEnd type="stealth" w="sm" len="sm"/>
            </a:ln>
          </p:spPr>
          <p:txBody>
            <a:bodyPr/>
            <a:lstStyle/>
            <a:p>
              <a:endParaRPr lang="zh-CN" altLang="en-US">
                <a:latin typeface="+mj-ea"/>
                <a:ea typeface="+mj-ea"/>
              </a:endParaRPr>
            </a:p>
          </p:txBody>
        </p:sp>
        <p:sp>
          <p:nvSpPr>
            <p:cNvPr id="427016" name="Line 8"/>
            <p:cNvSpPr>
              <a:spLocks noChangeShapeType="1"/>
            </p:cNvSpPr>
            <p:nvPr/>
          </p:nvSpPr>
          <p:spPr bwMode="auto">
            <a:xfrm>
              <a:off x="4271" y="10678"/>
              <a:ext cx="330" cy="443"/>
            </a:xfrm>
            <a:prstGeom prst="line">
              <a:avLst/>
            </a:prstGeom>
            <a:noFill/>
            <a:ln w="6350">
              <a:solidFill>
                <a:srgbClr val="000000"/>
              </a:solidFill>
              <a:round/>
              <a:headEnd/>
              <a:tailEnd type="stealth" w="sm" len="sm"/>
            </a:ln>
          </p:spPr>
          <p:txBody>
            <a:bodyPr/>
            <a:lstStyle/>
            <a:p>
              <a:endParaRPr lang="zh-CN" altLang="en-US">
                <a:latin typeface="+mj-ea"/>
                <a:ea typeface="+mj-ea"/>
              </a:endParaRPr>
            </a:p>
          </p:txBody>
        </p:sp>
        <p:sp>
          <p:nvSpPr>
            <p:cNvPr id="427017" name="Line 9"/>
            <p:cNvSpPr>
              <a:spLocks noChangeShapeType="1"/>
            </p:cNvSpPr>
            <p:nvPr/>
          </p:nvSpPr>
          <p:spPr bwMode="auto">
            <a:xfrm flipH="1">
              <a:off x="5201" y="10704"/>
              <a:ext cx="315" cy="390"/>
            </a:xfrm>
            <a:prstGeom prst="line">
              <a:avLst/>
            </a:prstGeom>
            <a:noFill/>
            <a:ln w="6350">
              <a:solidFill>
                <a:srgbClr val="000000"/>
              </a:solidFill>
              <a:round/>
              <a:headEnd/>
              <a:tailEnd type="stealth" w="sm" len="sm"/>
            </a:ln>
          </p:spPr>
          <p:txBody>
            <a:bodyPr/>
            <a:lstStyle/>
            <a:p>
              <a:endParaRPr lang="zh-CN" altLang="en-US">
                <a:latin typeface="+mj-ea"/>
                <a:ea typeface="+mj-ea"/>
              </a:endParaRPr>
            </a:p>
          </p:txBody>
        </p:sp>
        <p:sp>
          <p:nvSpPr>
            <p:cNvPr id="427018" name="Line 10"/>
            <p:cNvSpPr>
              <a:spLocks noChangeShapeType="1"/>
            </p:cNvSpPr>
            <p:nvPr/>
          </p:nvSpPr>
          <p:spPr bwMode="auto">
            <a:xfrm>
              <a:off x="5756" y="10715"/>
              <a:ext cx="375" cy="379"/>
            </a:xfrm>
            <a:prstGeom prst="line">
              <a:avLst/>
            </a:prstGeom>
            <a:noFill/>
            <a:ln w="6350">
              <a:solidFill>
                <a:srgbClr val="000000"/>
              </a:solidFill>
              <a:round/>
              <a:headEnd/>
              <a:tailEnd type="stealth" w="sm" len="sm"/>
            </a:ln>
          </p:spPr>
          <p:txBody>
            <a:bodyPr/>
            <a:lstStyle/>
            <a:p>
              <a:endParaRPr lang="zh-CN" altLang="en-US">
                <a:latin typeface="+mj-ea"/>
                <a:ea typeface="+mj-ea"/>
              </a:endParaRPr>
            </a:p>
          </p:txBody>
        </p:sp>
        <p:sp>
          <p:nvSpPr>
            <p:cNvPr id="427019" name="Text Box 11"/>
            <p:cNvSpPr txBox="1">
              <a:spLocks noChangeArrowheads="1"/>
            </p:cNvSpPr>
            <p:nvPr/>
          </p:nvSpPr>
          <p:spPr bwMode="auto">
            <a:xfrm>
              <a:off x="4515" y="9625"/>
              <a:ext cx="795" cy="420"/>
            </a:xfrm>
            <a:prstGeom prst="rect">
              <a:avLst/>
            </a:prstGeom>
            <a:noFill/>
            <a:ln w="9525">
              <a:noFill/>
              <a:miter lim="800000"/>
              <a:headEnd/>
              <a:tailEnd/>
            </a:ln>
          </p:spPr>
          <p:txBody>
            <a:bodyPr/>
            <a:lstStyle/>
            <a:p>
              <a:pPr algn="ctr" eaLnBrk="0" hangingPunct="0">
                <a:lnSpc>
                  <a:spcPct val="96000"/>
                </a:lnSpc>
              </a:pPr>
              <a:r>
                <a:rPr lang="zh-CN" altLang="en-US" sz="2400" b="1">
                  <a:latin typeface="+mj-ea"/>
                  <a:ea typeface="+mj-ea"/>
                </a:rPr>
                <a:t>数据库</a:t>
              </a:r>
            </a:p>
          </p:txBody>
        </p:sp>
        <p:sp>
          <p:nvSpPr>
            <p:cNvPr id="427020" name="Text Box 12"/>
            <p:cNvSpPr txBox="1">
              <a:spLocks noChangeArrowheads="1"/>
            </p:cNvSpPr>
            <p:nvPr/>
          </p:nvSpPr>
          <p:spPr bwMode="auto">
            <a:xfrm>
              <a:off x="5265" y="10315"/>
              <a:ext cx="810" cy="375"/>
            </a:xfrm>
            <a:prstGeom prst="rect">
              <a:avLst/>
            </a:prstGeom>
            <a:noFill/>
            <a:ln w="9525">
              <a:noFill/>
              <a:miter lim="800000"/>
              <a:headEnd/>
              <a:tailEnd/>
            </a:ln>
          </p:spPr>
          <p:txBody>
            <a:bodyPr/>
            <a:lstStyle/>
            <a:p>
              <a:pPr algn="ctr" eaLnBrk="0" hangingPunct="0">
                <a:lnSpc>
                  <a:spcPct val="96000"/>
                </a:lnSpc>
              </a:pPr>
              <a:r>
                <a:rPr lang="zh-CN" altLang="en-US" sz="2400" b="1">
                  <a:latin typeface="+mj-ea"/>
                  <a:ea typeface="+mj-ea"/>
                </a:rPr>
                <a:t>关系</a:t>
              </a:r>
              <a:r>
                <a:rPr lang="en-US" altLang="zh-CN" sz="2400" b="1">
                  <a:latin typeface="+mj-ea"/>
                  <a:ea typeface="+mj-ea"/>
                </a:rPr>
                <a:t>R</a:t>
              </a:r>
              <a:r>
                <a:rPr lang="en-US" altLang="zh-CN" sz="2400" b="1" i="1" baseline="-25000">
                  <a:latin typeface="+mj-ea"/>
                  <a:ea typeface="+mj-ea"/>
                </a:rPr>
                <a:t>n</a:t>
              </a:r>
              <a:endParaRPr lang="en-US" altLang="zh-CN" sz="2400" b="1">
                <a:latin typeface="+mj-ea"/>
                <a:ea typeface="+mj-ea"/>
              </a:endParaRPr>
            </a:p>
          </p:txBody>
        </p:sp>
        <p:sp>
          <p:nvSpPr>
            <p:cNvPr id="427021" name="Text Box 13"/>
            <p:cNvSpPr txBox="1">
              <a:spLocks noChangeArrowheads="1"/>
            </p:cNvSpPr>
            <p:nvPr/>
          </p:nvSpPr>
          <p:spPr bwMode="auto">
            <a:xfrm>
              <a:off x="3810" y="10315"/>
              <a:ext cx="930" cy="600"/>
            </a:xfrm>
            <a:prstGeom prst="rect">
              <a:avLst/>
            </a:prstGeom>
            <a:noFill/>
            <a:ln w="9525">
              <a:noFill/>
              <a:miter lim="800000"/>
              <a:headEnd/>
              <a:tailEnd/>
            </a:ln>
          </p:spPr>
          <p:txBody>
            <a:bodyPr/>
            <a:lstStyle/>
            <a:p>
              <a:pPr algn="ctr" eaLnBrk="0" hangingPunct="0">
                <a:lnSpc>
                  <a:spcPct val="96000"/>
                </a:lnSpc>
              </a:pPr>
              <a:r>
                <a:rPr lang="zh-CN" altLang="en-US" sz="2000" b="1">
                  <a:latin typeface="+mj-ea"/>
                  <a:ea typeface="+mj-ea"/>
                </a:rPr>
                <a:t>关系</a:t>
              </a:r>
              <a:r>
                <a:rPr lang="en-US" altLang="zh-CN" sz="2000" b="1">
                  <a:latin typeface="+mj-ea"/>
                  <a:ea typeface="+mj-ea"/>
                </a:rPr>
                <a:t>R</a:t>
              </a:r>
              <a:r>
                <a:rPr lang="en-US" altLang="zh-CN" sz="2000" b="1" baseline="-25000">
                  <a:latin typeface="+mj-ea"/>
                  <a:ea typeface="+mj-ea"/>
                </a:rPr>
                <a:t>1</a:t>
              </a:r>
              <a:endParaRPr lang="en-US" altLang="zh-CN" sz="2000" b="1">
                <a:latin typeface="+mj-ea"/>
                <a:ea typeface="+mj-ea"/>
              </a:endParaRPr>
            </a:p>
          </p:txBody>
        </p:sp>
        <p:sp>
          <p:nvSpPr>
            <p:cNvPr id="427022" name="Text Box 14"/>
            <p:cNvSpPr txBox="1">
              <a:spLocks noChangeArrowheads="1"/>
            </p:cNvSpPr>
            <p:nvPr/>
          </p:nvSpPr>
          <p:spPr bwMode="auto">
            <a:xfrm>
              <a:off x="3447" y="11005"/>
              <a:ext cx="630" cy="390"/>
            </a:xfrm>
            <a:prstGeom prst="rect">
              <a:avLst/>
            </a:prstGeom>
            <a:noFill/>
            <a:ln w="6350">
              <a:noFill/>
              <a:miter lim="800000"/>
              <a:headEnd/>
              <a:tailEnd/>
            </a:ln>
          </p:spPr>
          <p:txBody>
            <a:bodyPr/>
            <a:lstStyle/>
            <a:p>
              <a:pPr algn="ctr" eaLnBrk="0" hangingPunct="0">
                <a:lnSpc>
                  <a:spcPct val="96000"/>
                </a:lnSpc>
              </a:pPr>
              <a:r>
                <a:rPr lang="zh-CN" altLang="en-US" sz="2400" b="1">
                  <a:latin typeface="+mj-ea"/>
                  <a:ea typeface="+mj-ea"/>
                </a:rPr>
                <a:t>元组</a:t>
              </a:r>
            </a:p>
          </p:txBody>
        </p:sp>
        <p:sp>
          <p:nvSpPr>
            <p:cNvPr id="427023" name="Text Box 15"/>
            <p:cNvSpPr txBox="1">
              <a:spLocks noChangeArrowheads="1"/>
            </p:cNvSpPr>
            <p:nvPr/>
          </p:nvSpPr>
          <p:spPr bwMode="auto">
            <a:xfrm>
              <a:off x="5835" y="11005"/>
              <a:ext cx="795" cy="435"/>
            </a:xfrm>
            <a:prstGeom prst="rect">
              <a:avLst/>
            </a:prstGeom>
            <a:noFill/>
            <a:ln w="9525">
              <a:noFill/>
              <a:miter lim="800000"/>
              <a:headEnd/>
              <a:tailEnd/>
            </a:ln>
          </p:spPr>
          <p:txBody>
            <a:bodyPr/>
            <a:lstStyle/>
            <a:p>
              <a:pPr algn="ctr" eaLnBrk="0" hangingPunct="0">
                <a:lnSpc>
                  <a:spcPct val="96000"/>
                </a:lnSpc>
              </a:pPr>
              <a:r>
                <a:rPr lang="zh-CN" altLang="en-US" sz="2400" b="1">
                  <a:latin typeface="+mj-ea"/>
                  <a:ea typeface="+mj-ea"/>
                </a:rPr>
                <a:t>元组</a:t>
              </a:r>
            </a:p>
          </p:txBody>
        </p:sp>
        <p:sp>
          <p:nvSpPr>
            <p:cNvPr id="427024" name="Text Box 16"/>
            <p:cNvSpPr txBox="1">
              <a:spLocks noChangeArrowheads="1"/>
            </p:cNvSpPr>
            <p:nvPr/>
          </p:nvSpPr>
          <p:spPr bwMode="auto">
            <a:xfrm>
              <a:off x="4257" y="11023"/>
              <a:ext cx="630" cy="390"/>
            </a:xfrm>
            <a:prstGeom prst="rect">
              <a:avLst/>
            </a:prstGeom>
            <a:noFill/>
            <a:ln w="6350">
              <a:noFill/>
              <a:miter lim="800000"/>
              <a:headEnd/>
              <a:tailEnd/>
            </a:ln>
          </p:spPr>
          <p:txBody>
            <a:bodyPr/>
            <a:lstStyle/>
            <a:p>
              <a:pPr algn="ctr" eaLnBrk="0" hangingPunct="0">
                <a:lnSpc>
                  <a:spcPct val="96000"/>
                </a:lnSpc>
              </a:pPr>
              <a:r>
                <a:rPr lang="zh-CN" altLang="en-US" sz="2400" b="1">
                  <a:latin typeface="+mj-ea"/>
                  <a:ea typeface="+mj-ea"/>
                </a:rPr>
                <a:t>元组</a:t>
              </a:r>
            </a:p>
          </p:txBody>
        </p:sp>
        <p:sp>
          <p:nvSpPr>
            <p:cNvPr id="427025" name="Text Box 17"/>
            <p:cNvSpPr txBox="1">
              <a:spLocks noChangeArrowheads="1"/>
            </p:cNvSpPr>
            <p:nvPr/>
          </p:nvSpPr>
          <p:spPr bwMode="auto">
            <a:xfrm>
              <a:off x="4902" y="11023"/>
              <a:ext cx="630" cy="390"/>
            </a:xfrm>
            <a:prstGeom prst="rect">
              <a:avLst/>
            </a:prstGeom>
            <a:noFill/>
            <a:ln w="6350">
              <a:noFill/>
              <a:miter lim="800000"/>
              <a:headEnd/>
              <a:tailEnd/>
            </a:ln>
          </p:spPr>
          <p:txBody>
            <a:bodyPr/>
            <a:lstStyle/>
            <a:p>
              <a:pPr algn="ctr" eaLnBrk="0" hangingPunct="0">
                <a:lnSpc>
                  <a:spcPct val="96000"/>
                </a:lnSpc>
              </a:pPr>
              <a:r>
                <a:rPr lang="zh-CN" altLang="en-US" sz="2400" b="1">
                  <a:latin typeface="+mj-ea"/>
                  <a:ea typeface="+mj-ea"/>
                </a:rPr>
                <a:t>元组</a:t>
              </a:r>
            </a:p>
          </p:txBody>
        </p:sp>
        <p:sp>
          <p:nvSpPr>
            <p:cNvPr id="427026" name="Text Box 18"/>
            <p:cNvSpPr txBox="1">
              <a:spLocks noChangeArrowheads="1"/>
            </p:cNvSpPr>
            <p:nvPr/>
          </p:nvSpPr>
          <p:spPr bwMode="auto">
            <a:xfrm>
              <a:off x="4692" y="10405"/>
              <a:ext cx="1170" cy="615"/>
            </a:xfrm>
            <a:prstGeom prst="rect">
              <a:avLst/>
            </a:prstGeom>
            <a:noFill/>
            <a:ln w="6350">
              <a:noFill/>
              <a:miter lim="800000"/>
              <a:headEnd/>
              <a:tailEnd/>
            </a:ln>
          </p:spPr>
          <p:txBody>
            <a:bodyPr/>
            <a:lstStyle/>
            <a:p>
              <a:pPr algn="just" eaLnBrk="0" hangingPunct="0">
                <a:lnSpc>
                  <a:spcPct val="96000"/>
                </a:lnSpc>
              </a:pPr>
              <a:endParaRPr lang="zh-CN" altLang="zh-CN" sz="700">
                <a:latin typeface="+mj-ea"/>
                <a:ea typeface="+mj-ea"/>
              </a:endParaRPr>
            </a:p>
          </p:txBody>
        </p:sp>
        <p:sp>
          <p:nvSpPr>
            <p:cNvPr id="427027" name="Text Box 19"/>
            <p:cNvSpPr txBox="1">
              <a:spLocks noChangeArrowheads="1"/>
            </p:cNvSpPr>
            <p:nvPr/>
          </p:nvSpPr>
          <p:spPr bwMode="auto">
            <a:xfrm>
              <a:off x="4665" y="10330"/>
              <a:ext cx="810" cy="314"/>
            </a:xfrm>
            <a:prstGeom prst="rect">
              <a:avLst/>
            </a:prstGeom>
            <a:noFill/>
            <a:ln w="9525">
              <a:noFill/>
              <a:miter lim="800000"/>
              <a:headEnd/>
              <a:tailEnd/>
            </a:ln>
          </p:spPr>
          <p:txBody>
            <a:bodyPr/>
            <a:lstStyle/>
            <a:p>
              <a:pPr algn="just" eaLnBrk="0" hangingPunct="0">
                <a:lnSpc>
                  <a:spcPct val="96000"/>
                </a:lnSpc>
              </a:pPr>
              <a:r>
                <a:rPr lang="en-US" altLang="zh-CN" sz="2400">
                  <a:latin typeface="+mj-ea"/>
                  <a:ea typeface="+mj-ea"/>
                </a:rPr>
                <a:t>……</a:t>
              </a:r>
            </a:p>
          </p:txBody>
        </p:sp>
        <p:sp>
          <p:nvSpPr>
            <p:cNvPr id="427028" name="Text Box 20"/>
            <p:cNvSpPr txBox="1">
              <a:spLocks noChangeArrowheads="1"/>
            </p:cNvSpPr>
            <p:nvPr/>
          </p:nvSpPr>
          <p:spPr bwMode="auto">
            <a:xfrm>
              <a:off x="5355" y="11020"/>
              <a:ext cx="810" cy="434"/>
            </a:xfrm>
            <a:prstGeom prst="rect">
              <a:avLst/>
            </a:prstGeom>
            <a:noFill/>
            <a:ln w="9525">
              <a:noFill/>
              <a:miter lim="800000"/>
              <a:headEnd/>
              <a:tailEnd/>
            </a:ln>
          </p:spPr>
          <p:txBody>
            <a:bodyPr/>
            <a:lstStyle/>
            <a:p>
              <a:pPr algn="just" eaLnBrk="0" hangingPunct="0">
                <a:lnSpc>
                  <a:spcPct val="96000"/>
                </a:lnSpc>
              </a:pPr>
              <a:r>
                <a:rPr lang="en-US" altLang="zh-CN" sz="2000">
                  <a:latin typeface="+mj-ea"/>
                  <a:ea typeface="+mj-ea"/>
                </a:rPr>
                <a:t>   ……</a:t>
              </a:r>
            </a:p>
          </p:txBody>
        </p:sp>
        <p:sp>
          <p:nvSpPr>
            <p:cNvPr id="427029" name="Text Box 21"/>
            <p:cNvSpPr txBox="1">
              <a:spLocks noChangeArrowheads="1"/>
            </p:cNvSpPr>
            <p:nvPr/>
          </p:nvSpPr>
          <p:spPr bwMode="auto">
            <a:xfrm>
              <a:off x="3840" y="11020"/>
              <a:ext cx="810" cy="314"/>
            </a:xfrm>
            <a:prstGeom prst="rect">
              <a:avLst/>
            </a:prstGeom>
            <a:noFill/>
            <a:ln w="9525">
              <a:noFill/>
              <a:miter lim="800000"/>
              <a:headEnd/>
              <a:tailEnd/>
            </a:ln>
          </p:spPr>
          <p:txBody>
            <a:bodyPr/>
            <a:lstStyle/>
            <a:p>
              <a:pPr algn="just" eaLnBrk="0" hangingPunct="0">
                <a:lnSpc>
                  <a:spcPct val="96000"/>
                </a:lnSpc>
              </a:pPr>
              <a:r>
                <a:rPr lang="en-US" altLang="zh-CN" sz="2000">
                  <a:latin typeface="+mj-ea"/>
                  <a:ea typeface="+mj-ea"/>
                </a:rPr>
                <a:t>  ……</a:t>
              </a:r>
            </a:p>
          </p:txBody>
        </p:sp>
      </p:grpSp>
      <p:sp>
        <p:nvSpPr>
          <p:cNvPr id="427030" name="Text Box 22"/>
          <p:cNvSpPr txBox="1">
            <a:spLocks noChangeArrowheads="1"/>
          </p:cNvSpPr>
          <p:nvPr/>
        </p:nvSpPr>
        <p:spPr bwMode="auto">
          <a:xfrm>
            <a:off x="5337468" y="5229807"/>
            <a:ext cx="1731564" cy="461665"/>
          </a:xfrm>
          <a:prstGeom prst="rect">
            <a:avLst/>
          </a:prstGeom>
          <a:noFill/>
          <a:ln w="25400">
            <a:noFill/>
            <a:miter lim="800000"/>
            <a:headEnd/>
            <a:tailEnd/>
          </a:ln>
          <a:effectLst/>
        </p:spPr>
        <p:txBody>
          <a:bodyPr wrap="none">
            <a:spAutoFit/>
          </a:bodyPr>
          <a:lstStyle/>
          <a:p>
            <a:pPr marL="342900" indent="-342900" algn="ctr"/>
            <a:r>
              <a:rPr lang="zh-CN" altLang="en-US" sz="2400" b="1" dirty="0">
                <a:latin typeface="+mj-ea"/>
                <a:ea typeface="+mj-ea"/>
              </a:rPr>
              <a:t>三级粒度树</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5" name="Rectangle 3"/>
          <p:cNvSpPr>
            <a:spLocks noGrp="1" noChangeArrowheads="1"/>
          </p:cNvSpPr>
          <p:nvPr>
            <p:ph idx="1"/>
          </p:nvPr>
        </p:nvSpPr>
        <p:spPr>
          <a:xfrm>
            <a:off x="239348" y="1166529"/>
            <a:ext cx="11903346" cy="4524949"/>
          </a:xfrm>
        </p:spPr>
        <p:txBody>
          <a:bodyPr>
            <a:normAutofit/>
          </a:bodyPr>
          <a:lstStyle/>
          <a:p>
            <a:pPr>
              <a:lnSpc>
                <a:spcPct val="150000"/>
              </a:lnSpc>
            </a:pPr>
            <a:r>
              <a:rPr lang="zh-CN" altLang="en-US" dirty="0"/>
              <a:t>允许多粒度树中的每个结点被独立地加锁</a:t>
            </a:r>
          </a:p>
          <a:p>
            <a:pPr>
              <a:lnSpc>
                <a:spcPct val="150000"/>
              </a:lnSpc>
            </a:pPr>
            <a:r>
              <a:rPr lang="zh-CN" altLang="en-US" dirty="0"/>
              <a:t>对一个结点加锁意味着这个结点的所有后裔结点也被加以同样类型的锁</a:t>
            </a:r>
          </a:p>
          <a:p>
            <a:pPr>
              <a:lnSpc>
                <a:spcPct val="150000"/>
              </a:lnSpc>
            </a:pPr>
            <a:r>
              <a:rPr lang="zh-CN" altLang="en-US" dirty="0"/>
              <a:t>在多粒度封锁中一个数据对象可能以两种方式封锁：</a:t>
            </a:r>
            <a:r>
              <a:rPr lang="zh-CN" altLang="en-US" dirty="0">
                <a:solidFill>
                  <a:srgbClr val="FF0000"/>
                </a:solidFill>
              </a:rPr>
              <a:t>显式封锁和隐式封锁</a:t>
            </a:r>
          </a:p>
        </p:txBody>
      </p:sp>
      <p:sp>
        <p:nvSpPr>
          <p:cNvPr id="428034" name="AutoShape 2"/>
          <p:cNvSpPr>
            <a:spLocks noGrp="1" noChangeArrowheads="1"/>
          </p:cNvSpPr>
          <p:nvPr>
            <p:ph type="title"/>
          </p:nvPr>
        </p:nvSpPr>
        <p:spPr/>
        <p:txBody>
          <a:bodyPr/>
          <a:lstStyle/>
          <a:p>
            <a:r>
              <a:rPr lang="zh-CN" altLang="en-US" dirty="0"/>
              <a:t>多粒度封锁协议</a:t>
            </a:r>
          </a:p>
        </p:txBody>
      </p:sp>
      <p:pic>
        <p:nvPicPr>
          <p:cNvPr id="3" name="图片 2">
            <a:extLst>
              <a:ext uri="{FF2B5EF4-FFF2-40B4-BE49-F238E27FC236}">
                <a16:creationId xmlns:a16="http://schemas.microsoft.com/office/drawing/2014/main" id="{970C668E-BAFC-4A88-9B0F-8CAFE94F6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9953" y="3923059"/>
            <a:ext cx="2446365" cy="24463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6723" y="993567"/>
            <a:ext cx="8833859" cy="4524949"/>
          </a:xfrm>
        </p:spPr>
        <p:txBody>
          <a:bodyPr>
            <a:normAutofit fontScale="92500" lnSpcReduction="10000"/>
          </a:bodyPr>
          <a:lstStyle/>
          <a:p>
            <a:pPr>
              <a:lnSpc>
                <a:spcPct val="150000"/>
              </a:lnSpc>
              <a:spcBef>
                <a:spcPct val="0"/>
              </a:spcBef>
              <a:buFontTx/>
              <a:buNone/>
            </a:pPr>
            <a:r>
              <a:rPr kumimoji="1" lang="en-US" altLang="zh-CN" dirty="0"/>
              <a:t>[</a:t>
            </a:r>
            <a:r>
              <a:rPr kumimoji="1" lang="zh-CN" altLang="en-US" dirty="0"/>
              <a:t>例</a:t>
            </a:r>
            <a:r>
              <a:rPr kumimoji="1" lang="en-US" altLang="zh-CN" dirty="0"/>
              <a:t>1]</a:t>
            </a:r>
            <a:r>
              <a:rPr kumimoji="1" lang="zh-CN" altLang="en-US" dirty="0"/>
              <a:t>飞机订票系统中的一个活动序列 </a:t>
            </a:r>
          </a:p>
          <a:p>
            <a:pPr lvl="1">
              <a:lnSpc>
                <a:spcPct val="150000"/>
              </a:lnSpc>
              <a:buNone/>
            </a:pPr>
            <a:r>
              <a:rPr kumimoji="1" lang="zh-CN" altLang="en-US" dirty="0"/>
              <a:t>① 甲售票点</a:t>
            </a:r>
            <a:r>
              <a:rPr kumimoji="1" lang="en-US" altLang="zh-CN" dirty="0"/>
              <a:t>(</a:t>
            </a:r>
            <a:r>
              <a:rPr kumimoji="1" lang="zh-CN" altLang="en-US" dirty="0"/>
              <a:t>甲事务</a:t>
            </a:r>
            <a:r>
              <a:rPr kumimoji="1" lang="en-US" altLang="zh-CN" dirty="0"/>
              <a:t>)</a:t>
            </a:r>
            <a:r>
              <a:rPr kumimoji="1" lang="zh-CN" altLang="en-US" dirty="0"/>
              <a:t>读出某航班的机票余额</a:t>
            </a:r>
            <a:r>
              <a:rPr kumimoji="1" lang="en-US" altLang="zh-CN" dirty="0"/>
              <a:t>A</a:t>
            </a:r>
            <a:r>
              <a:rPr kumimoji="1" lang="zh-CN" altLang="en-US" dirty="0"/>
              <a:t>，设</a:t>
            </a:r>
            <a:r>
              <a:rPr kumimoji="1" lang="en-US" altLang="zh-CN" dirty="0"/>
              <a:t>A=16</a:t>
            </a:r>
            <a:r>
              <a:rPr kumimoji="1" lang="zh-CN" altLang="en-US" dirty="0"/>
              <a:t>；</a:t>
            </a:r>
          </a:p>
          <a:p>
            <a:pPr lvl="1">
              <a:lnSpc>
                <a:spcPct val="150000"/>
              </a:lnSpc>
              <a:buNone/>
            </a:pPr>
            <a:r>
              <a:rPr kumimoji="1" lang="zh-CN" altLang="en-US" dirty="0"/>
              <a:t>② 乙售票点</a:t>
            </a:r>
            <a:r>
              <a:rPr kumimoji="1" lang="en-US" altLang="zh-CN" dirty="0"/>
              <a:t>(</a:t>
            </a:r>
            <a:r>
              <a:rPr kumimoji="1" lang="zh-CN" altLang="en-US" dirty="0"/>
              <a:t>乙事务</a:t>
            </a:r>
            <a:r>
              <a:rPr kumimoji="1" lang="en-US" altLang="zh-CN" dirty="0"/>
              <a:t>)</a:t>
            </a:r>
            <a:r>
              <a:rPr kumimoji="1" lang="zh-CN" altLang="en-US" dirty="0"/>
              <a:t>读出同一航班的机票余额</a:t>
            </a:r>
            <a:r>
              <a:rPr kumimoji="1" lang="en-US" altLang="zh-CN" dirty="0"/>
              <a:t>A</a:t>
            </a:r>
            <a:r>
              <a:rPr kumimoji="1" lang="zh-CN" altLang="en-US" dirty="0"/>
              <a:t>，也为</a:t>
            </a:r>
            <a:r>
              <a:rPr kumimoji="1" lang="en-US" altLang="zh-CN" dirty="0"/>
              <a:t>16</a:t>
            </a:r>
            <a:r>
              <a:rPr kumimoji="1" lang="zh-CN" altLang="en-US" dirty="0"/>
              <a:t>；</a:t>
            </a:r>
          </a:p>
          <a:p>
            <a:pPr lvl="1">
              <a:lnSpc>
                <a:spcPct val="150000"/>
              </a:lnSpc>
              <a:buNone/>
            </a:pPr>
            <a:r>
              <a:rPr kumimoji="1" lang="zh-CN" altLang="en-US" dirty="0"/>
              <a:t>③ 甲售票点卖出一张机票，修改余额</a:t>
            </a:r>
            <a:r>
              <a:rPr kumimoji="1" lang="en-US" altLang="zh-CN" dirty="0"/>
              <a:t>A←A-1</a:t>
            </a:r>
            <a:r>
              <a:rPr kumimoji="1" lang="zh-CN" altLang="en-US" dirty="0"/>
              <a:t>，所以</a:t>
            </a:r>
            <a:r>
              <a:rPr kumimoji="1" lang="en-US" altLang="zh-CN" dirty="0"/>
              <a:t>A</a:t>
            </a:r>
            <a:r>
              <a:rPr kumimoji="1" lang="zh-CN" altLang="en-US" dirty="0"/>
              <a:t>为</a:t>
            </a:r>
            <a:r>
              <a:rPr kumimoji="1" lang="en-US" altLang="zh-CN" dirty="0"/>
              <a:t>15</a:t>
            </a:r>
            <a:r>
              <a:rPr kumimoji="1" lang="zh-CN" altLang="en-US" dirty="0"/>
              <a:t>，把</a:t>
            </a:r>
            <a:r>
              <a:rPr kumimoji="1" lang="en-US" altLang="zh-CN" dirty="0"/>
              <a:t>A</a:t>
            </a:r>
            <a:r>
              <a:rPr kumimoji="1" lang="zh-CN" altLang="en-US" dirty="0"/>
              <a:t>写回数据库；</a:t>
            </a:r>
          </a:p>
          <a:p>
            <a:pPr lvl="1">
              <a:lnSpc>
                <a:spcPct val="150000"/>
              </a:lnSpc>
              <a:buNone/>
            </a:pPr>
            <a:r>
              <a:rPr kumimoji="1" lang="zh-CN" altLang="en-US" dirty="0"/>
              <a:t>④ 乙售票点也卖出一张机票，修改余额</a:t>
            </a:r>
            <a:r>
              <a:rPr kumimoji="1" lang="en-US" altLang="zh-CN" dirty="0"/>
              <a:t>A←A-1</a:t>
            </a:r>
            <a:r>
              <a:rPr kumimoji="1" lang="zh-CN" altLang="en-US" dirty="0"/>
              <a:t>，所以</a:t>
            </a:r>
            <a:r>
              <a:rPr kumimoji="1" lang="en-US" altLang="zh-CN" dirty="0"/>
              <a:t>A</a:t>
            </a:r>
            <a:r>
              <a:rPr kumimoji="1" lang="zh-CN" altLang="en-US" dirty="0"/>
              <a:t>为</a:t>
            </a:r>
            <a:r>
              <a:rPr kumimoji="1" lang="en-US" altLang="zh-CN" dirty="0"/>
              <a:t>15</a:t>
            </a:r>
            <a:r>
              <a:rPr kumimoji="1" lang="zh-CN" altLang="en-US" dirty="0"/>
              <a:t>，把</a:t>
            </a:r>
            <a:r>
              <a:rPr kumimoji="1" lang="en-US" altLang="zh-CN" dirty="0"/>
              <a:t>A</a:t>
            </a:r>
            <a:r>
              <a:rPr kumimoji="1" lang="zh-CN" altLang="en-US" dirty="0"/>
              <a:t>写回数据库 </a:t>
            </a:r>
          </a:p>
          <a:p>
            <a:pPr lvl="1">
              <a:lnSpc>
                <a:spcPct val="150000"/>
              </a:lnSpc>
            </a:pPr>
            <a:r>
              <a:rPr kumimoji="1" lang="zh-CN" altLang="en-US" dirty="0"/>
              <a:t>结果明明卖出两张机票，数据库中机票余额只减少</a:t>
            </a:r>
            <a:r>
              <a:rPr kumimoji="1" lang="en-US" altLang="zh-CN" dirty="0"/>
              <a:t>1 </a:t>
            </a:r>
          </a:p>
          <a:p>
            <a:endParaRPr lang="zh-CN" altLang="en-US" dirty="0"/>
          </a:p>
        </p:txBody>
      </p:sp>
      <p:sp>
        <p:nvSpPr>
          <p:cNvPr id="2" name="标题 1"/>
          <p:cNvSpPr>
            <a:spLocks noGrp="1"/>
          </p:cNvSpPr>
          <p:nvPr>
            <p:ph type="title"/>
          </p:nvPr>
        </p:nvSpPr>
        <p:spPr/>
        <p:txBody>
          <a:bodyPr>
            <a:normAutofit/>
          </a:bodyPr>
          <a:lstStyle/>
          <a:p>
            <a:r>
              <a:rPr lang="zh-CN" altLang="en-US" dirty="0"/>
              <a:t>并发控制概述</a:t>
            </a:r>
          </a:p>
        </p:txBody>
      </p:sp>
      <p:sp>
        <p:nvSpPr>
          <p:cNvPr id="4" name="矩形 3"/>
          <p:cNvSpPr/>
          <p:nvPr/>
        </p:nvSpPr>
        <p:spPr>
          <a:xfrm>
            <a:off x="7576381" y="5664578"/>
            <a:ext cx="3377848" cy="461665"/>
          </a:xfrm>
          <a:prstGeom prst="rect">
            <a:avLst/>
          </a:prstGeom>
          <a:solidFill>
            <a:schemeClr val="bg1"/>
          </a:solidFill>
        </p:spPr>
        <p:txBody>
          <a:bodyPr wrap="none">
            <a:spAutoFit/>
          </a:bodyPr>
          <a:lstStyle/>
          <a:p>
            <a:r>
              <a:rPr lang="en-US" altLang="zh-CN" sz="2400" b="1" dirty="0">
                <a:solidFill>
                  <a:srgbClr val="FF0000"/>
                </a:solidFill>
              </a:rPr>
              <a:t>T1</a:t>
            </a:r>
            <a:r>
              <a:rPr lang="zh-CN" altLang="en-US" sz="2400" b="1" dirty="0">
                <a:solidFill>
                  <a:srgbClr val="FF0000"/>
                </a:solidFill>
              </a:rPr>
              <a:t>的修改被</a:t>
            </a:r>
            <a:r>
              <a:rPr lang="en-US" altLang="zh-CN" sz="2400" b="1" dirty="0">
                <a:solidFill>
                  <a:srgbClr val="FF0000"/>
                </a:solidFill>
              </a:rPr>
              <a:t>T2</a:t>
            </a:r>
            <a:r>
              <a:rPr lang="zh-CN" altLang="en-US" sz="2400" b="1" dirty="0">
                <a:solidFill>
                  <a:srgbClr val="FF0000"/>
                </a:solidFill>
              </a:rPr>
              <a:t>覆盖了！</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9" name="Rectangle 3"/>
          <p:cNvSpPr>
            <a:spLocks noGrp="1" noChangeArrowheads="1"/>
          </p:cNvSpPr>
          <p:nvPr>
            <p:ph idx="1"/>
          </p:nvPr>
        </p:nvSpPr>
        <p:spPr/>
        <p:txBody>
          <a:bodyPr>
            <a:normAutofit/>
          </a:bodyPr>
          <a:lstStyle/>
          <a:p>
            <a:pPr>
              <a:lnSpc>
                <a:spcPct val="150000"/>
              </a:lnSpc>
            </a:pPr>
            <a:r>
              <a:rPr lang="zh-CN" altLang="en-US" dirty="0">
                <a:solidFill>
                  <a:srgbClr val="FF0000"/>
                </a:solidFill>
              </a:rPr>
              <a:t>显式封锁</a:t>
            </a:r>
            <a:r>
              <a:rPr lang="en-US" altLang="zh-CN" dirty="0">
                <a:solidFill>
                  <a:srgbClr val="FF0000"/>
                </a:solidFill>
              </a:rPr>
              <a:t>: </a:t>
            </a:r>
            <a:r>
              <a:rPr lang="zh-CN" altLang="en-US" dirty="0"/>
              <a:t>直接加到数据对象上的封锁</a:t>
            </a:r>
          </a:p>
          <a:p>
            <a:pPr>
              <a:lnSpc>
                <a:spcPct val="150000"/>
              </a:lnSpc>
            </a:pPr>
            <a:r>
              <a:rPr lang="zh-CN" altLang="en-US" dirty="0">
                <a:solidFill>
                  <a:srgbClr val="FF0000"/>
                </a:solidFill>
              </a:rPr>
              <a:t>隐式封锁</a:t>
            </a:r>
            <a:r>
              <a:rPr lang="en-US" altLang="zh-CN" dirty="0">
                <a:solidFill>
                  <a:srgbClr val="FF0000"/>
                </a:solidFill>
              </a:rPr>
              <a:t>: </a:t>
            </a:r>
            <a:r>
              <a:rPr lang="zh-CN" altLang="en-US" dirty="0"/>
              <a:t>该数据对象没有独立加锁，是由于其上级结点加锁而使该数据对象加上了锁</a:t>
            </a:r>
          </a:p>
          <a:p>
            <a:pPr>
              <a:lnSpc>
                <a:spcPct val="150000"/>
              </a:lnSpc>
            </a:pPr>
            <a:r>
              <a:rPr lang="zh-CN" altLang="en-US" dirty="0"/>
              <a:t>显式封锁和隐式封锁的效果是一样的</a:t>
            </a:r>
          </a:p>
        </p:txBody>
      </p:sp>
      <p:sp>
        <p:nvSpPr>
          <p:cNvPr id="429058" name="AutoShape 2"/>
          <p:cNvSpPr>
            <a:spLocks noGrp="1" noChangeArrowheads="1"/>
          </p:cNvSpPr>
          <p:nvPr>
            <p:ph type="title"/>
          </p:nvPr>
        </p:nvSpPr>
        <p:spPr/>
        <p:txBody>
          <a:bodyPr/>
          <a:lstStyle/>
          <a:p>
            <a:r>
              <a:rPr lang="zh-CN" altLang="en-US" dirty="0"/>
              <a:t>显式封锁和隐式封锁</a:t>
            </a:r>
          </a:p>
        </p:txBody>
      </p:sp>
      <p:pic>
        <p:nvPicPr>
          <p:cNvPr id="3" name="图片 2">
            <a:extLst>
              <a:ext uri="{FF2B5EF4-FFF2-40B4-BE49-F238E27FC236}">
                <a16:creationId xmlns:a16="http://schemas.microsoft.com/office/drawing/2014/main" id="{E3ABF8A8-5BED-4348-A757-8CEB1255B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7031" y="3570755"/>
            <a:ext cx="2190750" cy="2190750"/>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5" name="Rectangle 3"/>
          <p:cNvSpPr>
            <a:spLocks noGrp="1" noChangeArrowheads="1"/>
          </p:cNvSpPr>
          <p:nvPr>
            <p:ph idx="1"/>
          </p:nvPr>
        </p:nvSpPr>
        <p:spPr/>
        <p:txBody>
          <a:bodyPr>
            <a:normAutofit fontScale="92500" lnSpcReduction="20000"/>
          </a:bodyPr>
          <a:lstStyle/>
          <a:p>
            <a:pPr>
              <a:lnSpc>
                <a:spcPct val="170000"/>
              </a:lnSpc>
            </a:pPr>
            <a:r>
              <a:rPr lang="zh-CN" altLang="en-US" sz="3000" dirty="0"/>
              <a:t>系统检查封锁冲突时</a:t>
            </a:r>
          </a:p>
          <a:p>
            <a:pPr lvl="1">
              <a:lnSpc>
                <a:spcPct val="170000"/>
              </a:lnSpc>
              <a:buFont typeface="Wingdings" pitchFamily="2" charset="2"/>
              <a:buChar char="n"/>
            </a:pPr>
            <a:r>
              <a:rPr lang="zh-CN" altLang="en-US" sz="2600" dirty="0">
                <a:latin typeface="+mn-ea"/>
              </a:rPr>
              <a:t>要检查显式封锁</a:t>
            </a:r>
          </a:p>
          <a:p>
            <a:pPr lvl="1">
              <a:lnSpc>
                <a:spcPct val="170000"/>
              </a:lnSpc>
              <a:buFont typeface="Wingdings" pitchFamily="2" charset="2"/>
              <a:buChar char="n"/>
            </a:pPr>
            <a:r>
              <a:rPr lang="zh-CN" altLang="en-US" sz="2600" dirty="0">
                <a:latin typeface="+mn-ea"/>
              </a:rPr>
              <a:t>还要检查隐式封锁</a:t>
            </a:r>
          </a:p>
          <a:p>
            <a:pPr>
              <a:lnSpc>
                <a:spcPct val="170000"/>
              </a:lnSpc>
            </a:pPr>
            <a:r>
              <a:rPr lang="zh-CN" altLang="en-US" sz="3000" dirty="0"/>
              <a:t>例如：事务</a:t>
            </a:r>
            <a:r>
              <a:rPr lang="en-US" altLang="zh-CN" sz="3000" dirty="0"/>
              <a:t>T</a:t>
            </a:r>
            <a:r>
              <a:rPr lang="zh-CN" altLang="en-US" sz="3000" dirty="0"/>
              <a:t>要对关系</a:t>
            </a:r>
            <a:r>
              <a:rPr lang="en-US" altLang="zh-CN" sz="3000" dirty="0"/>
              <a:t>R1</a:t>
            </a:r>
            <a:r>
              <a:rPr lang="zh-CN" altLang="en-US" sz="3000" dirty="0"/>
              <a:t>加</a:t>
            </a:r>
            <a:r>
              <a:rPr lang="en-US" altLang="zh-CN" sz="3000" dirty="0"/>
              <a:t>X</a:t>
            </a:r>
            <a:r>
              <a:rPr lang="zh-CN" altLang="en-US" sz="3000" dirty="0"/>
              <a:t>锁</a:t>
            </a:r>
          </a:p>
          <a:p>
            <a:pPr lvl="1">
              <a:lnSpc>
                <a:spcPct val="170000"/>
              </a:lnSpc>
            </a:pPr>
            <a:r>
              <a:rPr lang="zh-CN" altLang="en-US" sz="2600" dirty="0">
                <a:latin typeface="+mn-ea"/>
              </a:rPr>
              <a:t>系统必须搜索其上级结点数据库、关系</a:t>
            </a:r>
            <a:r>
              <a:rPr lang="en-US" altLang="zh-CN" sz="2600" i="1" dirty="0">
                <a:latin typeface="+mn-ea"/>
              </a:rPr>
              <a:t>R</a:t>
            </a:r>
            <a:r>
              <a:rPr lang="en-US" altLang="zh-CN" sz="2600" dirty="0">
                <a:latin typeface="+mn-ea"/>
              </a:rPr>
              <a:t>1</a:t>
            </a:r>
          </a:p>
          <a:p>
            <a:pPr lvl="1">
              <a:lnSpc>
                <a:spcPct val="170000"/>
              </a:lnSpc>
            </a:pPr>
            <a:r>
              <a:rPr lang="zh-CN" altLang="en-US" sz="2600" dirty="0">
                <a:latin typeface="+mn-ea"/>
              </a:rPr>
              <a:t>还要搜索</a:t>
            </a:r>
            <a:r>
              <a:rPr lang="en-US" altLang="zh-CN" sz="2600" i="1" dirty="0">
                <a:latin typeface="+mn-ea"/>
              </a:rPr>
              <a:t>R</a:t>
            </a:r>
            <a:r>
              <a:rPr lang="en-US" altLang="zh-CN" sz="2600" dirty="0">
                <a:latin typeface="+mn-ea"/>
              </a:rPr>
              <a:t>1</a:t>
            </a:r>
            <a:r>
              <a:rPr lang="zh-CN" altLang="en-US" sz="2600" dirty="0">
                <a:latin typeface="+mn-ea"/>
              </a:rPr>
              <a:t>的下级结点，即</a:t>
            </a:r>
            <a:r>
              <a:rPr lang="en-US" altLang="zh-CN" sz="2600" i="1" dirty="0">
                <a:latin typeface="+mn-ea"/>
              </a:rPr>
              <a:t>R</a:t>
            </a:r>
            <a:r>
              <a:rPr lang="en-US" altLang="zh-CN" sz="2600" dirty="0">
                <a:latin typeface="+mn-ea"/>
              </a:rPr>
              <a:t>1</a:t>
            </a:r>
            <a:r>
              <a:rPr lang="zh-CN" altLang="en-US" sz="2600" dirty="0">
                <a:latin typeface="+mn-ea"/>
              </a:rPr>
              <a:t>中的每一个元组</a:t>
            </a:r>
          </a:p>
          <a:p>
            <a:pPr lvl="1">
              <a:lnSpc>
                <a:spcPct val="170000"/>
              </a:lnSpc>
            </a:pPr>
            <a:r>
              <a:rPr lang="zh-CN" altLang="en-US" sz="2600" dirty="0">
                <a:latin typeface="+mn-ea"/>
              </a:rPr>
              <a:t>如果其中某一个数据对象已经加了不相容锁，则</a:t>
            </a:r>
            <a:r>
              <a:rPr lang="en-US" altLang="zh-CN" sz="2600" dirty="0">
                <a:latin typeface="+mn-ea"/>
              </a:rPr>
              <a:t>T</a:t>
            </a:r>
            <a:r>
              <a:rPr lang="zh-CN" altLang="en-US" sz="2600" dirty="0">
                <a:latin typeface="+mn-ea"/>
              </a:rPr>
              <a:t>必须等待 </a:t>
            </a:r>
          </a:p>
        </p:txBody>
      </p:sp>
      <p:sp>
        <p:nvSpPr>
          <p:cNvPr id="520194" name="AutoShape 2"/>
          <p:cNvSpPr>
            <a:spLocks noGrp="1" noChangeArrowheads="1"/>
          </p:cNvSpPr>
          <p:nvPr>
            <p:ph type="title"/>
          </p:nvPr>
        </p:nvSpPr>
        <p:spPr/>
        <p:txBody>
          <a:bodyPr>
            <a:normAutofit/>
          </a:bodyPr>
          <a:lstStyle/>
          <a:p>
            <a:r>
              <a:rPr lang="zh-CN" altLang="en-US" dirty="0"/>
              <a:t>显式封锁和隐式封锁</a:t>
            </a:r>
          </a:p>
        </p:txBody>
      </p:sp>
      <p:pic>
        <p:nvPicPr>
          <p:cNvPr id="3" name="图片 2">
            <a:extLst>
              <a:ext uri="{FF2B5EF4-FFF2-40B4-BE49-F238E27FC236}">
                <a16:creationId xmlns:a16="http://schemas.microsoft.com/office/drawing/2014/main" id="{854529C2-A436-4048-8AE8-37DAEA95FA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0294" y="1472453"/>
            <a:ext cx="3065929" cy="3065929"/>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3" name="Rectangle 3"/>
          <p:cNvSpPr>
            <a:spLocks noGrp="1" noChangeArrowheads="1"/>
          </p:cNvSpPr>
          <p:nvPr>
            <p:ph idx="1"/>
          </p:nvPr>
        </p:nvSpPr>
        <p:spPr>
          <a:xfrm>
            <a:off x="239348" y="1166529"/>
            <a:ext cx="11815940" cy="4602259"/>
          </a:xfrm>
        </p:spPr>
        <p:txBody>
          <a:bodyPr>
            <a:normAutofit fontScale="92500"/>
          </a:bodyPr>
          <a:lstStyle/>
          <a:p>
            <a:pPr>
              <a:lnSpc>
                <a:spcPct val="150000"/>
              </a:lnSpc>
            </a:pPr>
            <a:r>
              <a:rPr lang="zh-CN" altLang="en-US" dirty="0"/>
              <a:t>对某个数据对象加锁，系统要检查</a:t>
            </a:r>
          </a:p>
          <a:p>
            <a:pPr lvl="1">
              <a:lnSpc>
                <a:spcPct val="150000"/>
              </a:lnSpc>
            </a:pPr>
            <a:r>
              <a:rPr lang="zh-CN" altLang="en-US" dirty="0">
                <a:latin typeface="+mn-ea"/>
              </a:rPr>
              <a:t>该数据对象</a:t>
            </a:r>
          </a:p>
          <a:p>
            <a:pPr lvl="2">
              <a:lnSpc>
                <a:spcPct val="150000"/>
              </a:lnSpc>
            </a:pPr>
            <a:r>
              <a:rPr lang="zh-CN" altLang="en-US" sz="2400" dirty="0">
                <a:latin typeface="+mn-ea"/>
              </a:rPr>
              <a:t>有无显式封锁与之冲突</a:t>
            </a:r>
          </a:p>
          <a:p>
            <a:pPr lvl="1">
              <a:lnSpc>
                <a:spcPct val="150000"/>
              </a:lnSpc>
            </a:pPr>
            <a:r>
              <a:rPr lang="zh-CN" altLang="en-US" dirty="0">
                <a:latin typeface="+mn-ea"/>
              </a:rPr>
              <a:t>所有上级结点</a:t>
            </a:r>
          </a:p>
          <a:p>
            <a:pPr lvl="2">
              <a:lnSpc>
                <a:spcPct val="150000"/>
              </a:lnSpc>
            </a:pPr>
            <a:r>
              <a:rPr lang="zh-CN" altLang="en-US" sz="2400" dirty="0">
                <a:latin typeface="+mn-ea"/>
              </a:rPr>
              <a:t>检查本事务的显式封锁是否与该数据对象上的隐式封锁冲突：</a:t>
            </a:r>
            <a:r>
              <a:rPr lang="en-US" altLang="zh-CN" sz="2400" dirty="0">
                <a:latin typeface="+mn-ea"/>
              </a:rPr>
              <a:t>(</a:t>
            </a:r>
            <a:r>
              <a:rPr lang="zh-CN" altLang="en-US" sz="2400" dirty="0">
                <a:latin typeface="+mn-ea"/>
              </a:rPr>
              <a:t>由上级结点已加的封锁造成的）</a:t>
            </a:r>
          </a:p>
          <a:p>
            <a:pPr lvl="1">
              <a:lnSpc>
                <a:spcPct val="150000"/>
              </a:lnSpc>
            </a:pPr>
            <a:r>
              <a:rPr lang="zh-CN" altLang="en-US" dirty="0">
                <a:latin typeface="+mn-ea"/>
              </a:rPr>
              <a:t>所有下级结点</a:t>
            </a:r>
          </a:p>
          <a:p>
            <a:pPr lvl="2">
              <a:lnSpc>
                <a:spcPct val="150000"/>
              </a:lnSpc>
            </a:pPr>
            <a:r>
              <a:rPr lang="zh-CN" altLang="en-US" sz="2400" dirty="0">
                <a:latin typeface="+mn-ea"/>
              </a:rPr>
              <a:t>看上面的显式封锁是否与本事务的隐式封锁（将加到下级结点的封锁）冲突</a:t>
            </a:r>
          </a:p>
        </p:txBody>
      </p:sp>
      <p:sp>
        <p:nvSpPr>
          <p:cNvPr id="430082" name="AutoShape 2"/>
          <p:cNvSpPr>
            <a:spLocks noGrp="1" noChangeArrowheads="1"/>
          </p:cNvSpPr>
          <p:nvPr>
            <p:ph type="title"/>
          </p:nvPr>
        </p:nvSpPr>
        <p:spPr/>
        <p:txBody>
          <a:bodyPr>
            <a:normAutofit/>
          </a:bodyPr>
          <a:lstStyle/>
          <a:p>
            <a:r>
              <a:rPr lang="zh-CN" altLang="en-US" dirty="0"/>
              <a:t>显式封锁和隐式封锁</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1" name="Rectangle 3"/>
          <p:cNvSpPr>
            <a:spLocks noGrp="1" noChangeArrowheads="1"/>
          </p:cNvSpPr>
          <p:nvPr>
            <p:ph idx="1"/>
          </p:nvPr>
        </p:nvSpPr>
        <p:spPr/>
        <p:txBody>
          <a:bodyPr>
            <a:normAutofit lnSpcReduction="10000"/>
          </a:bodyPr>
          <a:lstStyle/>
          <a:p>
            <a:pPr>
              <a:lnSpc>
                <a:spcPct val="160000"/>
              </a:lnSpc>
            </a:pPr>
            <a:r>
              <a:rPr lang="zh-CN" altLang="en-US" sz="3000" dirty="0"/>
              <a:t>引进意向锁（</a:t>
            </a:r>
            <a:r>
              <a:rPr lang="en-US" altLang="zh-CN" sz="3000" dirty="0"/>
              <a:t>intention lock</a:t>
            </a:r>
            <a:r>
              <a:rPr lang="zh-CN" altLang="en-US" sz="3000" dirty="0"/>
              <a:t>）目的</a:t>
            </a:r>
          </a:p>
          <a:p>
            <a:pPr lvl="1">
              <a:lnSpc>
                <a:spcPct val="160000"/>
              </a:lnSpc>
            </a:pPr>
            <a:r>
              <a:rPr lang="zh-CN" altLang="en-US" sz="2600" dirty="0">
                <a:latin typeface="+mn-ea"/>
              </a:rPr>
              <a:t>提高对某个数据对象加锁时系统的检查效率</a:t>
            </a:r>
            <a:endParaRPr lang="en-US" altLang="zh-CN" sz="2600" dirty="0">
              <a:latin typeface="+mn-ea"/>
            </a:endParaRPr>
          </a:p>
          <a:p>
            <a:pPr>
              <a:lnSpc>
                <a:spcPct val="160000"/>
              </a:lnSpc>
            </a:pPr>
            <a:r>
              <a:rPr lang="zh-CN" altLang="en-US" sz="3000" dirty="0"/>
              <a:t>如果对一个结点加意向锁，则说明该结点的下层结点正在被加锁</a:t>
            </a:r>
          </a:p>
          <a:p>
            <a:pPr>
              <a:lnSpc>
                <a:spcPct val="160000"/>
              </a:lnSpc>
            </a:pPr>
            <a:r>
              <a:rPr lang="zh-CN" altLang="en-US" sz="3000" dirty="0"/>
              <a:t>对任一结点加基本锁，必须先对它的上层结点加意向锁</a:t>
            </a:r>
          </a:p>
          <a:p>
            <a:pPr>
              <a:lnSpc>
                <a:spcPct val="160000"/>
              </a:lnSpc>
            </a:pPr>
            <a:r>
              <a:rPr lang="zh-CN" altLang="en-US" sz="3000" dirty="0"/>
              <a:t>例如，对任一元组加锁时，必须先对它所在的数据库和关系加意向锁 </a:t>
            </a:r>
            <a:endParaRPr lang="zh-CN" altLang="en-US" sz="3000" dirty="0">
              <a:latin typeface="+mn-ea"/>
            </a:endParaRPr>
          </a:p>
        </p:txBody>
      </p:sp>
      <p:sp>
        <p:nvSpPr>
          <p:cNvPr id="432130" name="AutoShape 2"/>
          <p:cNvSpPr>
            <a:spLocks noGrp="1" noChangeArrowheads="1"/>
          </p:cNvSpPr>
          <p:nvPr>
            <p:ph type="title"/>
          </p:nvPr>
        </p:nvSpPr>
        <p:spPr/>
        <p:txBody>
          <a:bodyPr/>
          <a:lstStyle/>
          <a:p>
            <a:r>
              <a:rPr lang="zh-CN" altLang="en-US" dirty="0"/>
              <a:t>意向锁</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3" name="Rectangle 3"/>
          <p:cNvSpPr>
            <a:spLocks noGrp="1" noChangeArrowheads="1"/>
          </p:cNvSpPr>
          <p:nvPr>
            <p:ph idx="1"/>
          </p:nvPr>
        </p:nvSpPr>
        <p:spPr/>
        <p:txBody>
          <a:bodyPr>
            <a:normAutofit/>
          </a:bodyPr>
          <a:lstStyle/>
          <a:p>
            <a:pPr>
              <a:lnSpc>
                <a:spcPct val="150000"/>
              </a:lnSpc>
            </a:pPr>
            <a:r>
              <a:rPr lang="zh-CN" altLang="en-US" dirty="0">
                <a:solidFill>
                  <a:srgbClr val="FF0000"/>
                </a:solidFill>
              </a:rPr>
              <a:t>意向共享锁</a:t>
            </a:r>
            <a:r>
              <a:rPr lang="en-US" altLang="zh-CN" dirty="0"/>
              <a:t>(Intent Share Lock</a:t>
            </a:r>
            <a:r>
              <a:rPr lang="zh-CN" altLang="en-US" dirty="0"/>
              <a:t>，简称</a:t>
            </a:r>
            <a:r>
              <a:rPr lang="en-US" altLang="zh-CN" dirty="0"/>
              <a:t>IS</a:t>
            </a:r>
            <a:r>
              <a:rPr lang="zh-CN" altLang="en-US" dirty="0"/>
              <a:t>锁</a:t>
            </a:r>
            <a:r>
              <a:rPr lang="en-US" altLang="zh-CN" dirty="0"/>
              <a:t>)</a:t>
            </a:r>
          </a:p>
          <a:p>
            <a:pPr>
              <a:lnSpc>
                <a:spcPct val="150000"/>
              </a:lnSpc>
            </a:pPr>
            <a:r>
              <a:rPr lang="zh-CN" altLang="en-US" dirty="0">
                <a:solidFill>
                  <a:srgbClr val="FF0000"/>
                </a:solidFill>
              </a:rPr>
              <a:t>意向排它锁</a:t>
            </a:r>
            <a:r>
              <a:rPr lang="en-US" altLang="zh-CN" dirty="0"/>
              <a:t>(Intent Exclusive Lock</a:t>
            </a:r>
            <a:r>
              <a:rPr lang="zh-CN" altLang="en-US" dirty="0"/>
              <a:t>，简称</a:t>
            </a:r>
            <a:r>
              <a:rPr lang="en-US" altLang="zh-CN" dirty="0"/>
              <a:t>IX</a:t>
            </a:r>
            <a:r>
              <a:rPr lang="zh-CN" altLang="en-US" dirty="0"/>
              <a:t>锁</a:t>
            </a:r>
            <a:r>
              <a:rPr lang="en-US" altLang="zh-CN" dirty="0"/>
              <a:t>)</a:t>
            </a:r>
          </a:p>
          <a:p>
            <a:pPr>
              <a:lnSpc>
                <a:spcPct val="150000"/>
              </a:lnSpc>
            </a:pPr>
            <a:r>
              <a:rPr lang="zh-CN" altLang="en-US" dirty="0">
                <a:solidFill>
                  <a:srgbClr val="FF0000"/>
                </a:solidFill>
              </a:rPr>
              <a:t>共享意向排它锁</a:t>
            </a:r>
            <a:r>
              <a:rPr lang="en-US" altLang="zh-CN" dirty="0"/>
              <a:t>(Share Intent Exclusive Lock</a:t>
            </a:r>
            <a:r>
              <a:rPr lang="zh-CN" altLang="en-US" dirty="0"/>
              <a:t>，简称</a:t>
            </a:r>
            <a:r>
              <a:rPr lang="en-US" altLang="zh-CN" dirty="0"/>
              <a:t>SIX</a:t>
            </a:r>
            <a:r>
              <a:rPr lang="zh-CN" altLang="en-US" dirty="0"/>
              <a:t>锁</a:t>
            </a:r>
            <a:r>
              <a:rPr lang="en-US" altLang="zh-CN" dirty="0"/>
              <a:t>)</a:t>
            </a:r>
          </a:p>
        </p:txBody>
      </p:sp>
      <p:sp>
        <p:nvSpPr>
          <p:cNvPr id="435202" name="AutoShape 2"/>
          <p:cNvSpPr>
            <a:spLocks noGrp="1" noChangeArrowheads="1"/>
          </p:cNvSpPr>
          <p:nvPr>
            <p:ph type="title"/>
          </p:nvPr>
        </p:nvSpPr>
        <p:spPr/>
        <p:txBody>
          <a:bodyPr/>
          <a:lstStyle/>
          <a:p>
            <a:r>
              <a:rPr lang="zh-CN" altLang="en-US" dirty="0"/>
              <a:t>常用意向锁</a:t>
            </a:r>
          </a:p>
        </p:txBody>
      </p:sp>
      <p:pic>
        <p:nvPicPr>
          <p:cNvPr id="3" name="图片 2">
            <a:extLst>
              <a:ext uri="{FF2B5EF4-FFF2-40B4-BE49-F238E27FC236}">
                <a16:creationId xmlns:a16="http://schemas.microsoft.com/office/drawing/2014/main" id="{A71337C9-DC7E-4F58-8C2F-74AB61B47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9694" y="3967863"/>
            <a:ext cx="2359356" cy="2176461"/>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7" name="Rectangle 3"/>
          <p:cNvSpPr>
            <a:spLocks noGrp="1" noChangeArrowheads="1"/>
          </p:cNvSpPr>
          <p:nvPr>
            <p:ph idx="1"/>
          </p:nvPr>
        </p:nvSpPr>
        <p:spPr/>
        <p:txBody>
          <a:bodyPr/>
          <a:lstStyle/>
          <a:p>
            <a:pPr>
              <a:lnSpc>
                <a:spcPct val="150000"/>
              </a:lnSpc>
            </a:pPr>
            <a:r>
              <a:rPr lang="en-US" altLang="zh-CN" dirty="0">
                <a:solidFill>
                  <a:srgbClr val="FF0000"/>
                </a:solidFill>
              </a:rPr>
              <a:t>IS</a:t>
            </a:r>
            <a:r>
              <a:rPr lang="zh-CN" altLang="en-US" dirty="0">
                <a:solidFill>
                  <a:srgbClr val="FF0000"/>
                </a:solidFill>
              </a:rPr>
              <a:t>锁</a:t>
            </a:r>
            <a:r>
              <a:rPr lang="en-US" altLang="zh-CN" dirty="0">
                <a:solidFill>
                  <a:srgbClr val="FF0000"/>
                </a:solidFill>
              </a:rPr>
              <a:t>(</a:t>
            </a:r>
            <a:r>
              <a:rPr lang="zh-CN" altLang="en-US" dirty="0">
                <a:solidFill>
                  <a:srgbClr val="FF0000"/>
                </a:solidFill>
              </a:rPr>
              <a:t>意向共享锁</a:t>
            </a:r>
            <a:r>
              <a:rPr lang="en-US" altLang="zh-CN" dirty="0">
                <a:solidFill>
                  <a:srgbClr val="FF0000"/>
                </a:solidFill>
              </a:rPr>
              <a:t>)</a:t>
            </a:r>
          </a:p>
          <a:p>
            <a:pPr lvl="1" algn="just">
              <a:lnSpc>
                <a:spcPct val="150000"/>
              </a:lnSpc>
            </a:pPr>
            <a:r>
              <a:rPr lang="zh-CN" altLang="en-US" dirty="0"/>
              <a:t>如果对一个数据对象加</a:t>
            </a:r>
            <a:r>
              <a:rPr lang="en-US" altLang="zh-CN" dirty="0"/>
              <a:t>IS</a:t>
            </a:r>
            <a:r>
              <a:rPr lang="zh-CN" altLang="en-US" dirty="0"/>
              <a:t>锁，表示它的后裔结点拟（意向）加</a:t>
            </a:r>
            <a:r>
              <a:rPr lang="en-US" altLang="zh-CN" dirty="0"/>
              <a:t>S</a:t>
            </a:r>
            <a:r>
              <a:rPr lang="zh-CN" altLang="en-US" dirty="0"/>
              <a:t>锁</a:t>
            </a:r>
            <a:endParaRPr lang="en-US" altLang="zh-CN" dirty="0"/>
          </a:p>
          <a:p>
            <a:pPr lvl="1" algn="just">
              <a:lnSpc>
                <a:spcPct val="150000"/>
              </a:lnSpc>
            </a:pPr>
            <a:r>
              <a:rPr lang="zh-CN" altLang="en-US" dirty="0"/>
              <a:t>例如：事务</a:t>
            </a:r>
            <a:r>
              <a:rPr lang="en-US" altLang="zh-CN" dirty="0"/>
              <a:t>T1</a:t>
            </a:r>
            <a:r>
              <a:rPr lang="zh-CN" altLang="en-US" dirty="0"/>
              <a:t>要对</a:t>
            </a:r>
            <a:r>
              <a:rPr lang="en-US" altLang="zh-CN" dirty="0"/>
              <a:t>R1</a:t>
            </a:r>
            <a:r>
              <a:rPr lang="zh-CN" altLang="en-US" dirty="0"/>
              <a:t>中某个元组加</a:t>
            </a:r>
            <a:r>
              <a:rPr lang="en-US" altLang="zh-CN" dirty="0"/>
              <a:t>S</a:t>
            </a:r>
            <a:r>
              <a:rPr lang="zh-CN" altLang="en-US" dirty="0"/>
              <a:t>锁，则要首先对关系</a:t>
            </a:r>
            <a:r>
              <a:rPr lang="en-US" altLang="zh-CN" dirty="0"/>
              <a:t>R1</a:t>
            </a:r>
            <a:r>
              <a:rPr lang="zh-CN" altLang="en-US" dirty="0"/>
              <a:t>和数据库加</a:t>
            </a:r>
            <a:r>
              <a:rPr lang="en-US" altLang="zh-CN" dirty="0"/>
              <a:t>IS</a:t>
            </a:r>
            <a:r>
              <a:rPr lang="zh-CN" altLang="en-US" dirty="0"/>
              <a:t>锁 </a:t>
            </a:r>
          </a:p>
        </p:txBody>
      </p:sp>
      <p:sp>
        <p:nvSpPr>
          <p:cNvPr id="436226" name="AutoShape 2"/>
          <p:cNvSpPr>
            <a:spLocks noGrp="1" noChangeArrowheads="1"/>
          </p:cNvSpPr>
          <p:nvPr>
            <p:ph type="title"/>
          </p:nvPr>
        </p:nvSpPr>
        <p:spPr/>
        <p:txBody>
          <a:bodyPr/>
          <a:lstStyle/>
          <a:p>
            <a:r>
              <a:rPr lang="zh-CN" altLang="en-US" dirty="0"/>
              <a:t>意向锁</a:t>
            </a:r>
          </a:p>
        </p:txBody>
      </p:sp>
      <p:pic>
        <p:nvPicPr>
          <p:cNvPr id="3" name="图片 2">
            <a:extLst>
              <a:ext uri="{FF2B5EF4-FFF2-40B4-BE49-F238E27FC236}">
                <a16:creationId xmlns:a16="http://schemas.microsoft.com/office/drawing/2014/main" id="{601D801A-3EAE-4236-AA66-7C7FD0E30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4027" y="3720998"/>
            <a:ext cx="3762900" cy="2791215"/>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1" name="Rectangle 3"/>
          <p:cNvSpPr>
            <a:spLocks noGrp="1" noChangeArrowheads="1"/>
          </p:cNvSpPr>
          <p:nvPr>
            <p:ph idx="1"/>
          </p:nvPr>
        </p:nvSpPr>
        <p:spPr/>
        <p:txBody>
          <a:bodyPr/>
          <a:lstStyle/>
          <a:p>
            <a:pPr>
              <a:lnSpc>
                <a:spcPct val="150000"/>
              </a:lnSpc>
            </a:pPr>
            <a:r>
              <a:rPr lang="en-US" altLang="zh-CN" dirty="0">
                <a:solidFill>
                  <a:srgbClr val="FF0000"/>
                </a:solidFill>
              </a:rPr>
              <a:t>IX</a:t>
            </a:r>
            <a:r>
              <a:rPr lang="zh-CN" altLang="en-US" dirty="0">
                <a:solidFill>
                  <a:srgbClr val="FF0000"/>
                </a:solidFill>
              </a:rPr>
              <a:t>锁</a:t>
            </a:r>
            <a:r>
              <a:rPr lang="en-US" altLang="zh-CN" dirty="0">
                <a:solidFill>
                  <a:srgbClr val="FF0000"/>
                </a:solidFill>
              </a:rPr>
              <a:t>(</a:t>
            </a:r>
            <a:r>
              <a:rPr lang="zh-CN" altLang="en-US" dirty="0">
                <a:solidFill>
                  <a:srgbClr val="FF0000"/>
                </a:solidFill>
              </a:rPr>
              <a:t>意向排它锁</a:t>
            </a:r>
            <a:r>
              <a:rPr lang="en-US" altLang="zh-CN" dirty="0">
                <a:solidFill>
                  <a:srgbClr val="FF0000"/>
                </a:solidFill>
              </a:rPr>
              <a:t>)</a:t>
            </a:r>
          </a:p>
          <a:p>
            <a:pPr lvl="1">
              <a:lnSpc>
                <a:spcPct val="150000"/>
              </a:lnSpc>
            </a:pPr>
            <a:r>
              <a:rPr lang="zh-CN" altLang="en-US" dirty="0"/>
              <a:t>如果对一个数据对象加</a:t>
            </a:r>
            <a:r>
              <a:rPr lang="en-US" altLang="zh-CN" dirty="0"/>
              <a:t>IX</a:t>
            </a:r>
            <a:r>
              <a:rPr lang="zh-CN" altLang="en-US" dirty="0"/>
              <a:t>锁，表示它的后裔结点拟（意向）加</a:t>
            </a:r>
            <a:r>
              <a:rPr lang="en-US" altLang="zh-CN" dirty="0"/>
              <a:t>X</a:t>
            </a:r>
            <a:r>
              <a:rPr lang="zh-CN" altLang="en-US" dirty="0"/>
              <a:t>锁</a:t>
            </a:r>
            <a:endParaRPr lang="en-US" altLang="zh-CN" dirty="0">
              <a:ea typeface="隶书" pitchFamily="49" charset="-122"/>
            </a:endParaRPr>
          </a:p>
          <a:p>
            <a:pPr lvl="1">
              <a:lnSpc>
                <a:spcPct val="150000"/>
              </a:lnSpc>
            </a:pPr>
            <a:r>
              <a:rPr lang="zh-CN" altLang="en-US" dirty="0">
                <a:ea typeface="+mn-ea"/>
              </a:rPr>
              <a:t>例如：事务</a:t>
            </a:r>
            <a:r>
              <a:rPr lang="en-US" altLang="zh-CN" dirty="0">
                <a:ea typeface="+mn-ea"/>
              </a:rPr>
              <a:t>T1</a:t>
            </a:r>
            <a:r>
              <a:rPr lang="zh-CN" altLang="en-US" dirty="0">
                <a:ea typeface="+mn-ea"/>
              </a:rPr>
              <a:t>要对</a:t>
            </a:r>
            <a:r>
              <a:rPr lang="en-US" altLang="zh-CN" dirty="0">
                <a:ea typeface="+mn-ea"/>
              </a:rPr>
              <a:t>R1</a:t>
            </a:r>
            <a:r>
              <a:rPr lang="zh-CN" altLang="en-US" dirty="0">
                <a:ea typeface="+mn-ea"/>
              </a:rPr>
              <a:t>中某个元组加</a:t>
            </a:r>
            <a:r>
              <a:rPr lang="en-US" altLang="zh-CN" dirty="0">
                <a:ea typeface="+mn-ea"/>
              </a:rPr>
              <a:t>X</a:t>
            </a:r>
            <a:r>
              <a:rPr lang="zh-CN" altLang="en-US" dirty="0">
                <a:ea typeface="+mn-ea"/>
              </a:rPr>
              <a:t>锁，则要首先对关 系</a:t>
            </a:r>
            <a:r>
              <a:rPr lang="en-US" altLang="zh-CN" dirty="0">
                <a:ea typeface="+mn-ea"/>
              </a:rPr>
              <a:t>R1</a:t>
            </a:r>
            <a:r>
              <a:rPr lang="zh-CN" altLang="en-US" dirty="0">
                <a:ea typeface="+mn-ea"/>
              </a:rPr>
              <a:t>和数据库加</a:t>
            </a:r>
            <a:r>
              <a:rPr lang="en-US" altLang="zh-CN" dirty="0">
                <a:ea typeface="+mn-ea"/>
              </a:rPr>
              <a:t>IX</a:t>
            </a:r>
            <a:r>
              <a:rPr lang="zh-CN" altLang="en-US" dirty="0">
                <a:ea typeface="+mn-ea"/>
              </a:rPr>
              <a:t>锁 </a:t>
            </a:r>
          </a:p>
        </p:txBody>
      </p:sp>
      <p:sp>
        <p:nvSpPr>
          <p:cNvPr id="437250" name="AutoShape 2"/>
          <p:cNvSpPr>
            <a:spLocks noGrp="1" noChangeArrowheads="1"/>
          </p:cNvSpPr>
          <p:nvPr>
            <p:ph type="title"/>
          </p:nvPr>
        </p:nvSpPr>
        <p:spPr/>
        <p:txBody>
          <a:bodyPr/>
          <a:lstStyle/>
          <a:p>
            <a:r>
              <a:rPr lang="zh-CN" altLang="en-US" dirty="0"/>
              <a:t>意向锁</a:t>
            </a:r>
          </a:p>
        </p:txBody>
      </p:sp>
      <p:pic>
        <p:nvPicPr>
          <p:cNvPr id="3" name="图片 2">
            <a:extLst>
              <a:ext uri="{FF2B5EF4-FFF2-40B4-BE49-F238E27FC236}">
                <a16:creationId xmlns:a16="http://schemas.microsoft.com/office/drawing/2014/main" id="{DD9CDC84-773F-4032-A28E-F29494A1C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6804" y="3952815"/>
            <a:ext cx="3553321" cy="2057687"/>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5" name="Rectangle 3"/>
          <p:cNvSpPr>
            <a:spLocks noGrp="1" noChangeArrowheads="1"/>
          </p:cNvSpPr>
          <p:nvPr>
            <p:ph idx="1"/>
          </p:nvPr>
        </p:nvSpPr>
        <p:spPr/>
        <p:txBody>
          <a:bodyPr/>
          <a:lstStyle/>
          <a:p>
            <a:pPr>
              <a:lnSpc>
                <a:spcPct val="150000"/>
              </a:lnSpc>
            </a:pPr>
            <a:r>
              <a:rPr lang="en-US" altLang="zh-CN" dirty="0">
                <a:solidFill>
                  <a:srgbClr val="FF0000"/>
                </a:solidFill>
              </a:rPr>
              <a:t>SIX</a:t>
            </a:r>
            <a:r>
              <a:rPr lang="zh-CN" altLang="en-US" dirty="0">
                <a:solidFill>
                  <a:srgbClr val="FF0000"/>
                </a:solidFill>
              </a:rPr>
              <a:t>锁</a:t>
            </a:r>
            <a:r>
              <a:rPr lang="en-US" altLang="zh-CN" dirty="0">
                <a:solidFill>
                  <a:srgbClr val="FF0000"/>
                </a:solidFill>
              </a:rPr>
              <a:t>(</a:t>
            </a:r>
            <a:r>
              <a:rPr lang="zh-CN" altLang="en-US" dirty="0">
                <a:solidFill>
                  <a:srgbClr val="FF0000"/>
                </a:solidFill>
              </a:rPr>
              <a:t>共享意向排它锁</a:t>
            </a:r>
            <a:r>
              <a:rPr lang="en-US" altLang="zh-CN" dirty="0">
                <a:solidFill>
                  <a:srgbClr val="FF0000"/>
                </a:solidFill>
              </a:rPr>
              <a:t>)</a:t>
            </a:r>
          </a:p>
          <a:p>
            <a:pPr lvl="1">
              <a:lnSpc>
                <a:spcPct val="150000"/>
              </a:lnSpc>
            </a:pPr>
            <a:r>
              <a:rPr lang="zh-CN" altLang="en-US" dirty="0"/>
              <a:t>如果对一个数据对象加</a:t>
            </a:r>
            <a:r>
              <a:rPr lang="en-US" altLang="zh-CN" dirty="0"/>
              <a:t>SIX</a:t>
            </a:r>
            <a:r>
              <a:rPr lang="zh-CN" altLang="en-US" dirty="0"/>
              <a:t>锁，表示对它加</a:t>
            </a:r>
            <a:r>
              <a:rPr lang="en-US" altLang="zh-CN" dirty="0"/>
              <a:t>S</a:t>
            </a:r>
            <a:r>
              <a:rPr lang="zh-CN" altLang="en-US" dirty="0"/>
              <a:t>锁，再加</a:t>
            </a:r>
            <a:r>
              <a:rPr lang="en-US" altLang="zh-CN" dirty="0"/>
              <a:t>IX</a:t>
            </a:r>
            <a:r>
              <a:rPr lang="zh-CN" altLang="en-US" dirty="0"/>
              <a:t>锁，即</a:t>
            </a:r>
            <a:r>
              <a:rPr lang="en-US" altLang="zh-CN" dirty="0"/>
              <a:t>SIX = S + IX</a:t>
            </a:r>
            <a:endParaRPr lang="zh-CN" altLang="en-US" dirty="0"/>
          </a:p>
          <a:p>
            <a:pPr lvl="1">
              <a:lnSpc>
                <a:spcPct val="150000"/>
              </a:lnSpc>
            </a:pPr>
            <a:r>
              <a:rPr lang="zh-CN" altLang="en-US" dirty="0"/>
              <a:t>例：对某个表加</a:t>
            </a:r>
            <a:r>
              <a:rPr lang="en-US" altLang="zh-CN" dirty="0"/>
              <a:t>SIX</a:t>
            </a:r>
            <a:r>
              <a:rPr lang="zh-CN" altLang="en-US" dirty="0"/>
              <a:t>锁，则表示该事务要读整个表（所以要对该表加</a:t>
            </a:r>
            <a:r>
              <a:rPr lang="en-US" altLang="zh-CN" dirty="0"/>
              <a:t>S</a:t>
            </a:r>
            <a:r>
              <a:rPr lang="zh-CN" altLang="en-US" dirty="0"/>
              <a:t>锁），同时会更新个别元组（所以要对该表加</a:t>
            </a:r>
            <a:r>
              <a:rPr lang="en-US" altLang="zh-CN" dirty="0"/>
              <a:t>IX</a:t>
            </a:r>
            <a:r>
              <a:rPr lang="zh-CN" altLang="en-US" dirty="0"/>
              <a:t>锁）</a:t>
            </a:r>
          </a:p>
        </p:txBody>
      </p:sp>
      <p:sp>
        <p:nvSpPr>
          <p:cNvPr id="438274" name="AutoShape 2"/>
          <p:cNvSpPr>
            <a:spLocks noGrp="1" noChangeArrowheads="1"/>
          </p:cNvSpPr>
          <p:nvPr>
            <p:ph type="title"/>
          </p:nvPr>
        </p:nvSpPr>
        <p:spPr/>
        <p:txBody>
          <a:bodyPr/>
          <a:lstStyle/>
          <a:p>
            <a:r>
              <a:rPr lang="zh-CN" altLang="en-US" dirty="0"/>
              <a:t>意向锁</a:t>
            </a:r>
          </a:p>
        </p:txBody>
      </p:sp>
      <p:pic>
        <p:nvPicPr>
          <p:cNvPr id="3" name="图片 2">
            <a:extLst>
              <a:ext uri="{FF2B5EF4-FFF2-40B4-BE49-F238E27FC236}">
                <a16:creationId xmlns:a16="http://schemas.microsoft.com/office/drawing/2014/main" id="{870655D0-60E8-4727-A6D9-7997DE4FF5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4288" y="3800595"/>
            <a:ext cx="3343742" cy="2295845"/>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AutoShape 2"/>
          <p:cNvSpPr>
            <a:spLocks noGrp="1" noChangeArrowheads="1"/>
          </p:cNvSpPr>
          <p:nvPr>
            <p:ph type="title"/>
          </p:nvPr>
        </p:nvSpPr>
        <p:spPr/>
        <p:txBody>
          <a:bodyPr/>
          <a:lstStyle/>
          <a:p>
            <a:r>
              <a:rPr lang="zh-CN" altLang="en-US" dirty="0"/>
              <a:t>意向锁</a:t>
            </a:r>
          </a:p>
        </p:txBody>
      </p:sp>
      <p:pic>
        <p:nvPicPr>
          <p:cNvPr id="439307" name="Picture 11" descr="未标题-3"/>
          <p:cNvPicPr>
            <a:picLocks noChangeAspect="1" noChangeArrowheads="1"/>
          </p:cNvPicPr>
          <p:nvPr/>
        </p:nvPicPr>
        <p:blipFill>
          <a:blip r:embed="rId2" cstate="print"/>
          <a:srcRect/>
          <a:stretch>
            <a:fillRect/>
          </a:stretch>
        </p:blipFill>
        <p:spPr bwMode="auto">
          <a:xfrm>
            <a:off x="2243931" y="1731686"/>
            <a:ext cx="7704138" cy="3940175"/>
          </a:xfrm>
          <a:prstGeom prst="rect">
            <a:avLst/>
          </a:prstGeom>
          <a:noFill/>
        </p:spPr>
      </p:pic>
      <p:sp>
        <p:nvSpPr>
          <p:cNvPr id="439308" name="Text Box 12"/>
          <p:cNvSpPr txBox="1">
            <a:spLocks noChangeArrowheads="1"/>
          </p:cNvSpPr>
          <p:nvPr/>
        </p:nvSpPr>
        <p:spPr bwMode="auto">
          <a:xfrm>
            <a:off x="2296413" y="1088185"/>
            <a:ext cx="184150" cy="366712"/>
          </a:xfrm>
          <a:prstGeom prst="rect">
            <a:avLst/>
          </a:prstGeom>
          <a:noFill/>
          <a:ln w="25400">
            <a:noFill/>
            <a:miter lim="800000"/>
            <a:headEnd/>
            <a:tailEnd/>
          </a:ln>
          <a:effectLst/>
        </p:spPr>
        <p:txBody>
          <a:bodyPr wrap="none">
            <a:spAutoFit/>
          </a:bodyPr>
          <a:lstStyle/>
          <a:p>
            <a:endParaRPr lang="zh-CN" altLang="en-US"/>
          </a:p>
        </p:txBody>
      </p:sp>
      <p:sp>
        <p:nvSpPr>
          <p:cNvPr id="439309" name="Text Box 13"/>
          <p:cNvSpPr txBox="1">
            <a:spLocks noChangeArrowheads="1"/>
          </p:cNvSpPr>
          <p:nvPr/>
        </p:nvSpPr>
        <p:spPr bwMode="auto">
          <a:xfrm>
            <a:off x="4911021" y="1054849"/>
            <a:ext cx="2635250" cy="457200"/>
          </a:xfrm>
          <a:prstGeom prst="rect">
            <a:avLst/>
          </a:prstGeom>
          <a:noFill/>
          <a:ln w="25400">
            <a:noFill/>
            <a:miter lim="800000"/>
            <a:headEnd/>
            <a:tailEnd/>
          </a:ln>
          <a:effectLst/>
        </p:spPr>
        <p:txBody>
          <a:bodyPr wrap="none">
            <a:spAutoFit/>
          </a:bodyPr>
          <a:lstStyle/>
          <a:p>
            <a:pPr marL="342900" indent="-342900" algn="ctr"/>
            <a:r>
              <a:rPr lang="zh-CN" altLang="en-US" sz="2400" b="1" dirty="0">
                <a:solidFill>
                  <a:srgbClr val="FF0000"/>
                </a:solidFill>
              </a:rPr>
              <a:t>意向锁的相容矩阵</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1" name="Object 21"/>
          <p:cNvGraphicFramePr>
            <a:graphicFrameLocks noGrp="1" noChangeAspect="1"/>
          </p:cNvGraphicFramePr>
          <p:nvPr>
            <p:ph idx="1"/>
            <p:extLst>
              <p:ext uri="{D42A27DB-BD31-4B8C-83A1-F6EECF244321}">
                <p14:modId xmlns:p14="http://schemas.microsoft.com/office/powerpoint/2010/main" val="4115379341"/>
              </p:ext>
            </p:extLst>
          </p:nvPr>
        </p:nvGraphicFramePr>
        <p:xfrm>
          <a:off x="4576763" y="1166813"/>
          <a:ext cx="3103562" cy="4524375"/>
        </p:xfrm>
        <a:graphic>
          <a:graphicData uri="http://schemas.openxmlformats.org/presentationml/2006/ole">
            <mc:AlternateContent xmlns:mc="http://schemas.openxmlformats.org/markup-compatibility/2006">
              <mc:Choice xmlns:v="urn:schemas-microsoft-com:vml" Requires="v">
                <p:oleObj spid="_x0000_s72765" name="Image" r:id="rId3" imgW="10158730" imgH="14806349" progId="">
                  <p:embed/>
                </p:oleObj>
              </mc:Choice>
              <mc:Fallback>
                <p:oleObj name="Image" r:id="rId3" imgW="10158730" imgH="14806349"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6763" y="1166813"/>
                        <a:ext cx="3103562" cy="45243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AutoShape 2">
            <a:extLst>
              <a:ext uri="{FF2B5EF4-FFF2-40B4-BE49-F238E27FC236}">
                <a16:creationId xmlns:a16="http://schemas.microsoft.com/office/drawing/2014/main" id="{4FA62814-07CF-40A3-96E1-23D2DBFB8BFF}"/>
              </a:ext>
            </a:extLst>
          </p:cNvPr>
          <p:cNvSpPr>
            <a:spLocks noGrp="1" noChangeArrowheads="1"/>
          </p:cNvSpPr>
          <p:nvPr>
            <p:ph type="title"/>
          </p:nvPr>
        </p:nvSpPr>
        <p:spPr/>
        <p:txBody>
          <a:bodyPr/>
          <a:lstStyle/>
          <a:p>
            <a:r>
              <a:rPr lang="zh-CN" altLang="en-US" dirty="0"/>
              <a:t>意向锁</a:t>
            </a:r>
          </a:p>
        </p:txBody>
      </p:sp>
      <p:sp>
        <p:nvSpPr>
          <p:cNvPr id="440323" name="Rectangle 3"/>
          <p:cNvSpPr>
            <a:spLocks noGrp="1" noChangeArrowheads="1"/>
          </p:cNvSpPr>
          <p:nvPr>
            <p:ph type="body" sz="half" idx="4294967295"/>
          </p:nvPr>
        </p:nvSpPr>
        <p:spPr>
          <a:xfrm>
            <a:off x="0" y="1268413"/>
            <a:ext cx="5148263" cy="4321175"/>
          </a:xfrm>
          <a:prstGeom prst="rect">
            <a:avLst/>
          </a:prstGeom>
        </p:spPr>
        <p:txBody>
          <a:bodyPr>
            <a:normAutofit/>
          </a:bodyPr>
          <a:lstStyle/>
          <a:p>
            <a:pPr marL="257175" indent="-257175">
              <a:lnSpc>
                <a:spcPct val="160000"/>
              </a:lnSpc>
              <a:buClr>
                <a:srgbClr val="0070C0"/>
              </a:buClr>
              <a:buFont typeface="Wingdings" panose="05000000000000000000" pitchFamily="2" charset="2"/>
              <a:buChar char="v"/>
            </a:pPr>
            <a:r>
              <a:rPr lang="zh-CN" altLang="en-US" sz="2800" dirty="0">
                <a:latin typeface="Times New Roman" panose="02020603050405020304" pitchFamily="18" charset="0"/>
                <a:ea typeface="+mj-ea"/>
                <a:cs typeface="Times New Roman" panose="02020603050405020304" pitchFamily="18" charset="0"/>
              </a:rPr>
              <a:t>锁的强度</a:t>
            </a:r>
          </a:p>
          <a:p>
            <a:pPr marL="450056" lvl="1" indent="-192881">
              <a:lnSpc>
                <a:spcPct val="160000"/>
              </a:lnSpc>
              <a:buClr>
                <a:srgbClr val="00B0F0"/>
              </a:buClr>
              <a:buFont typeface="Wingdings" panose="05000000000000000000" pitchFamily="2" charset="2"/>
              <a:buChar char=""/>
            </a:pPr>
            <a:r>
              <a:rPr lang="zh-CN" altLang="en-US" sz="2400" dirty="0">
                <a:latin typeface="Times New Roman" panose="02020603050405020304" pitchFamily="18" charset="0"/>
                <a:ea typeface="+mj-ea"/>
              </a:rPr>
              <a:t>锁的强度是指它对其他锁的排斥程度</a:t>
            </a:r>
          </a:p>
          <a:p>
            <a:pPr marL="450056" lvl="1" indent="-192881">
              <a:lnSpc>
                <a:spcPct val="160000"/>
              </a:lnSpc>
              <a:buClr>
                <a:srgbClr val="00B0F0"/>
              </a:buClr>
              <a:buFont typeface="Wingdings" panose="05000000000000000000" pitchFamily="2" charset="2"/>
              <a:buChar char=""/>
            </a:pPr>
            <a:r>
              <a:rPr lang="zh-CN" altLang="en-US" sz="2400" dirty="0">
                <a:latin typeface="Times New Roman" panose="02020603050405020304" pitchFamily="18" charset="0"/>
                <a:ea typeface="+mj-ea"/>
              </a:rPr>
              <a:t>一个事务在申请封锁时以强锁代替弱锁是安全的，反之则不然</a:t>
            </a:r>
          </a:p>
        </p:txBody>
      </p:sp>
      <p:pic>
        <p:nvPicPr>
          <p:cNvPr id="3" name="图片 2">
            <a:extLst>
              <a:ext uri="{FF2B5EF4-FFF2-40B4-BE49-F238E27FC236}">
                <a16:creationId xmlns:a16="http://schemas.microsoft.com/office/drawing/2014/main" id="{CC8B02DE-E0DE-452F-956B-97246AA97D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1135" y="2564466"/>
            <a:ext cx="2407024" cy="257551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a:lnSpc>
                <a:spcPct val="150000"/>
              </a:lnSpc>
            </a:pPr>
            <a:r>
              <a:rPr lang="zh-CN" altLang="en-US" dirty="0"/>
              <a:t>飞机订票系统中的情况称为数据库的不一致性，是由并发操作引起的，在并发操作情况下，对甲、乙两个事务的操作序列的调度是随机的</a:t>
            </a:r>
          </a:p>
          <a:p>
            <a:pPr>
              <a:lnSpc>
                <a:spcPct val="150000"/>
              </a:lnSpc>
            </a:pPr>
            <a:r>
              <a:rPr lang="zh-CN" altLang="en-US" dirty="0"/>
              <a:t>若按上面的调度序列执行，甲事务的修改就被丢失</a:t>
            </a:r>
          </a:p>
          <a:p>
            <a:pPr lvl="1">
              <a:lnSpc>
                <a:spcPct val="150000"/>
              </a:lnSpc>
            </a:pPr>
            <a:r>
              <a:rPr lang="zh-CN" altLang="en-US" dirty="0"/>
              <a:t>原因：第</a:t>
            </a:r>
            <a:r>
              <a:rPr lang="en-US" altLang="zh-CN" dirty="0"/>
              <a:t>4</a:t>
            </a:r>
            <a:r>
              <a:rPr lang="zh-CN" altLang="en-US" dirty="0"/>
              <a:t>步中乙事务修改</a:t>
            </a:r>
            <a:r>
              <a:rPr lang="en-US" altLang="zh-CN" dirty="0"/>
              <a:t>A</a:t>
            </a:r>
            <a:r>
              <a:rPr lang="zh-CN" altLang="en-US" dirty="0"/>
              <a:t>并写回后覆盖了甲事务的修改</a:t>
            </a:r>
            <a:endParaRPr lang="zh-CN" altLang="en-US" sz="3600" dirty="0"/>
          </a:p>
        </p:txBody>
      </p:sp>
      <p:sp>
        <p:nvSpPr>
          <p:cNvPr id="4" name="标题 1">
            <a:extLst>
              <a:ext uri="{FF2B5EF4-FFF2-40B4-BE49-F238E27FC236}">
                <a16:creationId xmlns:a16="http://schemas.microsoft.com/office/drawing/2014/main" id="{D03C140D-C2BF-44F9-8C7A-A64690DA47F9}"/>
              </a:ext>
            </a:extLst>
          </p:cNvPr>
          <p:cNvSpPr>
            <a:spLocks noGrp="1"/>
          </p:cNvSpPr>
          <p:nvPr>
            <p:ph type="title"/>
          </p:nvPr>
        </p:nvSpPr>
        <p:spPr/>
        <p:txBody>
          <a:bodyPr>
            <a:normAutofit/>
          </a:bodyPr>
          <a:lstStyle/>
          <a:p>
            <a:r>
              <a:rPr lang="zh-CN" altLang="en-US" dirty="0"/>
              <a:t>并发控制概述</a:t>
            </a:r>
          </a:p>
        </p:txBody>
      </p:sp>
      <p:pic>
        <p:nvPicPr>
          <p:cNvPr id="5" name="图片 4">
            <a:extLst>
              <a:ext uri="{FF2B5EF4-FFF2-40B4-BE49-F238E27FC236}">
                <a16:creationId xmlns:a16="http://schemas.microsoft.com/office/drawing/2014/main" id="{A716B717-B51D-4798-A48F-2F287F9999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4027" y="3895810"/>
            <a:ext cx="3762900" cy="2791215"/>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7" name="Rectangle 3"/>
          <p:cNvSpPr>
            <a:spLocks noGrp="1" noChangeArrowheads="1"/>
          </p:cNvSpPr>
          <p:nvPr>
            <p:ph idx="1"/>
          </p:nvPr>
        </p:nvSpPr>
        <p:spPr>
          <a:xfrm>
            <a:off x="329454" y="1065670"/>
            <a:ext cx="10207918" cy="4524949"/>
          </a:xfrm>
        </p:spPr>
        <p:txBody>
          <a:bodyPr>
            <a:normAutofit lnSpcReduction="10000"/>
          </a:bodyPr>
          <a:lstStyle/>
          <a:p>
            <a:pPr>
              <a:lnSpc>
                <a:spcPct val="160000"/>
              </a:lnSpc>
            </a:pPr>
            <a:r>
              <a:rPr lang="zh-CN" altLang="en-US" dirty="0"/>
              <a:t>具有意向锁的多粒度封锁方法</a:t>
            </a:r>
          </a:p>
          <a:p>
            <a:pPr lvl="1">
              <a:lnSpc>
                <a:spcPct val="160000"/>
              </a:lnSpc>
            </a:pPr>
            <a:r>
              <a:rPr lang="zh-CN" altLang="en-US" dirty="0"/>
              <a:t>申请封锁时应该按自上而下的次序进行</a:t>
            </a:r>
          </a:p>
          <a:p>
            <a:pPr lvl="1">
              <a:lnSpc>
                <a:spcPct val="160000"/>
              </a:lnSpc>
            </a:pPr>
            <a:r>
              <a:rPr lang="zh-CN" altLang="en-US" dirty="0"/>
              <a:t>释放封锁时则应该按自下而上的次序进行</a:t>
            </a:r>
          </a:p>
          <a:p>
            <a:pPr>
              <a:lnSpc>
                <a:spcPct val="160000"/>
              </a:lnSpc>
            </a:pPr>
            <a:r>
              <a:rPr lang="zh-CN" altLang="en-US" dirty="0"/>
              <a:t> 例如：事务</a:t>
            </a:r>
            <a:r>
              <a:rPr lang="en-US" altLang="zh-CN" dirty="0"/>
              <a:t>T1</a:t>
            </a:r>
            <a:r>
              <a:rPr lang="zh-CN" altLang="en-US" dirty="0"/>
              <a:t>要对关系</a:t>
            </a:r>
            <a:r>
              <a:rPr lang="en-US" altLang="zh-CN" dirty="0"/>
              <a:t>R1</a:t>
            </a:r>
            <a:r>
              <a:rPr lang="zh-CN" altLang="en-US" dirty="0"/>
              <a:t>加</a:t>
            </a:r>
            <a:r>
              <a:rPr lang="en-US" altLang="zh-CN" dirty="0"/>
              <a:t>S</a:t>
            </a:r>
            <a:r>
              <a:rPr lang="zh-CN" altLang="en-US" dirty="0"/>
              <a:t>锁</a:t>
            </a:r>
          </a:p>
          <a:p>
            <a:pPr lvl="1">
              <a:lnSpc>
                <a:spcPct val="160000"/>
              </a:lnSpc>
            </a:pPr>
            <a:r>
              <a:rPr lang="zh-CN" altLang="en-US" dirty="0"/>
              <a:t>要首先对数据库加</a:t>
            </a:r>
            <a:r>
              <a:rPr lang="en-US" altLang="zh-CN" dirty="0"/>
              <a:t>IS</a:t>
            </a:r>
            <a:r>
              <a:rPr lang="zh-CN" altLang="en-US" dirty="0"/>
              <a:t>锁</a:t>
            </a:r>
          </a:p>
          <a:p>
            <a:pPr lvl="1">
              <a:lnSpc>
                <a:spcPct val="160000"/>
              </a:lnSpc>
            </a:pPr>
            <a:r>
              <a:rPr lang="zh-CN" altLang="en-US" dirty="0"/>
              <a:t>检查数据库和</a:t>
            </a:r>
            <a:r>
              <a:rPr lang="en-US" altLang="zh-CN" dirty="0"/>
              <a:t>R1</a:t>
            </a:r>
            <a:r>
              <a:rPr lang="zh-CN" altLang="en-US" dirty="0"/>
              <a:t>是否已加了不相容的锁</a:t>
            </a:r>
            <a:r>
              <a:rPr lang="en-US" altLang="zh-CN" dirty="0"/>
              <a:t>(X</a:t>
            </a:r>
            <a:r>
              <a:rPr lang="zh-CN" altLang="en-US" dirty="0"/>
              <a:t>或</a:t>
            </a:r>
            <a:r>
              <a:rPr lang="en-US" altLang="zh-CN" dirty="0"/>
              <a:t>IX)</a:t>
            </a:r>
          </a:p>
          <a:p>
            <a:pPr lvl="1">
              <a:lnSpc>
                <a:spcPct val="160000"/>
              </a:lnSpc>
            </a:pPr>
            <a:r>
              <a:rPr lang="zh-CN" altLang="en-US" dirty="0"/>
              <a:t>不再需要搜索和检查</a:t>
            </a:r>
            <a:r>
              <a:rPr lang="en-US" altLang="zh-CN" dirty="0"/>
              <a:t>R1</a:t>
            </a:r>
            <a:r>
              <a:rPr lang="zh-CN" altLang="en-US" dirty="0"/>
              <a:t>中的元组是否加了不相容的锁</a:t>
            </a:r>
            <a:r>
              <a:rPr lang="en-US" altLang="zh-CN" dirty="0"/>
              <a:t>(X</a:t>
            </a:r>
            <a:r>
              <a:rPr lang="zh-CN" altLang="en-US" dirty="0"/>
              <a:t>锁</a:t>
            </a:r>
            <a:r>
              <a:rPr lang="en-US" altLang="zh-CN" dirty="0"/>
              <a:t>) </a:t>
            </a:r>
          </a:p>
        </p:txBody>
      </p:sp>
      <p:sp>
        <p:nvSpPr>
          <p:cNvPr id="441346" name="AutoShape 2"/>
          <p:cNvSpPr>
            <a:spLocks noGrp="1" noChangeArrowheads="1"/>
          </p:cNvSpPr>
          <p:nvPr>
            <p:ph type="title"/>
          </p:nvPr>
        </p:nvSpPr>
        <p:spPr/>
        <p:txBody>
          <a:bodyPr/>
          <a:lstStyle/>
          <a:p>
            <a:r>
              <a:rPr lang="zh-CN" altLang="en-US" dirty="0"/>
              <a:t>意向锁</a:t>
            </a:r>
          </a:p>
        </p:txBody>
      </p:sp>
      <p:pic>
        <p:nvPicPr>
          <p:cNvPr id="3" name="图片 2">
            <a:extLst>
              <a:ext uri="{FF2B5EF4-FFF2-40B4-BE49-F238E27FC236}">
                <a16:creationId xmlns:a16="http://schemas.microsoft.com/office/drawing/2014/main" id="{D7FAAD5C-EECC-4413-B5D5-4D7931C1F2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7757" y="2501009"/>
            <a:ext cx="3553321" cy="2057687"/>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3" name="Rectangle 3"/>
          <p:cNvSpPr>
            <a:spLocks noGrp="1" noChangeArrowheads="1"/>
          </p:cNvSpPr>
          <p:nvPr>
            <p:ph idx="1"/>
          </p:nvPr>
        </p:nvSpPr>
        <p:spPr/>
        <p:txBody>
          <a:bodyPr/>
          <a:lstStyle/>
          <a:p>
            <a:pPr>
              <a:lnSpc>
                <a:spcPct val="150000"/>
              </a:lnSpc>
            </a:pPr>
            <a:r>
              <a:rPr lang="zh-CN" altLang="en-US" dirty="0"/>
              <a:t>具有意向锁的多粒度封锁方法</a:t>
            </a:r>
          </a:p>
          <a:p>
            <a:pPr lvl="1">
              <a:lnSpc>
                <a:spcPct val="150000"/>
              </a:lnSpc>
            </a:pPr>
            <a:r>
              <a:rPr lang="zh-CN" altLang="en-US" dirty="0"/>
              <a:t>提高了系统的并发度</a:t>
            </a:r>
          </a:p>
          <a:p>
            <a:pPr lvl="1">
              <a:lnSpc>
                <a:spcPct val="150000"/>
              </a:lnSpc>
            </a:pPr>
            <a:r>
              <a:rPr lang="zh-CN" altLang="en-US" dirty="0"/>
              <a:t>减少了加锁和解锁的开销</a:t>
            </a:r>
          </a:p>
          <a:p>
            <a:pPr lvl="1">
              <a:lnSpc>
                <a:spcPct val="150000"/>
              </a:lnSpc>
            </a:pPr>
            <a:r>
              <a:rPr lang="zh-CN" altLang="en-US" dirty="0"/>
              <a:t>在实际的数据库管理系统产品中得到广泛应用 </a:t>
            </a:r>
          </a:p>
        </p:txBody>
      </p:sp>
      <p:sp>
        <p:nvSpPr>
          <p:cNvPr id="522242" name="AutoShape 2"/>
          <p:cNvSpPr>
            <a:spLocks noGrp="1" noChangeArrowheads="1"/>
          </p:cNvSpPr>
          <p:nvPr>
            <p:ph type="title"/>
          </p:nvPr>
        </p:nvSpPr>
        <p:spPr/>
        <p:txBody>
          <a:bodyPr/>
          <a:lstStyle/>
          <a:p>
            <a:r>
              <a:rPr lang="zh-CN" altLang="en-US" dirty="0"/>
              <a:t>意向锁</a:t>
            </a:r>
          </a:p>
        </p:txBody>
      </p:sp>
      <p:pic>
        <p:nvPicPr>
          <p:cNvPr id="3" name="图片 2">
            <a:extLst>
              <a:ext uri="{FF2B5EF4-FFF2-40B4-BE49-F238E27FC236}">
                <a16:creationId xmlns:a16="http://schemas.microsoft.com/office/drawing/2014/main" id="{30DFFF8A-F8DB-42C9-9838-A741023B41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7630" y="3479306"/>
            <a:ext cx="2782541" cy="2782541"/>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1" name="Rectangle 3"/>
          <p:cNvSpPr>
            <a:spLocks noGrp="1" noChangeArrowheads="1"/>
          </p:cNvSpPr>
          <p:nvPr>
            <p:ph idx="1"/>
          </p:nvPr>
        </p:nvSpPr>
        <p:spPr/>
        <p:txBody>
          <a:bodyPr>
            <a:noAutofit/>
          </a:bodyPr>
          <a:lstStyle/>
          <a:p>
            <a:r>
              <a:rPr lang="zh-CN" altLang="en-US" sz="2400" dirty="0"/>
              <a:t>数据共享与数据一致性是一对矛盾</a:t>
            </a:r>
          </a:p>
          <a:p>
            <a:r>
              <a:rPr lang="zh-CN" altLang="en-US" sz="2400" dirty="0"/>
              <a:t>数据库的价值在很大程度上取决于它所能提供的数据共享度</a:t>
            </a:r>
          </a:p>
          <a:p>
            <a:r>
              <a:rPr lang="zh-CN" altLang="en-US" sz="2400" dirty="0"/>
              <a:t>数据共享在很大程度上取决于系统允许对数据并发操作的程度</a:t>
            </a:r>
          </a:p>
          <a:p>
            <a:r>
              <a:rPr lang="zh-CN" altLang="en-US" sz="2400" dirty="0"/>
              <a:t>数据并发程度又取决于数据库中的并发控制机制</a:t>
            </a:r>
          </a:p>
          <a:p>
            <a:r>
              <a:rPr lang="zh-CN" altLang="en-US" sz="2400" dirty="0"/>
              <a:t>数据的一致性也取决于并发控制的程度。施加的并发控制愈多，数据的一致性往往愈好</a:t>
            </a:r>
          </a:p>
        </p:txBody>
      </p:sp>
      <p:sp>
        <p:nvSpPr>
          <p:cNvPr id="452610" name="AutoShape 2"/>
          <p:cNvSpPr>
            <a:spLocks noGrp="1" noChangeArrowheads="1"/>
          </p:cNvSpPr>
          <p:nvPr>
            <p:ph type="title"/>
          </p:nvPr>
        </p:nvSpPr>
        <p:spPr/>
        <p:txBody>
          <a:bodyPr/>
          <a:lstStyle/>
          <a:p>
            <a:r>
              <a:rPr lang="zh-CN" altLang="en-US" dirty="0"/>
              <a:t>小结</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idx="1"/>
          </p:nvPr>
        </p:nvSpPr>
        <p:spPr/>
        <p:txBody>
          <a:bodyPr>
            <a:normAutofit/>
          </a:bodyPr>
          <a:lstStyle/>
          <a:p>
            <a:pPr>
              <a:lnSpc>
                <a:spcPct val="160000"/>
              </a:lnSpc>
            </a:pPr>
            <a:r>
              <a:rPr lang="zh-CN" altLang="en-US" dirty="0"/>
              <a:t>数据库的并发控制以事务为单位</a:t>
            </a:r>
          </a:p>
          <a:p>
            <a:pPr>
              <a:lnSpc>
                <a:spcPct val="160000"/>
              </a:lnSpc>
            </a:pPr>
            <a:r>
              <a:rPr lang="zh-CN" altLang="en-US" dirty="0"/>
              <a:t>数据库的并发控制通常使用封锁机制</a:t>
            </a:r>
          </a:p>
          <a:p>
            <a:pPr lvl="1">
              <a:lnSpc>
                <a:spcPct val="160000"/>
              </a:lnSpc>
            </a:pPr>
            <a:r>
              <a:rPr lang="zh-CN" altLang="en-US" dirty="0"/>
              <a:t>两类最常用的封锁</a:t>
            </a:r>
            <a:endParaRPr lang="en-US" altLang="zh-CN" dirty="0"/>
          </a:p>
          <a:p>
            <a:pPr>
              <a:lnSpc>
                <a:spcPct val="160000"/>
              </a:lnSpc>
            </a:pPr>
            <a:r>
              <a:rPr lang="zh-CN" altLang="en-US" dirty="0"/>
              <a:t>并发控制机制调度并发事务操作是否正确的判别准则是可串行性</a:t>
            </a:r>
          </a:p>
          <a:p>
            <a:pPr lvl="1">
              <a:lnSpc>
                <a:spcPct val="160000"/>
              </a:lnSpc>
            </a:pPr>
            <a:r>
              <a:rPr lang="zh-CN" altLang="en-US" dirty="0"/>
              <a:t>并发操作的正确性则通常由两段锁协议来保证。</a:t>
            </a:r>
          </a:p>
          <a:p>
            <a:pPr lvl="1">
              <a:lnSpc>
                <a:spcPct val="160000"/>
              </a:lnSpc>
            </a:pPr>
            <a:r>
              <a:rPr lang="zh-CN" altLang="en-US" dirty="0"/>
              <a:t>两段锁协议是可串行化调度的充分条件，但不是必要条件</a:t>
            </a:r>
          </a:p>
          <a:p>
            <a:pPr>
              <a:lnSpc>
                <a:spcPct val="190000"/>
              </a:lnSpc>
            </a:pPr>
            <a:endParaRPr lang="zh-CN" altLang="en-US" dirty="0"/>
          </a:p>
          <a:p>
            <a:endParaRPr lang="en-US" altLang="zh-CN" sz="2400" b="1" dirty="0"/>
          </a:p>
        </p:txBody>
      </p:sp>
      <p:sp>
        <p:nvSpPr>
          <p:cNvPr id="453634" name="AutoShape 2"/>
          <p:cNvSpPr>
            <a:spLocks noGrp="1" noChangeArrowheads="1"/>
          </p:cNvSpPr>
          <p:nvPr>
            <p:ph type="title"/>
          </p:nvPr>
        </p:nvSpPr>
        <p:spPr/>
        <p:txBody>
          <a:bodyPr/>
          <a:lstStyle/>
          <a:p>
            <a:r>
              <a:rPr lang="zh-CN" altLang="en-US" dirty="0"/>
              <a:t>小结</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3" name="Rectangle 3"/>
          <p:cNvSpPr>
            <a:spLocks noGrp="1" noChangeArrowheads="1"/>
          </p:cNvSpPr>
          <p:nvPr>
            <p:ph idx="1"/>
          </p:nvPr>
        </p:nvSpPr>
        <p:spPr>
          <a:xfrm>
            <a:off x="158666" y="1079123"/>
            <a:ext cx="11708363" cy="4803965"/>
          </a:xfrm>
        </p:spPr>
        <p:txBody>
          <a:bodyPr>
            <a:normAutofit fontScale="62500" lnSpcReduction="20000"/>
          </a:bodyPr>
          <a:lstStyle/>
          <a:p>
            <a:pPr>
              <a:lnSpc>
                <a:spcPct val="160000"/>
              </a:lnSpc>
            </a:pPr>
            <a:r>
              <a:rPr lang="zh-CN" altLang="en-US" sz="3600" dirty="0"/>
              <a:t>对数据对象施加封锁，带来问题</a:t>
            </a:r>
          </a:p>
          <a:p>
            <a:pPr>
              <a:lnSpc>
                <a:spcPct val="160000"/>
              </a:lnSpc>
            </a:pPr>
            <a:r>
              <a:rPr lang="zh-CN" altLang="en-US" sz="3600" dirty="0"/>
              <a:t>活锁： 先来先服务</a:t>
            </a:r>
          </a:p>
          <a:p>
            <a:pPr>
              <a:lnSpc>
                <a:spcPct val="160000"/>
              </a:lnSpc>
            </a:pPr>
            <a:r>
              <a:rPr lang="zh-CN" altLang="en-US" sz="3600" dirty="0"/>
              <a:t>死锁：</a:t>
            </a:r>
          </a:p>
          <a:p>
            <a:pPr lvl="1">
              <a:lnSpc>
                <a:spcPct val="160000"/>
              </a:lnSpc>
            </a:pPr>
            <a:r>
              <a:rPr lang="zh-CN" altLang="en-US" sz="3400" dirty="0"/>
              <a:t>预防方法</a:t>
            </a:r>
            <a:endParaRPr lang="en-US" altLang="zh-CN" sz="3400" dirty="0"/>
          </a:p>
          <a:p>
            <a:pPr lvl="2">
              <a:lnSpc>
                <a:spcPct val="160000"/>
              </a:lnSpc>
            </a:pPr>
            <a:r>
              <a:rPr lang="zh-CN" altLang="en-US" sz="2900" dirty="0"/>
              <a:t>一次封锁法</a:t>
            </a:r>
            <a:endParaRPr lang="en-US" altLang="zh-CN" sz="2900" dirty="0"/>
          </a:p>
          <a:p>
            <a:pPr lvl="2">
              <a:lnSpc>
                <a:spcPct val="160000"/>
              </a:lnSpc>
            </a:pPr>
            <a:r>
              <a:rPr lang="zh-CN" altLang="en-US" sz="2900" dirty="0"/>
              <a:t>顺序封锁法</a:t>
            </a:r>
            <a:endParaRPr lang="zh-CN" altLang="en-US" sz="2900" b="1" dirty="0"/>
          </a:p>
          <a:p>
            <a:pPr lvl="1">
              <a:lnSpc>
                <a:spcPct val="160000"/>
              </a:lnSpc>
            </a:pPr>
            <a:r>
              <a:rPr lang="zh-CN" altLang="en-US" sz="3400" dirty="0"/>
              <a:t> 死锁的诊断与解除</a:t>
            </a:r>
          </a:p>
          <a:p>
            <a:pPr lvl="2">
              <a:lnSpc>
                <a:spcPct val="160000"/>
              </a:lnSpc>
            </a:pPr>
            <a:r>
              <a:rPr lang="zh-CN" altLang="en-US" sz="3200" dirty="0"/>
              <a:t>超时法</a:t>
            </a:r>
          </a:p>
          <a:p>
            <a:pPr lvl="2">
              <a:lnSpc>
                <a:spcPct val="160000"/>
              </a:lnSpc>
            </a:pPr>
            <a:r>
              <a:rPr lang="zh-CN" altLang="en-US" sz="3200" dirty="0"/>
              <a:t>等待图法</a:t>
            </a:r>
          </a:p>
        </p:txBody>
      </p:sp>
      <p:sp>
        <p:nvSpPr>
          <p:cNvPr id="455682" name="AutoShape 2"/>
          <p:cNvSpPr>
            <a:spLocks noGrp="1" noChangeArrowheads="1"/>
          </p:cNvSpPr>
          <p:nvPr>
            <p:ph type="title"/>
          </p:nvPr>
        </p:nvSpPr>
        <p:spPr/>
        <p:txBody>
          <a:bodyPr/>
          <a:lstStyle/>
          <a:p>
            <a:r>
              <a:rPr lang="zh-CN" altLang="en-US" dirty="0"/>
              <a:t>小结</a:t>
            </a:r>
          </a:p>
        </p:txBody>
      </p:sp>
      <p:pic>
        <p:nvPicPr>
          <p:cNvPr id="3" name="图片 2">
            <a:extLst>
              <a:ext uri="{FF2B5EF4-FFF2-40B4-BE49-F238E27FC236}">
                <a16:creationId xmlns:a16="http://schemas.microsoft.com/office/drawing/2014/main" id="{5B1D6401-9287-45C9-AC4A-5FBDBC9122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5264" y="2900643"/>
            <a:ext cx="2353759" cy="2518522"/>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华文行楷" pitchFamily="2" charset="-122"/>
                <a:ea typeface="华文行楷" pitchFamily="2" charset="-122"/>
              </a:rPr>
              <a:t>休息</a:t>
            </a:r>
            <a:r>
              <a:rPr lang="en-US" altLang="zh-CN" dirty="0">
                <a:latin typeface="华文行楷" pitchFamily="2" charset="-122"/>
                <a:ea typeface="华文行楷" pitchFamily="2" charset="-122"/>
              </a:rPr>
              <a:t>…</a:t>
            </a:r>
            <a:endParaRPr lang="zh-CN" altLang="en-US" dirty="0">
              <a:latin typeface="华文行楷" pitchFamily="2" charset="-122"/>
              <a:ea typeface="华文行楷" pitchFamily="2" charset="-122"/>
            </a:endParaRPr>
          </a:p>
        </p:txBody>
      </p:sp>
      <p:pic>
        <p:nvPicPr>
          <p:cNvPr id="6" name="图片 5">
            <a:extLst>
              <a:ext uri="{FF2B5EF4-FFF2-40B4-BE49-F238E27FC236}">
                <a16:creationId xmlns:a16="http://schemas.microsoft.com/office/drawing/2014/main" id="{7B743FD4-E1B5-4BCD-AD02-DC16CBA883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7195" y="1873274"/>
            <a:ext cx="3119162" cy="3819987"/>
          </a:xfrm>
          <a:prstGeom prst="rect">
            <a:avLst/>
          </a:prstGeom>
        </p:spPr>
      </p:pic>
      <p:sp>
        <p:nvSpPr>
          <p:cNvPr id="14" name="矩形 13">
            <a:extLst>
              <a:ext uri="{FF2B5EF4-FFF2-40B4-BE49-F238E27FC236}">
                <a16:creationId xmlns:a16="http://schemas.microsoft.com/office/drawing/2014/main" id="{691B861A-9082-4BD1-BA5B-77A5336647F3}"/>
              </a:ext>
            </a:extLst>
          </p:cNvPr>
          <p:cNvSpPr/>
          <p:nvPr/>
        </p:nvSpPr>
        <p:spPr>
          <a:xfrm>
            <a:off x="871425" y="2614666"/>
            <a:ext cx="5622471" cy="1315745"/>
          </a:xfrm>
          <a:prstGeom prst="rect">
            <a:avLst/>
          </a:prstGeom>
          <a:noFill/>
        </p:spPr>
        <p:txBody>
          <a:bodyPr wrap="square" lIns="68580" tIns="34290" rIns="68580" bIns="34290">
            <a:spAutoFit/>
          </a:bodyPr>
          <a:lstStyle/>
          <a:p>
            <a:pPr algn="ctr"/>
            <a:r>
              <a:rPr lang="zh-CN" altLang="en-US" sz="4050" b="1" dirty="0">
                <a:ln w="22225">
                  <a:solidFill>
                    <a:schemeClr val="accent2"/>
                  </a:solidFill>
                  <a:prstDash val="solid"/>
                </a:ln>
                <a:solidFill>
                  <a:schemeClr val="accent2">
                    <a:lumMod val="40000"/>
                    <a:lumOff val="60000"/>
                  </a:schemeClr>
                </a:solidFill>
              </a:rPr>
              <a:t>君子不以言举人，不以人废言</a:t>
            </a:r>
          </a:p>
        </p:txBody>
      </p:sp>
    </p:spTree>
    <p:extLst>
      <p:ext uri="{BB962C8B-B14F-4D97-AF65-F5344CB8AC3E}">
        <p14:creationId xmlns:p14="http://schemas.microsoft.com/office/powerpoint/2010/main" val="3000828984"/>
      </p:ext>
    </p:extLst>
  </p:cSld>
  <p:clrMapOvr>
    <a:masterClrMapping/>
  </p:clrMapOvr>
</p:sld>
</file>

<file path=ppt/theme/theme1.xml><?xml version="1.0" encoding="utf-8"?>
<a:theme xmlns:a="http://schemas.openxmlformats.org/drawingml/2006/main" name="1_1">
  <a:themeElements>
    <a:clrScheme name="自定义 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3">
      <a:majorFont>
        <a:latin typeface="微软雅黑"/>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1559</TotalTime>
  <Words>6291</Words>
  <Application>Microsoft Office PowerPoint</Application>
  <PresentationFormat>宽屏</PresentationFormat>
  <Paragraphs>825</Paragraphs>
  <Slides>95</Slides>
  <Notes>10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95</vt:i4>
      </vt:variant>
    </vt:vector>
  </HeadingPairs>
  <TitlesOfParts>
    <vt:vector size="107" baseType="lpstr">
      <vt:lpstr>华文行楷</vt:lpstr>
      <vt:lpstr>隶书</vt:lpstr>
      <vt:lpstr>宋体</vt:lpstr>
      <vt:lpstr>微软雅黑</vt:lpstr>
      <vt:lpstr>Arial</vt:lpstr>
      <vt:lpstr>Calibri</vt:lpstr>
      <vt:lpstr>Comic Sans MS</vt:lpstr>
      <vt:lpstr>Times New Roman</vt:lpstr>
      <vt:lpstr>Wingdings</vt:lpstr>
      <vt:lpstr>1_1</vt:lpstr>
      <vt:lpstr>图片</vt:lpstr>
      <vt:lpstr>Image</vt:lpstr>
      <vt:lpstr>数据库系统概论 </vt:lpstr>
      <vt:lpstr>第11章 并发控制</vt:lpstr>
      <vt:lpstr>问题的产生</vt:lpstr>
      <vt:lpstr>不同的多事务执行方式 </vt:lpstr>
      <vt:lpstr>不同的多事务执行方式 </vt:lpstr>
      <vt:lpstr>PowerPoint 演示文稿</vt:lpstr>
      <vt:lpstr>不同的多事务执行方式 </vt:lpstr>
      <vt:lpstr>并发控制概述</vt:lpstr>
      <vt:lpstr>并发控制概述</vt:lpstr>
      <vt:lpstr>并发控制概述</vt:lpstr>
      <vt:lpstr>丢失修改</vt:lpstr>
      <vt:lpstr>丢失修改</vt:lpstr>
      <vt:lpstr>课堂练习</vt:lpstr>
      <vt:lpstr>不可重复读</vt:lpstr>
      <vt:lpstr>PowerPoint 演示文稿</vt:lpstr>
      <vt:lpstr>不可重复读</vt:lpstr>
      <vt:lpstr>课堂练习</vt:lpstr>
      <vt:lpstr>读“脏”数据</vt:lpstr>
      <vt:lpstr>PowerPoint 演示文稿</vt:lpstr>
      <vt:lpstr>课堂练习</vt:lpstr>
      <vt:lpstr>并发控制概述</vt:lpstr>
      <vt:lpstr>并发控制概述</vt:lpstr>
      <vt:lpstr>第11章 并发控制</vt:lpstr>
      <vt:lpstr>封锁</vt:lpstr>
      <vt:lpstr>基本封锁类型</vt:lpstr>
      <vt:lpstr>排它锁</vt:lpstr>
      <vt:lpstr>共享锁</vt:lpstr>
      <vt:lpstr>锁的相容矩阵</vt:lpstr>
      <vt:lpstr>使用封锁机制解决丢失修改问题</vt:lpstr>
      <vt:lpstr>使用封锁机制解决不可重复读问题</vt:lpstr>
      <vt:lpstr>使用封锁机制解决读“脏”数据问题</vt:lpstr>
      <vt:lpstr>课堂练习</vt:lpstr>
      <vt:lpstr>第11章 并发控制</vt:lpstr>
      <vt:lpstr>活锁</vt:lpstr>
      <vt:lpstr>PowerPoint 演示文稿</vt:lpstr>
      <vt:lpstr>活锁的预防</vt:lpstr>
      <vt:lpstr>死锁</vt:lpstr>
      <vt:lpstr>PowerPoint 演示文稿</vt:lpstr>
      <vt:lpstr>PowerPoint 演示文稿</vt:lpstr>
      <vt:lpstr>一次封锁法</vt:lpstr>
      <vt:lpstr>顺序封锁法</vt:lpstr>
      <vt:lpstr>封锁法</vt:lpstr>
      <vt:lpstr>死锁的诊断和解除</vt:lpstr>
      <vt:lpstr>超时法</vt:lpstr>
      <vt:lpstr>等待图法</vt:lpstr>
      <vt:lpstr>PowerPoint 演示文稿</vt:lpstr>
      <vt:lpstr>等待图法</vt:lpstr>
      <vt:lpstr>解除死锁</vt:lpstr>
      <vt:lpstr>第11章 并发控制</vt:lpstr>
      <vt:lpstr>并发调度的可串行性</vt:lpstr>
      <vt:lpstr>可串行化调度</vt:lpstr>
      <vt:lpstr>可串行化调度示例</vt:lpstr>
      <vt:lpstr>串行化调度,正确的调度</vt:lpstr>
      <vt:lpstr>串行化调度,正确的调度</vt:lpstr>
      <vt:lpstr>不可串行化调度，错误的调度</vt:lpstr>
      <vt:lpstr>可串行化调度，正确的调度</vt:lpstr>
      <vt:lpstr>冲突操作</vt:lpstr>
      <vt:lpstr>冲突可串行化调度</vt:lpstr>
      <vt:lpstr>冲突可串行化调度</vt:lpstr>
      <vt:lpstr>冲突可串行化调度</vt:lpstr>
      <vt:lpstr>课堂练习</vt:lpstr>
      <vt:lpstr>第11章 并发控制</vt:lpstr>
      <vt:lpstr>两段锁协议</vt:lpstr>
      <vt:lpstr>两段锁协议</vt:lpstr>
      <vt:lpstr>两段锁协议</vt:lpstr>
      <vt:lpstr>两段锁协议示例</vt:lpstr>
      <vt:lpstr>课堂练习</vt:lpstr>
      <vt:lpstr>PowerPoint 演示文稿</vt:lpstr>
      <vt:lpstr>两段锁协议与可串行化调度</vt:lpstr>
      <vt:lpstr>两段锁协议与防止死锁</vt:lpstr>
      <vt:lpstr>两段锁协议发生死锁</vt:lpstr>
      <vt:lpstr>第11章 并发控制</vt:lpstr>
      <vt:lpstr>封锁粒度</vt:lpstr>
      <vt:lpstr>选择封锁粒度原则</vt:lpstr>
      <vt:lpstr>选择封锁粒度的原则</vt:lpstr>
      <vt:lpstr>选择封锁粒度的原则</vt:lpstr>
      <vt:lpstr>多粒度封锁</vt:lpstr>
      <vt:lpstr>多粒度封锁</vt:lpstr>
      <vt:lpstr>多粒度封锁协议</vt:lpstr>
      <vt:lpstr>显式封锁和隐式封锁</vt:lpstr>
      <vt:lpstr>显式封锁和隐式封锁</vt:lpstr>
      <vt:lpstr>显式封锁和隐式封锁</vt:lpstr>
      <vt:lpstr>意向锁</vt:lpstr>
      <vt:lpstr>常用意向锁</vt:lpstr>
      <vt:lpstr>意向锁</vt:lpstr>
      <vt:lpstr>意向锁</vt:lpstr>
      <vt:lpstr>意向锁</vt:lpstr>
      <vt:lpstr>意向锁</vt:lpstr>
      <vt:lpstr>意向锁</vt:lpstr>
      <vt:lpstr>意向锁</vt:lpstr>
      <vt:lpstr>意向锁</vt:lpstr>
      <vt:lpstr>小结</vt:lpstr>
      <vt:lpstr>小结</vt:lpstr>
      <vt:lpstr>小结</vt:lpstr>
      <vt:lpstr>休息…</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数据库系统概论</dc:title>
  <dc:creator>微软用户</dc:creator>
  <cp:lastModifiedBy> </cp:lastModifiedBy>
  <cp:revision>83</cp:revision>
  <dcterms:created xsi:type="dcterms:W3CDTF">2009-08-24T09:02:42Z</dcterms:created>
  <dcterms:modified xsi:type="dcterms:W3CDTF">2019-02-14T07:06:24Z</dcterms:modified>
</cp:coreProperties>
</file>