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58" r:id="rId5"/>
    <p:sldId id="259" r:id="rId6"/>
    <p:sldId id="260" r:id="rId7"/>
    <p:sldId id="261" r:id="rId8"/>
    <p:sldId id="26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14B1A1C-65A1-4822-9A86-900326114D58}" type="datetimeFigureOut">
              <a:rPr lang="zh-CN" altLang="en-US" smtClean="0"/>
              <a:t>2016/5/22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87FFBD-FAEC-43C0-BBAC-ECC5752646B8}" type="slidenum">
              <a:rPr lang="zh-CN" altLang="en-US" smtClean="0"/>
              <a:t>‹#›</a:t>
            </a:fld>
            <a:endParaRPr lang="zh-CN" altLang="en-US"/>
          </a:p>
        </p:txBody>
      </p:sp>
    </p:spTree>
    <p:extLst>
      <p:ext uri="{BB962C8B-B14F-4D97-AF65-F5344CB8AC3E}">
        <p14:creationId xmlns:p14="http://schemas.microsoft.com/office/powerpoint/2010/main" val="71705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4B1A1C-65A1-4822-9A86-900326114D58}" type="datetimeFigureOut">
              <a:rPr lang="zh-CN" altLang="en-US" smtClean="0"/>
              <a:t>2016/5/22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87FFBD-FAEC-43C0-BBAC-ECC5752646B8}" type="slidenum">
              <a:rPr lang="zh-CN" altLang="en-US" smtClean="0"/>
              <a:t>‹#›</a:t>
            </a:fld>
            <a:endParaRPr lang="zh-CN" altLang="en-US"/>
          </a:p>
        </p:txBody>
      </p:sp>
    </p:spTree>
    <p:extLst>
      <p:ext uri="{BB962C8B-B14F-4D97-AF65-F5344CB8AC3E}">
        <p14:creationId xmlns:p14="http://schemas.microsoft.com/office/powerpoint/2010/main" val="1028997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4B1A1C-65A1-4822-9A86-900326114D58}" type="datetimeFigureOut">
              <a:rPr lang="zh-CN" altLang="en-US" smtClean="0"/>
              <a:t>2016/5/22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87FFBD-FAEC-43C0-BBAC-ECC5752646B8}" type="slidenum">
              <a:rPr lang="zh-CN" altLang="en-US" smtClean="0"/>
              <a:t>‹#›</a:t>
            </a:fld>
            <a:endParaRPr lang="zh-CN" altLang="en-US"/>
          </a:p>
        </p:txBody>
      </p:sp>
    </p:spTree>
    <p:extLst>
      <p:ext uri="{BB962C8B-B14F-4D97-AF65-F5344CB8AC3E}">
        <p14:creationId xmlns:p14="http://schemas.microsoft.com/office/powerpoint/2010/main" val="3680533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4B1A1C-65A1-4822-9A86-900326114D58}" type="datetimeFigureOut">
              <a:rPr lang="zh-CN" altLang="en-US" smtClean="0"/>
              <a:t>2016/5/22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87FFBD-FAEC-43C0-BBAC-ECC5752646B8}" type="slidenum">
              <a:rPr lang="zh-CN" altLang="en-US" smtClean="0"/>
              <a:t>‹#›</a:t>
            </a:fld>
            <a:endParaRPr lang="zh-CN" altLang="en-US"/>
          </a:p>
        </p:txBody>
      </p:sp>
    </p:spTree>
    <p:extLst>
      <p:ext uri="{BB962C8B-B14F-4D97-AF65-F5344CB8AC3E}">
        <p14:creationId xmlns:p14="http://schemas.microsoft.com/office/powerpoint/2010/main" val="2542133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14B1A1C-65A1-4822-9A86-900326114D58}" type="datetimeFigureOut">
              <a:rPr lang="zh-CN" altLang="en-US" smtClean="0"/>
              <a:t>2016/5/22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87FFBD-FAEC-43C0-BBAC-ECC5752646B8}" type="slidenum">
              <a:rPr lang="zh-CN" altLang="en-US" smtClean="0"/>
              <a:t>‹#›</a:t>
            </a:fld>
            <a:endParaRPr lang="zh-CN" altLang="en-US"/>
          </a:p>
        </p:txBody>
      </p:sp>
    </p:spTree>
    <p:extLst>
      <p:ext uri="{BB962C8B-B14F-4D97-AF65-F5344CB8AC3E}">
        <p14:creationId xmlns:p14="http://schemas.microsoft.com/office/powerpoint/2010/main" val="2256006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14B1A1C-65A1-4822-9A86-900326114D58}" type="datetimeFigureOut">
              <a:rPr lang="zh-CN" altLang="en-US" smtClean="0"/>
              <a:t>2016/5/22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87FFBD-FAEC-43C0-BBAC-ECC5752646B8}" type="slidenum">
              <a:rPr lang="zh-CN" altLang="en-US" smtClean="0"/>
              <a:t>‹#›</a:t>
            </a:fld>
            <a:endParaRPr lang="zh-CN" altLang="en-US"/>
          </a:p>
        </p:txBody>
      </p:sp>
    </p:spTree>
    <p:extLst>
      <p:ext uri="{BB962C8B-B14F-4D97-AF65-F5344CB8AC3E}">
        <p14:creationId xmlns:p14="http://schemas.microsoft.com/office/powerpoint/2010/main" val="1221060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14B1A1C-65A1-4822-9A86-900326114D58}" type="datetimeFigureOut">
              <a:rPr lang="zh-CN" altLang="en-US" smtClean="0"/>
              <a:t>2016/5/22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87FFBD-FAEC-43C0-BBAC-ECC5752646B8}" type="slidenum">
              <a:rPr lang="zh-CN" altLang="en-US" smtClean="0"/>
              <a:t>‹#›</a:t>
            </a:fld>
            <a:endParaRPr lang="zh-CN" altLang="en-US"/>
          </a:p>
        </p:txBody>
      </p:sp>
    </p:spTree>
    <p:extLst>
      <p:ext uri="{BB962C8B-B14F-4D97-AF65-F5344CB8AC3E}">
        <p14:creationId xmlns:p14="http://schemas.microsoft.com/office/powerpoint/2010/main" val="61197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14B1A1C-65A1-4822-9A86-900326114D58}" type="datetimeFigureOut">
              <a:rPr lang="zh-CN" altLang="en-US" smtClean="0"/>
              <a:t>2016/5/22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87FFBD-FAEC-43C0-BBAC-ECC5752646B8}" type="slidenum">
              <a:rPr lang="zh-CN" altLang="en-US" smtClean="0"/>
              <a:t>‹#›</a:t>
            </a:fld>
            <a:endParaRPr lang="zh-CN" altLang="en-US"/>
          </a:p>
        </p:txBody>
      </p:sp>
    </p:spTree>
    <p:extLst>
      <p:ext uri="{BB962C8B-B14F-4D97-AF65-F5344CB8AC3E}">
        <p14:creationId xmlns:p14="http://schemas.microsoft.com/office/powerpoint/2010/main" val="1458157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4B1A1C-65A1-4822-9A86-900326114D58}" type="datetimeFigureOut">
              <a:rPr lang="zh-CN" altLang="en-US" smtClean="0"/>
              <a:t>2016/5/22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87FFBD-FAEC-43C0-BBAC-ECC5752646B8}" type="slidenum">
              <a:rPr lang="zh-CN" altLang="en-US" smtClean="0"/>
              <a:t>‹#›</a:t>
            </a:fld>
            <a:endParaRPr lang="zh-CN" altLang="en-US"/>
          </a:p>
        </p:txBody>
      </p:sp>
    </p:spTree>
    <p:extLst>
      <p:ext uri="{BB962C8B-B14F-4D97-AF65-F5344CB8AC3E}">
        <p14:creationId xmlns:p14="http://schemas.microsoft.com/office/powerpoint/2010/main" val="2212230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14B1A1C-65A1-4822-9A86-900326114D58}" type="datetimeFigureOut">
              <a:rPr lang="zh-CN" altLang="en-US" smtClean="0"/>
              <a:t>2016/5/22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87FFBD-FAEC-43C0-BBAC-ECC5752646B8}" type="slidenum">
              <a:rPr lang="zh-CN" altLang="en-US" smtClean="0"/>
              <a:t>‹#›</a:t>
            </a:fld>
            <a:endParaRPr lang="zh-CN" altLang="en-US"/>
          </a:p>
        </p:txBody>
      </p:sp>
    </p:spTree>
    <p:extLst>
      <p:ext uri="{BB962C8B-B14F-4D97-AF65-F5344CB8AC3E}">
        <p14:creationId xmlns:p14="http://schemas.microsoft.com/office/powerpoint/2010/main" val="2783066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14B1A1C-65A1-4822-9A86-900326114D58}" type="datetimeFigureOut">
              <a:rPr lang="zh-CN" altLang="en-US" smtClean="0"/>
              <a:t>2016/5/22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87FFBD-FAEC-43C0-BBAC-ECC5752646B8}" type="slidenum">
              <a:rPr lang="zh-CN" altLang="en-US" smtClean="0"/>
              <a:t>‹#›</a:t>
            </a:fld>
            <a:endParaRPr lang="zh-CN" altLang="en-US"/>
          </a:p>
        </p:txBody>
      </p:sp>
    </p:spTree>
    <p:extLst>
      <p:ext uri="{BB962C8B-B14F-4D97-AF65-F5344CB8AC3E}">
        <p14:creationId xmlns:p14="http://schemas.microsoft.com/office/powerpoint/2010/main" val="335809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4B1A1C-65A1-4822-9A86-900326114D58}" type="datetimeFigureOut">
              <a:rPr lang="zh-CN" altLang="en-US" smtClean="0"/>
              <a:t>2016/5/22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87FFBD-FAEC-43C0-BBAC-ECC5752646B8}" type="slidenum">
              <a:rPr lang="zh-CN" altLang="en-US" smtClean="0"/>
              <a:t>‹#›</a:t>
            </a:fld>
            <a:endParaRPr lang="zh-CN" altLang="en-US"/>
          </a:p>
        </p:txBody>
      </p:sp>
    </p:spTree>
    <p:extLst>
      <p:ext uri="{BB962C8B-B14F-4D97-AF65-F5344CB8AC3E}">
        <p14:creationId xmlns:p14="http://schemas.microsoft.com/office/powerpoint/2010/main" val="1689927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开源搜索引擎 </a:t>
            </a:r>
            <a:r>
              <a:rPr lang="en-US" altLang="zh-CN" dirty="0" err="1" smtClean="0"/>
              <a:t>nutch</a:t>
            </a:r>
            <a:endParaRPr lang="zh-CN" altLang="en-US" dirty="0"/>
          </a:p>
        </p:txBody>
      </p:sp>
      <p:sp>
        <p:nvSpPr>
          <p:cNvPr id="3" name="副标题 2"/>
          <p:cNvSpPr>
            <a:spLocks noGrp="1"/>
          </p:cNvSpPr>
          <p:nvPr>
            <p:ph type="subTitle" idx="1"/>
          </p:nvPr>
        </p:nvSpPr>
        <p:spPr/>
        <p:txBody>
          <a:bodyPr/>
          <a:lstStyle/>
          <a:p>
            <a:r>
              <a:rPr lang="en-US" altLang="zh-CN" dirty="0" smtClean="0"/>
              <a:t>13130110075</a:t>
            </a:r>
          </a:p>
          <a:p>
            <a:r>
              <a:rPr lang="zh-CN" altLang="en-US" dirty="0" smtClean="0"/>
              <a:t>周游</a:t>
            </a:r>
          </a:p>
          <a:p>
            <a:endParaRPr lang="zh-CN" altLang="en-US" dirty="0"/>
          </a:p>
        </p:txBody>
      </p:sp>
    </p:spTree>
    <p:extLst>
      <p:ext uri="{BB962C8B-B14F-4D97-AF65-F5344CB8AC3E}">
        <p14:creationId xmlns:p14="http://schemas.microsoft.com/office/powerpoint/2010/main" val="1470258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778626"/>
          </a:xfrm>
        </p:spPr>
        <p:txBody>
          <a:bodyPr>
            <a:normAutofit fontScale="90000"/>
          </a:bodyPr>
          <a:lstStyle/>
          <a:p>
            <a:r>
              <a:rPr lang="en-US" altLang="zh-CN" dirty="0" err="1" smtClean="0"/>
              <a:t>nutch</a:t>
            </a:r>
            <a:endParaRPr lang="zh-CN" altLang="en-US" dirty="0"/>
          </a:p>
        </p:txBody>
      </p:sp>
      <p:sp>
        <p:nvSpPr>
          <p:cNvPr id="3" name="副标题 2"/>
          <p:cNvSpPr>
            <a:spLocks noGrp="1"/>
          </p:cNvSpPr>
          <p:nvPr>
            <p:ph type="subTitle" idx="1"/>
          </p:nvPr>
        </p:nvSpPr>
        <p:spPr>
          <a:xfrm>
            <a:off x="1524000" y="2110122"/>
            <a:ext cx="9144000" cy="2750636"/>
          </a:xfrm>
        </p:spPr>
        <p:txBody>
          <a:bodyPr>
            <a:normAutofit fontScale="92500" lnSpcReduction="10000"/>
          </a:bodyPr>
          <a:lstStyle/>
          <a:p>
            <a:r>
              <a:rPr lang="zh-CN" altLang="en-US" dirty="0" smtClean="0"/>
              <a:t/>
            </a:r>
            <a:br>
              <a:rPr lang="zh-CN" altLang="en-US" dirty="0" smtClean="0"/>
            </a:br>
            <a:r>
              <a:rPr lang="zh-CN" altLang="en-US" dirty="0" smtClean="0"/>
              <a:t/>
            </a:r>
            <a:br>
              <a:rPr lang="zh-CN" altLang="en-US" dirty="0" smtClean="0"/>
            </a:br>
            <a:r>
              <a:rPr lang="en-US" altLang="zh-CN" b="1" dirty="0" err="1" smtClean="0">
                <a:solidFill>
                  <a:srgbClr val="A50021"/>
                </a:solidFill>
              </a:rPr>
              <a:t>Nutch</a:t>
            </a:r>
            <a:r>
              <a:rPr lang="en-US" altLang="zh-CN" b="1" dirty="0" smtClean="0">
                <a:solidFill>
                  <a:srgbClr val="A50021"/>
                </a:solidFill>
              </a:rPr>
              <a:t> </a:t>
            </a:r>
            <a:r>
              <a:rPr lang="zh-CN" altLang="en-US" b="1" dirty="0" smtClean="0">
                <a:solidFill>
                  <a:srgbClr val="A50021"/>
                </a:solidFill>
              </a:rPr>
              <a:t>是一个建立在</a:t>
            </a:r>
            <a:r>
              <a:rPr lang="en-US" altLang="zh-CN" b="1" dirty="0" err="1" smtClean="0">
                <a:solidFill>
                  <a:srgbClr val="A50021"/>
                </a:solidFill>
              </a:rPr>
              <a:t>Lucene</a:t>
            </a:r>
            <a:r>
              <a:rPr lang="zh-CN" altLang="en-US" b="1" dirty="0" smtClean="0">
                <a:solidFill>
                  <a:srgbClr val="A50021"/>
                </a:solidFill>
              </a:rPr>
              <a:t>核心之上的</a:t>
            </a:r>
            <a:r>
              <a:rPr lang="en-US" altLang="zh-CN" b="1" dirty="0" smtClean="0">
                <a:solidFill>
                  <a:srgbClr val="A50021"/>
                </a:solidFill>
              </a:rPr>
              <a:t>Web</a:t>
            </a:r>
            <a:r>
              <a:rPr lang="zh-CN" altLang="en-US" b="1" dirty="0" smtClean="0">
                <a:solidFill>
                  <a:srgbClr val="A50021"/>
                </a:solidFill>
              </a:rPr>
              <a:t>搜索的实现</a:t>
            </a:r>
            <a:r>
              <a:rPr lang="zh-CN" altLang="en-US" dirty="0" smtClean="0"/>
              <a:t>，它是一个真正的应用程序。也就是说，你可以直接下载下来拿过来用。它在</a:t>
            </a:r>
            <a:r>
              <a:rPr lang="en-US" altLang="zh-CN" dirty="0" err="1" smtClean="0"/>
              <a:t>Lucene</a:t>
            </a:r>
            <a:r>
              <a:rPr lang="zh-CN" altLang="en-US" dirty="0" smtClean="0"/>
              <a:t>的基础上加了网 络爬虫和一些和</a:t>
            </a:r>
            <a:r>
              <a:rPr lang="en-US" altLang="zh-CN" dirty="0" smtClean="0"/>
              <a:t>Web</a:t>
            </a:r>
            <a:r>
              <a:rPr lang="zh-CN" altLang="en-US" dirty="0" smtClean="0"/>
              <a:t>相关的东东。其目的就是想从一个简单的站内索引和搜索推广到全球网络的搜索上，就像</a:t>
            </a:r>
            <a:r>
              <a:rPr lang="en-US" altLang="zh-CN" dirty="0" smtClean="0"/>
              <a:t>Google</a:t>
            </a:r>
            <a:r>
              <a:rPr lang="zh-CN" altLang="en-US" dirty="0" smtClean="0"/>
              <a:t>和</a:t>
            </a:r>
            <a:r>
              <a:rPr lang="en-US" altLang="zh-CN" dirty="0" smtClean="0"/>
              <a:t>Yahoo</a:t>
            </a:r>
            <a:r>
              <a:rPr lang="zh-CN" altLang="en-US" dirty="0" smtClean="0"/>
              <a:t>一样。当然，和那些巨人 竞争，你得动一些脑筋，想一些办法。我们已经测试过</a:t>
            </a:r>
            <a:r>
              <a:rPr lang="en-US" altLang="zh-CN" dirty="0" smtClean="0"/>
              <a:t>100M</a:t>
            </a:r>
            <a:r>
              <a:rPr lang="zh-CN" altLang="en-US" dirty="0" smtClean="0"/>
              <a:t>的网页，并且它的设计用在超过</a:t>
            </a:r>
            <a:r>
              <a:rPr lang="en-US" altLang="zh-CN" dirty="0" smtClean="0"/>
              <a:t>1B</a:t>
            </a:r>
            <a:r>
              <a:rPr lang="zh-CN" altLang="en-US" dirty="0" smtClean="0"/>
              <a:t>的网页上应该没有问题。当然，让它运行在一台机器上，搜索一 些服务器，也运行的很好。 </a:t>
            </a:r>
          </a:p>
          <a:p>
            <a:endParaRPr lang="zh-CN" altLang="en-US" dirty="0"/>
          </a:p>
        </p:txBody>
      </p:sp>
    </p:spTree>
    <p:extLst>
      <p:ext uri="{BB962C8B-B14F-4D97-AF65-F5344CB8AC3E}">
        <p14:creationId xmlns:p14="http://schemas.microsoft.com/office/powerpoint/2010/main" val="103424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Nutch</a:t>
            </a:r>
            <a:r>
              <a:rPr lang="zh-CN" altLang="en-US" dirty="0" smtClean="0"/>
              <a:t>的主要功能</a:t>
            </a:r>
            <a:endParaRPr lang="zh-CN" altLang="en-US" dirty="0"/>
          </a:p>
        </p:txBody>
      </p:sp>
      <p:sp>
        <p:nvSpPr>
          <p:cNvPr id="3" name="内容占位符 2"/>
          <p:cNvSpPr>
            <a:spLocks noGrp="1"/>
          </p:cNvSpPr>
          <p:nvPr>
            <p:ph idx="1"/>
          </p:nvPr>
        </p:nvSpPr>
        <p:spPr/>
        <p:txBody>
          <a:bodyPr/>
          <a:lstStyle/>
          <a:p>
            <a:r>
              <a:rPr lang="en-US" altLang="zh-CN" dirty="0" err="1"/>
              <a:t>Nutch</a:t>
            </a:r>
            <a:r>
              <a:rPr lang="zh-CN" altLang="en-US" dirty="0"/>
              <a:t>主要分为两个部分：爬虫</a:t>
            </a:r>
            <a:r>
              <a:rPr lang="en-US" altLang="zh-CN" dirty="0"/>
              <a:t>crawler</a:t>
            </a:r>
            <a:r>
              <a:rPr lang="zh-CN" altLang="en-US" dirty="0"/>
              <a:t>和查询</a:t>
            </a:r>
            <a:r>
              <a:rPr lang="en-US" altLang="zh-CN" dirty="0"/>
              <a:t>searcher</a:t>
            </a:r>
            <a:r>
              <a:rPr lang="zh-CN" altLang="en-US" dirty="0"/>
              <a:t>。</a:t>
            </a:r>
            <a:r>
              <a:rPr lang="en-US" altLang="zh-CN" dirty="0"/>
              <a:t>Crawler</a:t>
            </a:r>
            <a:r>
              <a:rPr lang="zh-CN" altLang="en-US" dirty="0"/>
              <a:t>主要用于从网络上抓取网页并为这些网页建立索引。</a:t>
            </a:r>
            <a:r>
              <a:rPr lang="en-US" altLang="zh-CN" dirty="0"/>
              <a:t>Searcher</a:t>
            </a:r>
            <a:r>
              <a:rPr lang="zh-CN" altLang="en-US" dirty="0"/>
              <a:t>主要利用这些索引检索用户的查找关键词来产生查找结果。两者之间的接口是索引，所以除去索引部分，两者之间的耦合度很低。</a:t>
            </a:r>
          </a:p>
          <a:p>
            <a:r>
              <a:rPr lang="en-US" altLang="zh-CN" dirty="0"/>
              <a:t>Crawler</a:t>
            </a:r>
            <a:r>
              <a:rPr lang="zh-CN" altLang="en-US" dirty="0"/>
              <a:t>和</a:t>
            </a:r>
            <a:r>
              <a:rPr lang="en-US" altLang="zh-CN" dirty="0"/>
              <a:t>Searcher</a:t>
            </a:r>
            <a:r>
              <a:rPr lang="zh-CN" altLang="en-US" dirty="0"/>
              <a:t>两部分尽量分开的目的主要是为了使两部分可以分布式配置在硬件平台上，例如将</a:t>
            </a:r>
            <a:r>
              <a:rPr lang="en-US" altLang="zh-CN" dirty="0"/>
              <a:t>Crawler</a:t>
            </a:r>
            <a:r>
              <a:rPr lang="zh-CN" altLang="en-US" dirty="0"/>
              <a:t>和</a:t>
            </a:r>
            <a:r>
              <a:rPr lang="en-US" altLang="zh-CN" dirty="0"/>
              <a:t>Searcher</a:t>
            </a:r>
            <a:r>
              <a:rPr lang="zh-CN" altLang="en-US" dirty="0"/>
              <a:t>分别放在两个主机上，这样可以提升性能。</a:t>
            </a:r>
          </a:p>
          <a:p>
            <a:endParaRPr lang="zh-CN" altLang="en-US" dirty="0"/>
          </a:p>
        </p:txBody>
      </p:sp>
    </p:spTree>
    <p:extLst>
      <p:ext uri="{BB962C8B-B14F-4D97-AF65-F5344CB8AC3E}">
        <p14:creationId xmlns:p14="http://schemas.microsoft.com/office/powerpoint/2010/main" val="1052315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爬虫</a:t>
            </a:r>
            <a:r>
              <a:rPr lang="en-US" altLang="zh-CN" dirty="0" smtClean="0"/>
              <a:t>crawler</a:t>
            </a:r>
            <a:endParaRPr lang="zh-CN" altLang="en-US" dirty="0"/>
          </a:p>
        </p:txBody>
      </p:sp>
      <p:sp>
        <p:nvSpPr>
          <p:cNvPr id="3" name="内容占位符 2"/>
          <p:cNvSpPr>
            <a:spLocks noGrp="1"/>
          </p:cNvSpPr>
          <p:nvPr>
            <p:ph idx="1"/>
          </p:nvPr>
        </p:nvSpPr>
        <p:spPr/>
        <p:txBody>
          <a:bodyPr/>
          <a:lstStyle/>
          <a:p>
            <a:r>
              <a:rPr lang="zh-CN" altLang="en-US" dirty="0" smtClean="0"/>
              <a:t>既然是爬虫，那么其最核心的工作就是“将网上的资源下载到本地”。</a:t>
            </a:r>
            <a:r>
              <a:rPr lang="en-US" altLang="zh-CN" dirty="0" err="1" smtClean="0"/>
              <a:t>nutch</a:t>
            </a:r>
            <a:r>
              <a:rPr lang="zh-CN" altLang="en-US" dirty="0" smtClean="0"/>
              <a:t>采用了</a:t>
            </a:r>
            <a:r>
              <a:rPr lang="en-US" altLang="zh-CN" dirty="0" err="1" smtClean="0"/>
              <a:t>MapReduce</a:t>
            </a:r>
            <a:r>
              <a:rPr lang="zh-CN" altLang="en-US" dirty="0" smtClean="0"/>
              <a:t>分布式爬取和解析，具有良好的水平扩展性，此外，</a:t>
            </a:r>
            <a:r>
              <a:rPr lang="en-US" altLang="zh-CN" dirty="0" err="1" smtClean="0"/>
              <a:t>nutch</a:t>
            </a:r>
            <a:r>
              <a:rPr lang="zh-CN" altLang="en-US" dirty="0" smtClean="0"/>
              <a:t>还完成了诸如将爬取下来的工作建立</a:t>
            </a:r>
            <a:r>
              <a:rPr lang="en-US" altLang="zh-CN" dirty="0" err="1" smtClean="0"/>
              <a:t>lucene</a:t>
            </a:r>
            <a:r>
              <a:rPr lang="zh-CN" altLang="en-US" dirty="0" smtClean="0"/>
              <a:t>索引，建立网络拓扑图</a:t>
            </a:r>
            <a:r>
              <a:rPr lang="en-US" altLang="zh-CN" dirty="0" smtClean="0"/>
              <a:t>(web graph)</a:t>
            </a:r>
            <a:r>
              <a:rPr lang="zh-CN" altLang="en-US" dirty="0" smtClean="0"/>
              <a:t>，</a:t>
            </a:r>
            <a:endParaRPr lang="en-US" altLang="zh-CN" dirty="0" smtClean="0"/>
          </a:p>
          <a:p>
            <a:pPr marL="0" indent="0">
              <a:buNone/>
            </a:pPr>
            <a:r>
              <a:rPr lang="zh-CN" altLang="en-US" dirty="0" smtClean="0"/>
              <a:t>链接分析等额外的工作。</a:t>
            </a:r>
            <a:endParaRPr lang="en-US" altLang="zh-CN" dirty="0" smtClean="0"/>
          </a:p>
          <a:p>
            <a:pPr marL="0" indent="0">
              <a:buNone/>
            </a:pPr>
            <a:r>
              <a:rPr lang="zh-CN" altLang="en-US" dirty="0" smtClean="0"/>
              <a:t>为了支持完成这些工作，</a:t>
            </a:r>
            <a:endParaRPr lang="en-US" altLang="zh-CN" dirty="0" smtClean="0"/>
          </a:p>
          <a:p>
            <a:pPr marL="0" indent="0">
              <a:buNone/>
            </a:pPr>
            <a:r>
              <a:rPr lang="en-US" altLang="zh-CN" dirty="0" err="1" smtClean="0"/>
              <a:t>nutch</a:t>
            </a:r>
            <a:r>
              <a:rPr lang="zh-CN" altLang="en-US" dirty="0" smtClean="0"/>
              <a:t>采用如下物化的数据结</a:t>
            </a:r>
            <a:endParaRPr lang="en-US" altLang="zh-CN" dirty="0" smtClean="0"/>
          </a:p>
          <a:p>
            <a:pPr marL="0" indent="0">
              <a:buNone/>
            </a:pPr>
            <a:r>
              <a:rPr lang="zh-CN" altLang="en-US" dirty="0" smtClean="0"/>
              <a:t>构来保存爬取过程中的数据。</a:t>
            </a:r>
            <a:endParaRPr lang="zh-CN" altLang="en-US" dirty="0"/>
          </a:p>
        </p:txBody>
      </p:sp>
      <p:pic>
        <p:nvPicPr>
          <p:cNvPr id="4" name="图片 3"/>
          <p:cNvPicPr>
            <a:picLocks noChangeAspect="1"/>
          </p:cNvPicPr>
          <p:nvPr/>
        </p:nvPicPr>
        <p:blipFill>
          <a:blip r:embed="rId2"/>
          <a:stretch>
            <a:fillRect/>
          </a:stretch>
        </p:blipFill>
        <p:spPr>
          <a:xfrm>
            <a:off x="5534025" y="3457575"/>
            <a:ext cx="5819775" cy="3400425"/>
          </a:xfrm>
          <a:prstGeom prst="rect">
            <a:avLst/>
          </a:prstGeom>
        </p:spPr>
      </p:pic>
    </p:spTree>
    <p:extLst>
      <p:ext uri="{BB962C8B-B14F-4D97-AF65-F5344CB8AC3E}">
        <p14:creationId xmlns:p14="http://schemas.microsoft.com/office/powerpoint/2010/main" val="897525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crawler</a:t>
            </a:r>
            <a:r>
              <a:rPr lang="zh-CN" altLang="en-US" dirty="0" smtClean="0"/>
              <a:t>的基本抓取业务流</a:t>
            </a:r>
            <a:endParaRPr lang="zh-CN" altLang="en-US" dirty="0"/>
          </a:p>
        </p:txBody>
      </p:sp>
      <p:pic>
        <p:nvPicPr>
          <p:cNvPr id="4" name="内容占位符 3"/>
          <p:cNvPicPr>
            <a:picLocks noGrp="1" noChangeAspect="1"/>
          </p:cNvPicPr>
          <p:nvPr>
            <p:ph idx="1"/>
          </p:nvPr>
        </p:nvPicPr>
        <p:blipFill>
          <a:blip r:embed="rId2"/>
          <a:stretch>
            <a:fillRect/>
          </a:stretch>
        </p:blipFill>
        <p:spPr>
          <a:xfrm>
            <a:off x="3515764" y="1825625"/>
            <a:ext cx="5160471" cy="4351338"/>
          </a:xfrm>
          <a:prstGeom prst="rect">
            <a:avLst/>
          </a:prstGeom>
        </p:spPr>
      </p:pic>
    </p:spTree>
    <p:extLst>
      <p:ext uri="{BB962C8B-B14F-4D97-AF65-F5344CB8AC3E}">
        <p14:creationId xmlns:p14="http://schemas.microsoft.com/office/powerpoint/2010/main" val="4174041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Nutch</a:t>
            </a:r>
            <a:r>
              <a:rPr lang="zh-CN" altLang="en-US" dirty="0" smtClean="0"/>
              <a:t>抓取操作过程</a:t>
            </a:r>
            <a:r>
              <a:rPr lang="en-US" altLang="zh-CN" dirty="0" smtClean="0"/>
              <a:t>1</a:t>
            </a:r>
            <a:endParaRPr lang="zh-CN" altLang="en-US" dirty="0"/>
          </a:p>
        </p:txBody>
      </p:sp>
      <p:sp>
        <p:nvSpPr>
          <p:cNvPr id="3" name="内容占位符 2"/>
          <p:cNvSpPr>
            <a:spLocks noGrp="1"/>
          </p:cNvSpPr>
          <p:nvPr>
            <p:ph idx="1"/>
          </p:nvPr>
        </p:nvSpPr>
        <p:spPr/>
        <p:txBody>
          <a:bodyPr>
            <a:noAutofit/>
          </a:bodyPr>
          <a:lstStyle/>
          <a:p>
            <a:r>
              <a:rPr lang="en-US" altLang="zh-CN" sz="2400" dirty="0" smtClean="0"/>
              <a:t>1.       </a:t>
            </a:r>
            <a:r>
              <a:rPr lang="zh-CN" altLang="en-US" sz="2400" dirty="0" smtClean="0"/>
              <a:t>创建一个新的</a:t>
            </a:r>
            <a:r>
              <a:rPr lang="en-US" altLang="zh-CN" sz="2400" dirty="0" err="1" smtClean="0"/>
              <a:t>WebDb</a:t>
            </a:r>
            <a:r>
              <a:rPr lang="en-US" altLang="zh-CN" sz="2400" dirty="0" smtClean="0"/>
              <a:t> (admin </a:t>
            </a:r>
            <a:r>
              <a:rPr lang="en-US" altLang="zh-CN" sz="2400" dirty="0" err="1" smtClean="0"/>
              <a:t>db</a:t>
            </a:r>
            <a:r>
              <a:rPr lang="en-US" altLang="zh-CN" sz="2400" dirty="0" smtClean="0"/>
              <a:t> -create).</a:t>
            </a:r>
          </a:p>
          <a:p>
            <a:endParaRPr lang="en-US" altLang="zh-CN" sz="2400" dirty="0" smtClean="0"/>
          </a:p>
          <a:p>
            <a:r>
              <a:rPr lang="en-US" altLang="zh-CN" sz="2400" dirty="0" smtClean="0"/>
              <a:t>2.       </a:t>
            </a:r>
            <a:r>
              <a:rPr lang="zh-CN" altLang="en-US" sz="2400" dirty="0" smtClean="0"/>
              <a:t>将抓取起始</a:t>
            </a:r>
            <a:r>
              <a:rPr lang="en-US" altLang="zh-CN" sz="2400" dirty="0" smtClean="0"/>
              <a:t>URLs</a:t>
            </a:r>
            <a:r>
              <a:rPr lang="zh-CN" altLang="en-US" sz="2400" dirty="0" smtClean="0"/>
              <a:t>写入</a:t>
            </a:r>
            <a:r>
              <a:rPr lang="en-US" altLang="zh-CN" sz="2400" dirty="0" err="1" smtClean="0"/>
              <a:t>WebDB</a:t>
            </a:r>
            <a:r>
              <a:rPr lang="zh-CN" altLang="en-US" sz="2400" dirty="0" smtClean="0"/>
              <a:t>中 </a:t>
            </a:r>
            <a:r>
              <a:rPr lang="en-US" altLang="zh-CN" sz="2400" dirty="0" smtClean="0"/>
              <a:t>(inject).</a:t>
            </a:r>
          </a:p>
          <a:p>
            <a:endParaRPr lang="en-US" altLang="zh-CN" sz="2400" dirty="0" smtClean="0"/>
          </a:p>
          <a:p>
            <a:r>
              <a:rPr lang="en-US" altLang="zh-CN" sz="2400" dirty="0" smtClean="0"/>
              <a:t>3.       </a:t>
            </a:r>
            <a:r>
              <a:rPr lang="zh-CN" altLang="en-US" sz="2400" dirty="0" smtClean="0"/>
              <a:t>根据</a:t>
            </a:r>
            <a:r>
              <a:rPr lang="en-US" altLang="zh-CN" sz="2400" dirty="0" err="1" smtClean="0"/>
              <a:t>WebDB</a:t>
            </a:r>
            <a:r>
              <a:rPr lang="zh-CN" altLang="en-US" sz="2400" dirty="0" smtClean="0"/>
              <a:t>生成</a:t>
            </a:r>
            <a:r>
              <a:rPr lang="en-US" altLang="zh-CN" sz="2400" dirty="0" err="1" smtClean="0"/>
              <a:t>fetchlist</a:t>
            </a:r>
            <a:r>
              <a:rPr lang="zh-CN" altLang="en-US" sz="2400" dirty="0" smtClean="0"/>
              <a:t>并写入相应的</a:t>
            </a:r>
            <a:r>
              <a:rPr lang="en-US" altLang="zh-CN" sz="2400" dirty="0" smtClean="0"/>
              <a:t>segment(generate).</a:t>
            </a:r>
          </a:p>
          <a:p>
            <a:endParaRPr lang="en-US" altLang="zh-CN" sz="2400" dirty="0" smtClean="0"/>
          </a:p>
          <a:p>
            <a:r>
              <a:rPr lang="en-US" altLang="zh-CN" sz="2400" dirty="0" smtClean="0"/>
              <a:t>4.       </a:t>
            </a:r>
            <a:r>
              <a:rPr lang="zh-CN" altLang="en-US" sz="2400" dirty="0" smtClean="0"/>
              <a:t>根据</a:t>
            </a:r>
            <a:r>
              <a:rPr lang="en-US" altLang="zh-CN" sz="2400" dirty="0" err="1" smtClean="0"/>
              <a:t>fetchlist</a:t>
            </a:r>
            <a:r>
              <a:rPr lang="zh-CN" altLang="en-US" sz="2400" dirty="0" smtClean="0"/>
              <a:t>中的</a:t>
            </a:r>
            <a:r>
              <a:rPr lang="en-US" altLang="zh-CN" sz="2400" dirty="0" smtClean="0"/>
              <a:t>URL</a:t>
            </a:r>
            <a:r>
              <a:rPr lang="zh-CN" altLang="en-US" sz="2400" dirty="0" smtClean="0"/>
              <a:t>抓取网页 </a:t>
            </a:r>
            <a:r>
              <a:rPr lang="en-US" altLang="zh-CN" sz="2400" dirty="0" smtClean="0"/>
              <a:t>(fetch).</a:t>
            </a:r>
          </a:p>
          <a:p>
            <a:endParaRPr lang="en-US" altLang="zh-CN" sz="2400" dirty="0" smtClean="0"/>
          </a:p>
          <a:p>
            <a:r>
              <a:rPr lang="en-US" altLang="zh-CN" sz="2400" dirty="0" smtClean="0"/>
              <a:t>5.       </a:t>
            </a:r>
            <a:r>
              <a:rPr lang="zh-CN" altLang="en-US" sz="2400" dirty="0" smtClean="0"/>
              <a:t>根据抓取网页更新</a:t>
            </a:r>
            <a:r>
              <a:rPr lang="en-US" altLang="zh-CN" sz="2400" dirty="0" err="1" smtClean="0"/>
              <a:t>WebDb</a:t>
            </a:r>
            <a:r>
              <a:rPr lang="en-US" altLang="zh-CN" sz="2400" dirty="0" smtClean="0"/>
              <a:t> (</a:t>
            </a:r>
            <a:r>
              <a:rPr lang="en-US" altLang="zh-CN" sz="2400" dirty="0" err="1" smtClean="0"/>
              <a:t>updatedb</a:t>
            </a:r>
            <a:r>
              <a:rPr lang="en-US" altLang="zh-CN" sz="2400" dirty="0" smtClean="0"/>
              <a:t>).</a:t>
            </a:r>
          </a:p>
        </p:txBody>
      </p:sp>
    </p:spTree>
    <p:extLst>
      <p:ext uri="{BB962C8B-B14F-4D97-AF65-F5344CB8AC3E}">
        <p14:creationId xmlns:p14="http://schemas.microsoft.com/office/powerpoint/2010/main" val="2209459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Nutch</a:t>
            </a:r>
            <a:r>
              <a:rPr lang="zh-CN" altLang="en-US" dirty="0" smtClean="0"/>
              <a:t>抓取操作过程</a:t>
            </a:r>
            <a:r>
              <a:rPr lang="en-US" altLang="zh-CN" dirty="0"/>
              <a:t>2</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endParaRPr lang="en-US" altLang="zh-CN" dirty="0" smtClean="0"/>
          </a:p>
          <a:p>
            <a:r>
              <a:rPr lang="en-US" altLang="zh-CN" dirty="0" smtClean="0"/>
              <a:t>6.       </a:t>
            </a:r>
            <a:r>
              <a:rPr lang="zh-CN" altLang="en-US" dirty="0" smtClean="0"/>
              <a:t>循环进行</a:t>
            </a:r>
            <a:r>
              <a:rPr lang="en-US" altLang="zh-CN" dirty="0" smtClean="0"/>
              <a:t>3</a:t>
            </a:r>
            <a:r>
              <a:rPr lang="zh-CN" altLang="en-US" dirty="0" smtClean="0"/>
              <a:t>－</a:t>
            </a:r>
            <a:r>
              <a:rPr lang="en-US" altLang="zh-CN" dirty="0" smtClean="0"/>
              <a:t>5</a:t>
            </a:r>
            <a:r>
              <a:rPr lang="zh-CN" altLang="en-US" dirty="0" smtClean="0"/>
              <a:t>步直至预先设定的抓取深度。</a:t>
            </a:r>
          </a:p>
          <a:p>
            <a:endParaRPr lang="en-US" altLang="zh-CN" dirty="0" smtClean="0"/>
          </a:p>
          <a:p>
            <a:r>
              <a:rPr lang="en-US" altLang="zh-CN" dirty="0" smtClean="0"/>
              <a:t>7.       </a:t>
            </a:r>
            <a:r>
              <a:rPr lang="zh-CN" altLang="en-US" dirty="0" smtClean="0"/>
              <a:t>根据</a:t>
            </a:r>
            <a:r>
              <a:rPr lang="en-US" altLang="zh-CN" dirty="0" err="1" smtClean="0"/>
              <a:t>WebDB</a:t>
            </a:r>
            <a:r>
              <a:rPr lang="zh-CN" altLang="en-US" dirty="0" smtClean="0"/>
              <a:t>得到的网页评分和</a:t>
            </a:r>
            <a:r>
              <a:rPr lang="en-US" altLang="zh-CN" dirty="0" smtClean="0"/>
              <a:t>links</a:t>
            </a:r>
            <a:r>
              <a:rPr lang="zh-CN" altLang="en-US" dirty="0" smtClean="0"/>
              <a:t>更新</a:t>
            </a:r>
            <a:r>
              <a:rPr lang="en-US" altLang="zh-CN" dirty="0" smtClean="0"/>
              <a:t>segments (</a:t>
            </a:r>
            <a:r>
              <a:rPr lang="en-US" altLang="zh-CN" dirty="0" err="1" smtClean="0"/>
              <a:t>updatesegs</a:t>
            </a:r>
            <a:r>
              <a:rPr lang="en-US" altLang="zh-CN" dirty="0" smtClean="0"/>
              <a:t>).</a:t>
            </a:r>
          </a:p>
          <a:p>
            <a:endParaRPr lang="en-US" altLang="zh-CN" dirty="0" smtClean="0"/>
          </a:p>
          <a:p>
            <a:r>
              <a:rPr lang="en-US" altLang="zh-CN" dirty="0" smtClean="0"/>
              <a:t>8.       </a:t>
            </a:r>
            <a:r>
              <a:rPr lang="zh-CN" altLang="en-US" dirty="0" smtClean="0"/>
              <a:t>对所抓取的网页进行索引</a:t>
            </a:r>
            <a:r>
              <a:rPr lang="en-US" altLang="zh-CN" dirty="0" smtClean="0"/>
              <a:t>(index).</a:t>
            </a:r>
          </a:p>
          <a:p>
            <a:endParaRPr lang="en-US" altLang="zh-CN" dirty="0" smtClean="0"/>
          </a:p>
          <a:p>
            <a:r>
              <a:rPr lang="en-US" altLang="zh-CN" dirty="0" smtClean="0"/>
              <a:t>9.       </a:t>
            </a:r>
            <a:r>
              <a:rPr lang="zh-CN" altLang="en-US" dirty="0" smtClean="0"/>
              <a:t>在索引中丢弃有重复内容的网页和重复的</a:t>
            </a:r>
            <a:r>
              <a:rPr lang="en-US" altLang="zh-CN" dirty="0" smtClean="0"/>
              <a:t>URLs (</a:t>
            </a:r>
            <a:r>
              <a:rPr lang="en-US" altLang="zh-CN" dirty="0" err="1" smtClean="0"/>
              <a:t>dedup</a:t>
            </a:r>
            <a:r>
              <a:rPr lang="en-US" altLang="zh-CN" dirty="0" smtClean="0"/>
              <a:t>).</a:t>
            </a:r>
          </a:p>
          <a:p>
            <a:endParaRPr lang="en-US" altLang="zh-CN" dirty="0" smtClean="0"/>
          </a:p>
          <a:p>
            <a:r>
              <a:rPr lang="en-US" altLang="zh-CN" dirty="0" smtClean="0"/>
              <a:t>10.   </a:t>
            </a:r>
            <a:r>
              <a:rPr lang="zh-CN" altLang="en-US" dirty="0" smtClean="0"/>
              <a:t>将</a:t>
            </a:r>
            <a:r>
              <a:rPr lang="en-US" altLang="zh-CN" dirty="0" smtClean="0"/>
              <a:t>segments</a:t>
            </a:r>
            <a:r>
              <a:rPr lang="zh-CN" altLang="en-US" dirty="0" smtClean="0"/>
              <a:t>中的索引进行合并生成用于检索的最终</a:t>
            </a:r>
            <a:r>
              <a:rPr lang="en-US" altLang="zh-CN" dirty="0" smtClean="0"/>
              <a:t>index(merge).</a:t>
            </a:r>
            <a:endParaRPr lang="zh-CN" altLang="en-US" dirty="0" smtClean="0"/>
          </a:p>
          <a:p>
            <a:endParaRPr lang="zh-CN" altLang="en-US" dirty="0"/>
          </a:p>
        </p:txBody>
      </p:sp>
    </p:spTree>
    <p:extLst>
      <p:ext uri="{BB962C8B-B14F-4D97-AF65-F5344CB8AC3E}">
        <p14:creationId xmlns:p14="http://schemas.microsoft.com/office/powerpoint/2010/main" val="3457276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Nutch</a:t>
            </a:r>
            <a:r>
              <a:rPr lang="en-US" altLang="zh-CN" dirty="0" smtClean="0"/>
              <a:t> </a:t>
            </a:r>
            <a:r>
              <a:rPr lang="zh-CN" altLang="en-US" dirty="0" smtClean="0"/>
              <a:t>的 </a:t>
            </a:r>
            <a:r>
              <a:rPr lang="en-US" altLang="zh-CN" dirty="0" smtClean="0"/>
              <a:t>searcher</a:t>
            </a:r>
            <a:endParaRPr lang="zh-CN" altLang="en-US" dirty="0"/>
          </a:p>
        </p:txBody>
      </p:sp>
      <p:sp>
        <p:nvSpPr>
          <p:cNvPr id="3" name="内容占位符 2"/>
          <p:cNvSpPr>
            <a:spLocks noGrp="1"/>
          </p:cNvSpPr>
          <p:nvPr>
            <p:ph idx="1"/>
          </p:nvPr>
        </p:nvSpPr>
        <p:spPr/>
        <p:txBody>
          <a:bodyPr/>
          <a:lstStyle/>
          <a:p>
            <a:pPr marL="0" indent="0">
              <a:buNone/>
            </a:pPr>
            <a:r>
              <a:rPr lang="en-US" altLang="zh-CN" b="1" dirty="0" smtClean="0">
                <a:solidFill>
                  <a:srgbClr val="A50021"/>
                </a:solidFill>
              </a:rPr>
              <a:t>    </a:t>
            </a:r>
          </a:p>
          <a:p>
            <a:r>
              <a:rPr lang="en-US" altLang="zh-CN" b="1" dirty="0">
                <a:solidFill>
                  <a:srgbClr val="A50021"/>
                </a:solidFill>
              </a:rPr>
              <a:t> </a:t>
            </a:r>
            <a:r>
              <a:rPr lang="en-US" altLang="zh-CN" b="1" dirty="0" smtClean="0">
                <a:solidFill>
                  <a:srgbClr val="A50021"/>
                </a:solidFill>
              </a:rPr>
              <a:t>    </a:t>
            </a:r>
            <a:r>
              <a:rPr lang="en-US" altLang="zh-CN" b="1" dirty="0" smtClean="0">
                <a:solidFill>
                  <a:srgbClr val="A50021"/>
                </a:solidFill>
              </a:rPr>
              <a:t> </a:t>
            </a:r>
            <a:r>
              <a:rPr lang="en-US" altLang="zh-CN" b="1" dirty="0" err="1" smtClean="0">
                <a:solidFill>
                  <a:srgbClr val="A50021"/>
                </a:solidFill>
              </a:rPr>
              <a:t>Nutch</a:t>
            </a:r>
            <a:r>
              <a:rPr lang="en-US" altLang="zh-CN" b="1" dirty="0" smtClean="0">
                <a:solidFill>
                  <a:srgbClr val="A50021"/>
                </a:solidFill>
              </a:rPr>
              <a:t> </a:t>
            </a:r>
            <a:r>
              <a:rPr lang="zh-CN" altLang="en-US" b="1" dirty="0" smtClean="0">
                <a:solidFill>
                  <a:srgbClr val="A50021"/>
                </a:solidFill>
              </a:rPr>
              <a:t>是一个建立在</a:t>
            </a:r>
            <a:r>
              <a:rPr lang="en-US" altLang="zh-CN" b="1" dirty="0" err="1" smtClean="0">
                <a:solidFill>
                  <a:srgbClr val="A50021"/>
                </a:solidFill>
              </a:rPr>
              <a:t>Lucene</a:t>
            </a:r>
            <a:r>
              <a:rPr lang="zh-CN" altLang="en-US" b="1" dirty="0" smtClean="0">
                <a:solidFill>
                  <a:srgbClr val="A50021"/>
                </a:solidFill>
              </a:rPr>
              <a:t>核心之上的</a:t>
            </a:r>
            <a:r>
              <a:rPr lang="en-US" altLang="zh-CN" b="1" dirty="0" smtClean="0">
                <a:solidFill>
                  <a:srgbClr val="A50021"/>
                </a:solidFill>
              </a:rPr>
              <a:t>Web</a:t>
            </a:r>
            <a:r>
              <a:rPr lang="zh-CN" altLang="en-US" b="1" dirty="0" smtClean="0">
                <a:solidFill>
                  <a:srgbClr val="A50021"/>
                </a:solidFill>
              </a:rPr>
              <a:t>搜索的实现</a:t>
            </a:r>
            <a:r>
              <a:rPr lang="zh-CN" altLang="en-US" dirty="0" smtClean="0"/>
              <a:t>。</a:t>
            </a:r>
            <a:endParaRPr lang="en-US" altLang="zh-CN" dirty="0" smtClean="0"/>
          </a:p>
          <a:p>
            <a:endParaRPr lang="en-US" altLang="zh-CN" dirty="0"/>
          </a:p>
          <a:p>
            <a:pPr marL="0" indent="0">
              <a:buNone/>
            </a:pPr>
            <a:endParaRPr lang="en-US" altLang="zh-CN" dirty="0" smtClean="0"/>
          </a:p>
          <a:p>
            <a:r>
              <a:rPr lang="en-US" altLang="zh-CN" dirty="0"/>
              <a:t> </a:t>
            </a:r>
            <a:r>
              <a:rPr lang="en-US" altLang="zh-CN" dirty="0" smtClean="0"/>
              <a:t>     </a:t>
            </a:r>
            <a:r>
              <a:rPr lang="zh-CN" altLang="en-US" dirty="0" smtClean="0"/>
              <a:t>也就是说</a:t>
            </a:r>
            <a:r>
              <a:rPr lang="en-US" altLang="zh-CN" dirty="0" err="1" smtClean="0"/>
              <a:t>nutch</a:t>
            </a:r>
            <a:r>
              <a:rPr lang="zh-CN" altLang="en-US" dirty="0" smtClean="0"/>
              <a:t>的</a:t>
            </a:r>
            <a:r>
              <a:rPr lang="en-US" altLang="zh-CN" dirty="0" smtClean="0"/>
              <a:t>searcher</a:t>
            </a:r>
            <a:r>
              <a:rPr lang="zh-CN" altLang="en-US" dirty="0" smtClean="0"/>
              <a:t>功能是建立在 </a:t>
            </a:r>
            <a:r>
              <a:rPr lang="en-US" altLang="zh-CN" dirty="0"/>
              <a:t> </a:t>
            </a:r>
            <a:r>
              <a:rPr lang="en-US" altLang="zh-CN" dirty="0" err="1" smtClean="0"/>
              <a:t>lucene</a:t>
            </a:r>
            <a:r>
              <a:rPr lang="zh-CN" altLang="en-US" dirty="0" smtClean="0"/>
              <a:t>之上的。其原理我在上一次的</a:t>
            </a:r>
            <a:r>
              <a:rPr lang="en-US" altLang="zh-CN" dirty="0" err="1" smtClean="0"/>
              <a:t>ppt</a:t>
            </a:r>
            <a:r>
              <a:rPr lang="zh-CN" altLang="en-US" dirty="0" smtClean="0"/>
              <a:t>中对</a:t>
            </a:r>
            <a:r>
              <a:rPr lang="en-US" altLang="zh-CN" dirty="0" err="1" smtClean="0"/>
              <a:t>lucene</a:t>
            </a:r>
            <a:r>
              <a:rPr lang="zh-CN" altLang="en-US" dirty="0" smtClean="0"/>
              <a:t>的简绍。</a:t>
            </a:r>
            <a:endParaRPr lang="zh-CN" altLang="en-US" dirty="0"/>
          </a:p>
        </p:txBody>
      </p:sp>
    </p:spTree>
    <p:extLst>
      <p:ext uri="{BB962C8B-B14F-4D97-AF65-F5344CB8AC3E}">
        <p14:creationId xmlns:p14="http://schemas.microsoft.com/office/powerpoint/2010/main" val="30931035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375</Words>
  <Application>Microsoft Office PowerPoint</Application>
  <PresentationFormat>宽屏</PresentationFormat>
  <Paragraphs>42</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宋体</vt:lpstr>
      <vt:lpstr>Arial</vt:lpstr>
      <vt:lpstr>Calibri</vt:lpstr>
      <vt:lpstr>Calibri Light</vt:lpstr>
      <vt:lpstr>Office 主题</vt:lpstr>
      <vt:lpstr>开源搜索引擎 nutch</vt:lpstr>
      <vt:lpstr>nutch</vt:lpstr>
      <vt:lpstr>Nutch的主要功能</vt:lpstr>
      <vt:lpstr>爬虫crawler</vt:lpstr>
      <vt:lpstr>crawler的基本抓取业务流</vt:lpstr>
      <vt:lpstr>Nutch抓取操作过程1</vt:lpstr>
      <vt:lpstr>Nutch抓取操作过程2</vt:lpstr>
      <vt:lpstr>Nutch 的 searcher</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nutch</dc:title>
  <dc:creator>User</dc:creator>
  <cp:lastModifiedBy>User</cp:lastModifiedBy>
  <cp:revision>5</cp:revision>
  <dcterms:created xsi:type="dcterms:W3CDTF">2016-05-22T00:23:39Z</dcterms:created>
  <dcterms:modified xsi:type="dcterms:W3CDTF">2016-05-22T00:48:45Z</dcterms:modified>
</cp:coreProperties>
</file>