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7" r:id="rId3"/>
    <p:sldId id="355" r:id="rId4"/>
    <p:sldId id="353" r:id="rId5"/>
    <p:sldId id="350" r:id="rId6"/>
    <p:sldId id="349" r:id="rId7"/>
    <p:sldId id="344" r:id="rId8"/>
    <p:sldId id="354" r:id="rId9"/>
    <p:sldId id="345" r:id="rId10"/>
    <p:sldId id="346" r:id="rId11"/>
    <p:sldId id="359" r:id="rId12"/>
    <p:sldId id="358" r:id="rId13"/>
    <p:sldId id="360" r:id="rId14"/>
    <p:sldId id="361" r:id="rId15"/>
    <p:sldId id="356" r:id="rId16"/>
    <p:sldId id="357" r:id="rId17"/>
    <p:sldId id="341" r:id="rId18"/>
    <p:sldId id="298" r:id="rId19"/>
    <p:sldId id="335" r:id="rId20"/>
    <p:sldId id="336" r:id="rId21"/>
    <p:sldId id="329" r:id="rId22"/>
    <p:sldId id="292" r:id="rId2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7" autoAdjust="0"/>
  </p:normalViewPr>
  <p:slideViewPr>
    <p:cSldViewPr>
      <p:cViewPr varScale="1">
        <p:scale>
          <a:sx n="98" d="100"/>
          <a:sy n="98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FF0B-56B8-4D8B-95EC-89A99978597A}" type="datetimeFigureOut">
              <a:rPr lang="en-US" smtClean="0"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7C60-A0D5-4067-A74A-D24C9E55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E0EEE-96F9-47FA-BD81-5406BB4D209C}" type="datetimeFigureOut">
              <a:rPr lang="en-SG" smtClean="0"/>
              <a:t>19/1/22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745B-C702-49AC-9C20-9C7960204F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8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4745B-C702-49AC-9C20-9C7960204F3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5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Static Typing</a:t>
            </a:r>
          </a:p>
          <a:p>
            <a:r>
              <a:rPr lang="en-US" b="1" dirty="0" err="1" smtClean="0">
                <a:solidFill>
                  <a:srgbClr val="0000CC"/>
                </a:solidFill>
              </a:rPr>
              <a:t>ArrayList</a:t>
            </a:r>
            <a:r>
              <a:rPr lang="en-US" b="1" dirty="0" smtClean="0">
                <a:solidFill>
                  <a:srgbClr val="0000CC"/>
                </a:solidFill>
              </a:rPr>
              <a:t>, </a:t>
            </a:r>
            <a:r>
              <a:rPr lang="en-US" b="1" dirty="0" err="1" smtClean="0">
                <a:solidFill>
                  <a:srgbClr val="0000CC"/>
                </a:solidFill>
              </a:rPr>
              <a:t>LinkedList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Iterating</a:t>
            </a:r>
            <a:endParaRPr lang="en-SG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Array, 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, </a:t>
            </a:r>
            <a:r>
              <a:rPr lang="en-US" sz="4000" dirty="0" err="1" smtClean="0"/>
              <a:t>LinkedList</a:t>
            </a:r>
            <a:endParaRPr lang="en-SG" sz="4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16926"/>
            <a:ext cx="6248400" cy="573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838200"/>
            <a:ext cx="7239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LinkedList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 </a:t>
            </a:r>
            <a:r>
              <a:rPr lang="en-US" dirty="0" err="1"/>
              <a:t>totalCnt</a:t>
            </a:r>
            <a:r>
              <a:rPr lang="en-US" dirty="0"/>
              <a:t>; k++)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w.get</a:t>
            </a:r>
            <a:r>
              <a:rPr lang="en-US" dirty="0"/>
              <a:t>(25000);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3.3ms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4269ms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524000"/>
            <a:ext cx="7924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PerformanceCheck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Integer[] a = </a:t>
            </a:r>
            <a:r>
              <a:rPr lang="en-US" b="1" dirty="0"/>
              <a:t>new </a:t>
            </a:r>
            <a:r>
              <a:rPr lang="en-US" dirty="0"/>
              <a:t>Integer[50000];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List&lt;Integer&gt; w = </a:t>
            </a:r>
            <a:r>
              <a:rPr lang="en-US" b="1" dirty="0"/>
              <a:t>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(a));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/>
              <a:t>started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totalCnt</a:t>
            </a:r>
            <a:r>
              <a:rPr lang="en-US" dirty="0"/>
              <a:t> = 100000;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k=0; k&lt;</a:t>
            </a:r>
            <a:r>
              <a:rPr lang="en-US" dirty="0" err="1"/>
              <a:t>totalCnt</a:t>
            </a:r>
            <a:r>
              <a:rPr lang="en-US" dirty="0"/>
              <a:t>; k++){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w.add</a:t>
            </a:r>
            <a:r>
              <a:rPr lang="en-US" dirty="0"/>
              <a:t>(5,2000); </a:t>
            </a:r>
            <a:r>
              <a:rPr lang="en-US" i="1" dirty="0"/>
              <a:t>// insertion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i="1" dirty="0" smtClean="0"/>
              <a:t>        </a:t>
            </a:r>
            <a:r>
              <a:rPr lang="en-US" b="1" dirty="0"/>
              <a:t>long </a:t>
            </a:r>
            <a:r>
              <a:rPr lang="en-US" dirty="0"/>
              <a:t>time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long </a:t>
            </a:r>
            <a:r>
              <a:rPr lang="en-US" dirty="0" err="1"/>
              <a:t>timeTaken</a:t>
            </a:r>
            <a:r>
              <a:rPr lang="en-US" dirty="0"/>
              <a:t> = time - started;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/>
              <a:t>"time taken:" </a:t>
            </a:r>
            <a:r>
              <a:rPr lang="en-US" dirty="0"/>
              <a:t>+ </a:t>
            </a:r>
            <a:r>
              <a:rPr lang="en-US" dirty="0" err="1"/>
              <a:t>timeTaken</a:t>
            </a:r>
            <a:r>
              <a:rPr lang="en-US" dirty="0"/>
              <a:t>/1000000.0 + </a:t>
            </a:r>
            <a:r>
              <a:rPr lang="en-US" b="1" dirty="0"/>
              <a:t>"</a:t>
            </a:r>
            <a:r>
              <a:rPr lang="en-US" b="1" dirty="0" err="1"/>
              <a:t>ms</a:t>
            </a:r>
            <a:r>
              <a:rPr lang="en-US" b="1" dirty="0"/>
              <a:t>"</a:t>
            </a:r>
            <a:r>
              <a:rPr lang="en-US" dirty="0"/>
              <a:t>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7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 1859ms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: 13.33ms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9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is a programming language design to use type as parameter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360003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w1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 smtClean="0"/>
              <a:t>&lt;Integer&gt; w2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&lt;Integer&gt;</a:t>
            </a:r>
            <a:r>
              <a:rPr lang="en-US" sz="2400" dirty="0"/>
              <a:t>()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smtClean="0"/>
              <a:t>w3 </a:t>
            </a:r>
            <a:r>
              <a:rPr lang="en-US" sz="2400" dirty="0"/>
              <a:t>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 smtClean="0"/>
              <a:t>&lt;&gt;</a:t>
            </a:r>
            <a:r>
              <a:rPr lang="en-US" sz="2400" dirty="0"/>
              <a:t>();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8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error at compile time rather than runtime, i.e., static checking</a:t>
            </a:r>
          </a:p>
          <a:p>
            <a:r>
              <a:rPr lang="en-US" dirty="0" smtClean="0"/>
              <a:t>More reliable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ArrayList</a:t>
            </a:r>
            <a:r>
              <a:rPr lang="en-US" sz="2400" dirty="0"/>
              <a:t>&lt;String&gt; l = </a:t>
            </a:r>
            <a:r>
              <a:rPr lang="en-US" sz="2400" b="1" dirty="0"/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&lt;String&gt;();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"hello"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"bye"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</a:t>
            </a:r>
            <a:r>
              <a:rPr lang="en-US" sz="2400" b="1" dirty="0"/>
              <a:t>"</a:t>
            </a:r>
            <a:r>
              <a:rPr lang="en-US" sz="2400" b="1" dirty="0" err="1"/>
              <a:t>haha</a:t>
            </a:r>
            <a:r>
              <a:rPr lang="en-US" sz="2400" b="1" dirty="0"/>
              <a:t>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l.add</a:t>
            </a:r>
            <a:r>
              <a:rPr lang="en-US" sz="2400" dirty="0"/>
              <a:t>(2)</a:t>
            </a:r>
            <a:r>
              <a:rPr lang="en-US" sz="2400" dirty="0" smtClean="0"/>
              <a:t>;</a:t>
            </a:r>
            <a:r>
              <a:rPr lang="en-US" sz="2400" dirty="0"/>
              <a:t> </a:t>
            </a:r>
            <a:r>
              <a:rPr lang="en-US" sz="2400" dirty="0" smtClean="0"/>
              <a:t>          // error detect at compile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6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Iteration Types</a:t>
            </a:r>
            <a:endParaRPr lang="en-S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1285"/>
            <a:ext cx="7467600" cy="74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86000"/>
            <a:ext cx="403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13" y="2286000"/>
            <a:ext cx="447490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86200"/>
            <a:ext cx="8520421" cy="265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2342"/>
            <a:ext cx="7495208" cy="394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3666" y="1804852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852160" y="5094513"/>
            <a:ext cx="180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index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270171" y="4480560"/>
            <a:ext cx="78378" cy="61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1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09153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" y="4343400"/>
            <a:ext cx="876597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55709" y="5679288"/>
            <a:ext cx="241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for-each loop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17029" y="5524500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7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26" y="3352800"/>
            <a:ext cx="427587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8" y="3352800"/>
            <a:ext cx="42615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053393" y="2677885"/>
            <a:ext cx="4549567" cy="523220"/>
            <a:chOff x="2053393" y="2743200"/>
            <a:chExt cx="454956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053393" y="2743200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Java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8907" y="2743200"/>
              <a:ext cx="1224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Python</a:t>
              </a:r>
              <a:endParaRPr lang="en-US" sz="28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4595" y="1330190"/>
            <a:ext cx="849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Java vs. Python: Java requires declaration of the variables, specifying the types of variables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variable type stipulates: (</a:t>
            </a:r>
            <a:r>
              <a:rPr lang="en-US" dirty="0" err="1" smtClean="0"/>
              <a:t>i</a:t>
            </a:r>
            <a:r>
              <a:rPr lang="en-US" dirty="0" smtClean="0"/>
              <a:t>) the set of </a:t>
            </a:r>
            <a:r>
              <a:rPr lang="en-US" b="1" dirty="0" smtClean="0"/>
              <a:t>values</a:t>
            </a:r>
            <a:r>
              <a:rPr lang="en-US" dirty="0" smtClean="0"/>
              <a:t> that can be taken and (ii) the </a:t>
            </a:r>
            <a:r>
              <a:rPr lang="en-US" b="1" dirty="0" smtClean="0"/>
              <a:t>operations</a:t>
            </a:r>
            <a:r>
              <a:rPr lang="en-US" dirty="0" smtClean="0"/>
              <a:t> that can be performed on those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2008" y="5849034"/>
            <a:ext cx="495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declaration, variable types depend on results of assignments / program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Iterating</a:t>
            </a:r>
            <a:endParaRPr lang="en-S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2" y="1600200"/>
            <a:ext cx="841170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138" y="1885388"/>
            <a:ext cx="7014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&lt;String&gt; sentence = new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&lt;String&gt;();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8875" y="4279612"/>
            <a:ext cx="266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an iterator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20195" y="4124824"/>
            <a:ext cx="1045029" cy="44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4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21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7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program that uses an iterator to compute the sum of all integer values in an </a:t>
            </a:r>
            <a:r>
              <a:rPr lang="en-US" sz="2000" dirty="0" err="1" smtClean="0">
                <a:solidFill>
                  <a:srgbClr val="0000CC"/>
                </a:solidFill>
              </a:rPr>
              <a:t>ArrayList</a:t>
            </a:r>
            <a:r>
              <a:rPr lang="en-US" sz="2000" dirty="0" smtClean="0">
                <a:solidFill>
                  <a:srgbClr val="0000CC"/>
                </a:solidFill>
              </a:rPr>
              <a:t> of integers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Write a second code segment that does the same thing but using a for-each loop</a:t>
            </a:r>
            <a:endParaRPr lang="en-SG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>
                <a:solidFill>
                  <a:srgbClr val="0000CC"/>
                </a:solidFill>
              </a:rPr>
              <a:t>typing </a:t>
            </a:r>
            <a:r>
              <a:rPr lang="en-US" sz="2000" dirty="0" smtClean="0">
                <a:solidFill>
                  <a:srgbClr val="0000CC"/>
                </a:solidFill>
              </a:rPr>
              <a:t>– Java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Python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Static </a:t>
            </a:r>
            <a:r>
              <a:rPr lang="en-US" sz="2000" dirty="0" err="1" smtClean="0">
                <a:solidFill>
                  <a:srgbClr val="0000CC"/>
                </a:solidFill>
              </a:rPr>
              <a:t>vs</a:t>
            </a:r>
            <a:r>
              <a:rPr lang="en-US" sz="2000" dirty="0" smtClean="0">
                <a:solidFill>
                  <a:srgbClr val="0000CC"/>
                </a:solidFill>
              </a:rPr>
              <a:t> Dynamic typing – pros and cons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Implementing Hailstone Sequencer – Arrays and Collections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Different forms of iteration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Complete program – class structure and methods (main)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Cohort Section Activities – reinforce understanding and experience to implement basic Java applications </a:t>
            </a:r>
          </a:p>
        </p:txBody>
      </p:sp>
    </p:spTree>
    <p:extLst>
      <p:ext uri="{BB962C8B-B14F-4D97-AF65-F5344CB8AC3E}">
        <p14:creationId xmlns:p14="http://schemas.microsoft.com/office/powerpoint/2010/main" val="80398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not statically-typed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 declaration, variable types depend on results of assignments / program </a:t>
            </a:r>
            <a:r>
              <a:rPr lang="en-US" sz="2000" dirty="0" smtClean="0"/>
              <a:t>execution</a:t>
            </a:r>
          </a:p>
          <a:p>
            <a:r>
              <a:rPr lang="en-US" sz="2000" dirty="0" smtClean="0"/>
              <a:t>Sometimes impossible to resolve the variable type before program execution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6357" y="3135093"/>
            <a:ext cx="6112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var1 =1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(input("enter a number:  "))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"hello"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var2 = 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var3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var1 + var2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var3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8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880"/>
            <a:ext cx="472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 is a </a:t>
            </a:r>
            <a:r>
              <a:rPr lang="en-US" b="1" dirty="0" smtClean="0"/>
              <a:t>statically-typed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types of all variables are known at compile time</a:t>
            </a:r>
          </a:p>
          <a:p>
            <a:r>
              <a:rPr lang="en-US" dirty="0" smtClean="0"/>
              <a:t>Can perform type checking statically (checking </a:t>
            </a:r>
            <a:r>
              <a:rPr lang="en-US" b="1" dirty="0" smtClean="0"/>
              <a:t>before</a:t>
            </a:r>
            <a:r>
              <a:rPr lang="en-US" dirty="0" smtClean="0"/>
              <a:t> the program even runs)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dynamically-typed</a:t>
            </a:r>
            <a:r>
              <a:rPr lang="en-US" dirty="0" smtClean="0"/>
              <a:t> languages like Python, this type checking is deferred until execution time (while the program is running)</a:t>
            </a:r>
          </a:p>
          <a:p>
            <a:r>
              <a:rPr lang="en-US" dirty="0" smtClean="0"/>
              <a:t>Many ideas in this course / modern programming language is to eliminate bugs from the code, and static typing is one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702880"/>
            <a:ext cx="342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e1 = 24;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String e2 = </a:t>
            </a:r>
            <a:r>
              <a:rPr lang="en-US" sz="1600" dirty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600" dirty="0"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e2 = e1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/* found before program execution */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8800" y="6037969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in high-level programming language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609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3" y="5943600"/>
            <a:ext cx="250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/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51600" y="6019800"/>
            <a:ext cx="963600" cy="591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7783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2400" y="6107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90800" y="632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9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Primitive Types</a:t>
            </a:r>
            <a:endParaRPr lang="en-SG" sz="4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50" y="990600"/>
            <a:ext cx="8111921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063734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dirty="0" err="1" smtClean="0">
                <a:solidFill>
                  <a:srgbClr val="0000CC"/>
                </a:solidFill>
              </a:rPr>
              <a:t>nt</a:t>
            </a:r>
            <a:r>
              <a:rPr lang="en-US" sz="2400" dirty="0" smtClean="0">
                <a:solidFill>
                  <a:srgbClr val="0000CC"/>
                </a:solidFill>
              </a:rPr>
              <a:t> number = 0;	</a:t>
            </a:r>
            <a:r>
              <a:rPr lang="en-US" sz="2400" dirty="0" err="1" smtClean="0">
                <a:solidFill>
                  <a:srgbClr val="0000CC"/>
                </a:solidFill>
              </a:rPr>
              <a:t>vs</a:t>
            </a: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[] number = {1,2,3};</a:t>
            </a:r>
            <a:endParaRPr lang="en-SG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once the array is created, its size is fixed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[] a = new </a:t>
            </a:r>
            <a:r>
              <a:rPr lang="en-US" dirty="0" err="1" smtClean="0"/>
              <a:t>int</a:t>
            </a:r>
            <a:r>
              <a:rPr lang="en-US" dirty="0" smtClean="0"/>
              <a:t> [10];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/ </a:t>
            </a:r>
            <a:r>
              <a:rPr lang="en-US" dirty="0" err="1" smtClean="0"/>
              <a:t>LinkedList</a:t>
            </a:r>
            <a:r>
              <a:rPr lang="en-US" dirty="0" smtClean="0"/>
              <a:t>: can be used to store unlimited number of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421"/>
            <a:ext cx="8229600" cy="3021740"/>
          </a:xfrm>
        </p:spPr>
      </p:pic>
    </p:spTree>
    <p:extLst>
      <p:ext uri="{BB962C8B-B14F-4D97-AF65-F5344CB8AC3E}">
        <p14:creationId xmlns:p14="http://schemas.microsoft.com/office/powerpoint/2010/main" val="382540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Operations for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are similar (both implemented the List interface)</a:t>
            </a:r>
          </a:p>
          <a:p>
            <a:r>
              <a:rPr lang="en-US" dirty="0" smtClean="0"/>
              <a:t>Underlying mechanisms are different: 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 stores elements in an array; if the capacity is exceeded, a larger new array will be created and all the elements are copied to the new array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 stores elements in a linked list data structure</a:t>
            </a:r>
          </a:p>
          <a:p>
            <a:pPr lvl="1"/>
            <a:r>
              <a:rPr lang="en-US" dirty="0" smtClean="0"/>
              <a:t>Have different performance for various operations, e.g. </a:t>
            </a:r>
            <a:r>
              <a:rPr lang="en-US" dirty="0" err="1" smtClean="0"/>
              <a:t>ArrayList</a:t>
            </a:r>
            <a:r>
              <a:rPr lang="en-US" dirty="0" smtClean="0"/>
              <a:t> is more efficient to support random access through an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655</Words>
  <Application>Microsoft Macintosh PowerPoint</Application>
  <PresentationFormat>On-screen Show (4:3)</PresentationFormat>
  <Paragraphs>106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Information Systems and Programming</vt:lpstr>
      <vt:lpstr>PowerPoint Presentation</vt:lpstr>
      <vt:lpstr>Python is not statically-typed</vt:lpstr>
      <vt:lpstr>Python is not statically-typed</vt:lpstr>
      <vt:lpstr>Static Typing</vt:lpstr>
      <vt:lpstr>Primitive Types</vt:lpstr>
      <vt:lpstr>ArrayList, LinkedList</vt:lpstr>
      <vt:lpstr>ArrayList, LinkedList</vt:lpstr>
      <vt:lpstr>ArrayList, LinkedList</vt:lpstr>
      <vt:lpstr>Array, ArrayList, LinkedList</vt:lpstr>
      <vt:lpstr>Performance: Random Access</vt:lpstr>
      <vt:lpstr>Performance: Random Access</vt:lpstr>
      <vt:lpstr>Performance: Insertion</vt:lpstr>
      <vt:lpstr>Performance: Insertion</vt:lpstr>
      <vt:lpstr>Generics</vt:lpstr>
      <vt:lpstr>Generics</vt:lpstr>
      <vt:lpstr>Iteration Types</vt:lpstr>
      <vt:lpstr>Iterating</vt:lpstr>
      <vt:lpstr>Iterating</vt:lpstr>
      <vt:lpstr>Iterating</vt:lpstr>
      <vt:lpstr>Activity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Loh Kok Keong</dc:creator>
  <cp:lastModifiedBy>Ngai-Man (Man) Cheung</cp:lastModifiedBy>
  <cp:revision>891</cp:revision>
  <cp:lastPrinted>2022-01-19T13:09:03Z</cp:lastPrinted>
  <dcterms:created xsi:type="dcterms:W3CDTF">2006-08-16T00:00:00Z</dcterms:created>
  <dcterms:modified xsi:type="dcterms:W3CDTF">2022-01-19T13:09:05Z</dcterms:modified>
</cp:coreProperties>
</file>