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91" r:id="rId4"/>
    <p:sldId id="292" r:id="rId5"/>
    <p:sldId id="306" r:id="rId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>
      <p:cViewPr varScale="1">
        <p:scale>
          <a:sx n="50" d="100"/>
          <a:sy n="50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6/2/22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6/2/22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6/2/22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6/2/22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Class and Interface (Part 1)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Inheritance: derives new classes from existing classes</a:t>
            </a:r>
          </a:p>
          <a:p>
            <a:pPr lvl="1"/>
            <a:r>
              <a:rPr lang="en-US" sz="2000" dirty="0" smtClean="0"/>
              <a:t>Superclass: more general; Subclass: more specific</a:t>
            </a:r>
          </a:p>
          <a:p>
            <a:r>
              <a:rPr lang="en-US" sz="2400" dirty="0" smtClean="0"/>
              <a:t>Example: GeometricObject models common features of geometric objects</a:t>
            </a:r>
          </a:p>
          <a:p>
            <a:r>
              <a:rPr lang="en-US" sz="2400" dirty="0" smtClean="0"/>
              <a:t>We can compute areas and perimeters for all geometric objects, it is </a:t>
            </a:r>
            <a:r>
              <a:rPr lang="en-US" sz="2400" b="1" dirty="0" smtClean="0"/>
              <a:t>better </a:t>
            </a:r>
            <a:r>
              <a:rPr lang="en-US" sz="2400" dirty="0" smtClean="0"/>
              <a:t>to define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() and </a:t>
            </a:r>
            <a:r>
              <a:rPr lang="en-US" sz="2400" dirty="0" err="1" smtClean="0"/>
              <a:t>getPerimeter</a:t>
            </a:r>
            <a:r>
              <a:rPr lang="en-US" sz="2400" dirty="0" smtClean="0"/>
              <a:t>() methods in the GeometricObject class</a:t>
            </a:r>
          </a:p>
          <a:p>
            <a:r>
              <a:rPr lang="en-US" sz="2400" dirty="0" smtClean="0"/>
              <a:t>But these methods cannot be implemented in GeometricObject, as their implementation depends on specific type of geometric object (Circle or Rectangle)</a:t>
            </a:r>
          </a:p>
          <a:p>
            <a:r>
              <a:rPr lang="en-US" sz="2400" dirty="0" smtClean="0"/>
              <a:t>Solution: Can define them as </a:t>
            </a:r>
            <a:r>
              <a:rPr lang="en-US" sz="2400" b="1" dirty="0" smtClean="0"/>
              <a:t>abstract methods </a:t>
            </a:r>
            <a:r>
              <a:rPr lang="en-US" sz="2400" dirty="0" smtClean="0"/>
              <a:t>in GeometricObject, provide concrete implementation in the </a:t>
            </a:r>
            <a:r>
              <a:rPr lang="en-US" sz="2400" b="1" dirty="0" smtClean="0"/>
              <a:t>concrete subclass</a:t>
            </a:r>
          </a:p>
          <a:p>
            <a:r>
              <a:rPr lang="en-US" sz="2400" dirty="0" smtClean="0"/>
              <a:t>GeometricObject becomes an </a:t>
            </a:r>
            <a:r>
              <a:rPr lang="en-US" sz="2400" b="1" dirty="0" smtClean="0"/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800285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b="1" dirty="0"/>
              <a:t>abstract</a:t>
            </a:r>
            <a:r>
              <a:rPr lang="en-US" dirty="0"/>
              <a:t> class GeometricObject {</a:t>
            </a:r>
          </a:p>
          <a:p>
            <a:r>
              <a:rPr lang="en-US" dirty="0"/>
              <a:t>	private String color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protected GeometricObject(){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"yellow";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protected GeometricObject(String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	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getColor</a:t>
            </a:r>
            <a:r>
              <a:rPr lang="en-US" dirty="0"/>
              <a:t>() {</a:t>
            </a:r>
          </a:p>
          <a:p>
            <a:r>
              <a:rPr lang="en-US" dirty="0"/>
              <a:t>		return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setColor</a:t>
            </a:r>
            <a:r>
              <a:rPr lang="en-US" dirty="0"/>
              <a:t>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</a:t>
            </a:r>
            <a:r>
              <a:rPr lang="en-US" b="1" dirty="0"/>
              <a:t>abstract</a:t>
            </a:r>
            <a:r>
              <a:rPr lang="en-US" dirty="0"/>
              <a:t> double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91200" y="19812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91200" y="58674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67550" y="1796534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6864" y="563880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create instance of abstract class using the new operator</a:t>
            </a:r>
          </a:p>
          <a:p>
            <a:r>
              <a:rPr lang="en-US" dirty="0" smtClean="0"/>
              <a:t>An abstract method is defined without implementation</a:t>
            </a:r>
          </a:p>
          <a:p>
            <a:r>
              <a:rPr lang="en-US" dirty="0" smtClean="0"/>
              <a:t>Implementation provided by subclass</a:t>
            </a:r>
          </a:p>
          <a:p>
            <a:r>
              <a:rPr lang="en-US" dirty="0" smtClean="0"/>
              <a:t>A class that contains abstract methods must be defined as an abstract class</a:t>
            </a:r>
          </a:p>
          <a:p>
            <a:r>
              <a:rPr lang="en-US" b="1" dirty="0" smtClean="0"/>
              <a:t>Practical advantage of abstract class: generic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Programming using</a:t>
            </a:r>
            <a:br>
              <a:rPr lang="en-US" dirty="0" smtClean="0"/>
            </a:br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1336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TestGeoObject</a:t>
            </a:r>
            <a:r>
              <a:rPr lang="en-US" dirty="0"/>
              <a:t> {</a:t>
            </a:r>
          </a:p>
          <a:p>
            <a:r>
              <a:rPr lang="en-US" dirty="0"/>
              <a:t>	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equalArea</a:t>
            </a:r>
            <a:r>
              <a:rPr lang="en-US" dirty="0"/>
              <a:t>(GeometricObject o1, GeometricObject o2){</a:t>
            </a:r>
          </a:p>
          <a:p>
            <a:r>
              <a:rPr lang="en-US" dirty="0"/>
              <a:t>		return o1.getArea() == o2.getArea();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Circle c = new Circle();</a:t>
            </a:r>
          </a:p>
          <a:p>
            <a:r>
              <a:rPr lang="en-US" dirty="0"/>
              <a:t>		</a:t>
            </a:r>
            <a:r>
              <a:rPr lang="en-US" dirty="0" err="1"/>
              <a:t>Rect</a:t>
            </a:r>
            <a:r>
              <a:rPr lang="en-US" dirty="0"/>
              <a:t> r = new </a:t>
            </a:r>
            <a:r>
              <a:rPr lang="en-US" dirty="0" err="1"/>
              <a:t>Rect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r>
              <a:rPr lang="en-US" dirty="0" err="1"/>
              <a:t>equalArea</a:t>
            </a:r>
            <a:r>
              <a:rPr lang="en-US" dirty="0"/>
              <a:t>(</a:t>
            </a:r>
            <a:r>
              <a:rPr lang="en-US" dirty="0" err="1"/>
              <a:t>r,c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200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Information Systems and Programming</vt:lpstr>
      <vt:lpstr>Abstract Class</vt:lpstr>
      <vt:lpstr>Example: Abstract Class</vt:lpstr>
      <vt:lpstr>Abstract Class</vt:lpstr>
      <vt:lpstr>Generic Programming using Abstract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199</cp:revision>
  <cp:lastPrinted>2022-01-19T13:13:14Z</cp:lastPrinted>
  <dcterms:created xsi:type="dcterms:W3CDTF">2006-08-16T00:00:00Z</dcterms:created>
  <dcterms:modified xsi:type="dcterms:W3CDTF">2022-02-06T09:10:45Z</dcterms:modified>
</cp:coreProperties>
</file>