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5" r:id="rId3"/>
    <p:sldId id="316" r:id="rId4"/>
    <p:sldId id="317" r:id="rId5"/>
    <p:sldId id="298" r:id="rId6"/>
    <p:sldId id="311" r:id="rId7"/>
    <p:sldId id="309" r:id="rId8"/>
    <p:sldId id="299" r:id="rId9"/>
    <p:sldId id="300" r:id="rId10"/>
    <p:sldId id="301" r:id="rId11"/>
    <p:sldId id="302" r:id="rId12"/>
    <p:sldId id="313" r:id="rId13"/>
    <p:sldId id="303" r:id="rId14"/>
    <p:sldId id="304" r:id="rId15"/>
    <p:sldId id="305" r:id="rId16"/>
    <p:sldId id="314" r:id="rId17"/>
    <p:sldId id="312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>
      <p:cViewPr varScale="1">
        <p:scale>
          <a:sx n="50" d="100"/>
          <a:sy n="50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Class and Interface (Part 2)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Comparator interface can be used to:</a:t>
            </a:r>
          </a:p>
          <a:p>
            <a:pPr lvl="1"/>
            <a:r>
              <a:rPr lang="en-US" dirty="0" smtClean="0"/>
              <a:t>Provide addition way of ordering</a:t>
            </a:r>
          </a:p>
          <a:p>
            <a:pPr lvl="2"/>
            <a:r>
              <a:rPr lang="en-US" dirty="0" smtClean="0"/>
              <a:t>Comparable&lt;E&gt;.</a:t>
            </a:r>
            <a:r>
              <a:rPr lang="en-US" dirty="0" err="1" smtClean="0"/>
              <a:t>compareTo</a:t>
            </a:r>
            <a:r>
              <a:rPr lang="en-US" dirty="0" smtClean="0"/>
              <a:t>() defines the “natural” ordering for E</a:t>
            </a:r>
          </a:p>
          <a:p>
            <a:pPr lvl="2"/>
            <a:r>
              <a:rPr lang="en-US" dirty="0" smtClean="0"/>
              <a:t>Comparator&lt;E&gt;.compare() defines additional, alternative ordering for E</a:t>
            </a:r>
          </a:p>
          <a:p>
            <a:pPr lvl="1"/>
            <a:r>
              <a:rPr lang="en-US" dirty="0" smtClean="0"/>
              <a:t>Enable comparison for objects which their classes do not implement comparable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Integer to be ordered based on their absolute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2950" y="26670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IntegerAbsComparator</a:t>
            </a:r>
            <a:r>
              <a:rPr lang="en-US" dirty="0"/>
              <a:t> implements Comparator&lt;Integer&gt; {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compare(Integer a, Integer b) {</a:t>
            </a:r>
          </a:p>
          <a:p>
            <a:r>
              <a:rPr lang="en-US" dirty="0"/>
              <a:t>		if (</a:t>
            </a:r>
            <a:r>
              <a:rPr lang="en-US" dirty="0" err="1"/>
              <a:t>Math.abs</a:t>
            </a:r>
            <a:r>
              <a:rPr lang="en-US" dirty="0"/>
              <a:t>(a) &gt; </a:t>
            </a:r>
            <a:r>
              <a:rPr lang="en-US" dirty="0" err="1"/>
              <a:t>Math.abs</a:t>
            </a:r>
            <a:r>
              <a:rPr lang="en-US" dirty="0"/>
              <a:t>(b))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Math.abs</a:t>
            </a:r>
            <a:r>
              <a:rPr lang="en-US" dirty="0"/>
              <a:t>(a) == </a:t>
            </a:r>
            <a:r>
              <a:rPr lang="en-US" dirty="0" err="1"/>
              <a:t>Math.abs</a:t>
            </a:r>
            <a:r>
              <a:rPr lang="en-US" dirty="0"/>
              <a:t>(b))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 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code skip </a:t>
            </a:r>
            <a:endParaRPr lang="en-US" dirty="0"/>
          </a:p>
          <a:p>
            <a:r>
              <a:rPr lang="en-US" dirty="0" smtClean="0"/>
              <a:t>                 </a:t>
            </a:r>
            <a:r>
              <a:rPr lang="en-US" dirty="0" err="1" smtClean="0"/>
              <a:t>Collections.sort</a:t>
            </a:r>
            <a:r>
              <a:rPr lang="en-US" dirty="0" smtClean="0"/>
              <a:t>(l</a:t>
            </a:r>
            <a:r>
              <a:rPr lang="en-US" dirty="0"/>
              <a:t>, new </a:t>
            </a:r>
            <a:r>
              <a:rPr lang="en-US" dirty="0" err="1"/>
              <a:t>IntegerAbsComparator</a:t>
            </a:r>
            <a:r>
              <a:rPr lang="en-US" dirty="0"/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for Octagon</a:t>
            </a:r>
          </a:p>
          <a:p>
            <a:r>
              <a:rPr lang="en-US" dirty="0" smtClean="0"/>
              <a:t>Comparator </a:t>
            </a:r>
            <a:r>
              <a:rPr lang="en-US" smtClean="0"/>
              <a:t>for Octagon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z="2400" dirty="0" smtClean="0"/>
              <a:t>Interface: all data must be constants</a:t>
            </a:r>
          </a:p>
          <a:p>
            <a:r>
              <a:rPr lang="en-US" sz="2400" dirty="0" smtClean="0"/>
              <a:t>Abstract class: all types of data</a:t>
            </a:r>
          </a:p>
          <a:p>
            <a:r>
              <a:rPr lang="en-US" sz="2400" dirty="0" smtClean="0"/>
              <a:t>Interface: all methods are abstract (signature only)</a:t>
            </a:r>
          </a:p>
          <a:p>
            <a:r>
              <a:rPr lang="en-US" sz="2400" dirty="0" smtClean="0"/>
              <a:t>An abstract class can have concrete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18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4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classes share the same root, Object; but there is no single root for interfaces</a:t>
            </a:r>
          </a:p>
          <a:p>
            <a:r>
              <a:rPr lang="en-US" dirty="0" smtClean="0"/>
              <a:t>Like a class, a variable of an interface type can reference any instance of the class that implements the interface</a:t>
            </a:r>
          </a:p>
          <a:p>
            <a:r>
              <a:rPr lang="en-US" dirty="0" smtClean="0"/>
              <a:t>If a class implements an interface, this interface plays the similar role as a superclass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 is an instance of Class2, c is also an instance of Object, Class1, Interface1, Interface1_1, Interface1_2, Interface2_1, Interface2_2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90950"/>
            <a:ext cx="75422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75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software framework in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8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pic>
        <p:nvPicPr>
          <p:cNvPr id="5" name="Content Placeholder 4" descr="Screen Shot 2015-10-13 at 8.43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16" b="-12316"/>
          <a:stretch>
            <a:fillRect/>
          </a:stretch>
        </p:blipFill>
        <p:spPr>
          <a:xfrm>
            <a:off x="98069" y="1295400"/>
            <a:ext cx="8893531" cy="48911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is a class-like programming construct that contains only constants and abstract methods</a:t>
            </a:r>
          </a:p>
          <a:p>
            <a:r>
              <a:rPr lang="en-US" dirty="0" smtClean="0"/>
              <a:t>In many ways similar to abstract class, as we will see</a:t>
            </a:r>
          </a:p>
          <a:p>
            <a:r>
              <a:rPr lang="en-US" dirty="0" smtClean="0"/>
              <a:t>But its intent is to </a:t>
            </a:r>
            <a:r>
              <a:rPr lang="en-US" b="1" dirty="0" smtClean="0"/>
              <a:t>specify common behavior / characteristics</a:t>
            </a:r>
            <a:r>
              <a:rPr lang="en-US" dirty="0" smtClean="0"/>
              <a:t> of objects of related classes or unrelated classes, e.g., comparable, eatable,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5240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Eatable {</a:t>
            </a:r>
          </a:p>
          <a:p>
            <a:r>
              <a:rPr lang="en-US" dirty="0"/>
              <a:t>	public abstract String </a:t>
            </a:r>
            <a:r>
              <a:rPr lang="en-US" dirty="0" err="1"/>
              <a:t>howToEat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class Animal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Chicken extends Animal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(){</a:t>
            </a:r>
          </a:p>
          <a:p>
            <a:r>
              <a:rPr lang="en-US" dirty="0"/>
              <a:t>		return "chicken: fry it";</a:t>
            </a:r>
          </a:p>
          <a:p>
            <a:r>
              <a:rPr lang="en-US" dirty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Dog extends Animal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Chocolate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 {</a:t>
            </a:r>
          </a:p>
          <a:p>
            <a:r>
              <a:rPr lang="en-US" dirty="0"/>
              <a:t>		return "chocolate: eat everyday";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3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interface, since all data fields are public static final and all methods are public abstract, these modifiers are ok to be omitted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to abstract class:</a:t>
            </a:r>
          </a:p>
          <a:p>
            <a:pPr lvl="1"/>
            <a:r>
              <a:rPr lang="en-US" dirty="0" smtClean="0"/>
              <a:t>Cannot create an instance from an interface using the new operator</a:t>
            </a:r>
          </a:p>
          <a:p>
            <a:pPr lvl="1"/>
            <a:r>
              <a:rPr lang="en-US" dirty="0" smtClean="0"/>
              <a:t>Ok to use an interface as a data type for a variable</a:t>
            </a:r>
          </a:p>
          <a:p>
            <a:pPr lvl="1"/>
            <a:r>
              <a:rPr lang="en-US" dirty="0" smtClean="0"/>
              <a:t>Use it for casting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2667000"/>
            <a:ext cx="73898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5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you want to design a generic method to sort the objects of the same type: circles, rectangles, students, fruits</a:t>
            </a:r>
          </a:p>
          <a:p>
            <a:r>
              <a:rPr lang="en-US" dirty="0" smtClean="0"/>
              <a:t>We need common behavior for the objects: comparable</a:t>
            </a:r>
          </a:p>
          <a:p>
            <a:r>
              <a:rPr lang="en-US" dirty="0" smtClean="0"/>
              <a:t>Java provide the Comparable interface for this purpose</a:t>
            </a:r>
          </a:p>
          <a:p>
            <a:r>
              <a:rPr lang="en-US" b="1" dirty="0" smtClean="0"/>
              <a:t>Classes that implement the Comparable interface become comparable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interface provided by Java: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199" y="3048000"/>
            <a:ext cx="558197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 interface Comparable&lt;E&gt;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public abstract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</a:t>
            </a:r>
            <a:r>
              <a:rPr lang="en-US" sz="2800" dirty="0" smtClean="0"/>
              <a:t>(E o);</a:t>
            </a:r>
          </a:p>
          <a:p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Circle extends GeometricObject implements </a:t>
            </a:r>
            <a:r>
              <a:rPr lang="en-US" b="1" dirty="0"/>
              <a:t>Comparable&lt;Circle&gt;</a:t>
            </a:r>
            <a:r>
              <a:rPr lang="en-US" dirty="0"/>
              <a:t>{</a:t>
            </a:r>
          </a:p>
          <a:p>
            <a:r>
              <a:rPr lang="en-US" dirty="0"/>
              <a:t>	private double radius = 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Circle()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Circle (double radius) {</a:t>
            </a:r>
          </a:p>
          <a:p>
            <a:r>
              <a:rPr lang="en-US" dirty="0"/>
              <a:t>		</a:t>
            </a:r>
            <a:r>
              <a:rPr lang="en-US" dirty="0" err="1"/>
              <a:t>this.radius</a:t>
            </a:r>
            <a:r>
              <a:rPr lang="en-US" dirty="0"/>
              <a:t> = radius;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(Circle c)</a:t>
            </a:r>
            <a:r>
              <a:rPr lang="en-US" dirty="0"/>
              <a:t>{</a:t>
            </a:r>
          </a:p>
          <a:p>
            <a:r>
              <a:rPr lang="en-US" dirty="0"/>
              <a:t>		if (</a:t>
            </a:r>
            <a:r>
              <a:rPr lang="en-US" dirty="0" err="1"/>
              <a:t>this.radius</a:t>
            </a:r>
            <a:r>
              <a:rPr lang="en-US" dirty="0"/>
              <a:t> &gt;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this.radius</a:t>
            </a:r>
            <a:r>
              <a:rPr lang="en-US" dirty="0"/>
              <a:t> ==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14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Implements Comparable&lt;E&gt;: provides implementation for the abstract method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(E o)</a:t>
            </a:r>
            <a:endParaRPr lang="en-US" dirty="0"/>
          </a:p>
          <a:p>
            <a:r>
              <a:rPr lang="en-US" dirty="0" smtClean="0"/>
              <a:t>Comparable interface is a generic interface, the generic type E is replaced by a concrete type when implementing the interface</a:t>
            </a:r>
          </a:p>
          <a:p>
            <a:r>
              <a:rPr lang="en-US" dirty="0" smtClean="0"/>
              <a:t>Classes Integer, String, Date, </a:t>
            </a:r>
            <a:r>
              <a:rPr lang="en-US" dirty="0" err="1" smtClean="0"/>
              <a:t>etc</a:t>
            </a:r>
            <a:r>
              <a:rPr lang="en-US" dirty="0" smtClean="0"/>
              <a:t> all implement Comparable, thus they are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2413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7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539</Words>
  <Application>Microsoft Macintosh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Information Systems and Programming</vt:lpstr>
      <vt:lpstr>Interface</vt:lpstr>
      <vt:lpstr>Interface Example</vt:lpstr>
      <vt:lpstr>Interface</vt:lpstr>
      <vt:lpstr>Comparable Interface</vt:lpstr>
      <vt:lpstr>Comparable Interface</vt:lpstr>
      <vt:lpstr>Comparable interface example</vt:lpstr>
      <vt:lpstr>Comparable Interface</vt:lpstr>
      <vt:lpstr>Comparable Interface</vt:lpstr>
      <vt:lpstr>Comparator Interface</vt:lpstr>
      <vt:lpstr>Comparator Interface Example</vt:lpstr>
      <vt:lpstr>Cohort Activity</vt:lpstr>
      <vt:lpstr>Abstract Class vs. Interface</vt:lpstr>
      <vt:lpstr>Abstract Class vs. Interface</vt:lpstr>
      <vt:lpstr>Abstract Class vs. Interface</vt:lpstr>
      <vt:lpstr>Cohort Activity</vt:lpstr>
      <vt:lpstr>Java Collection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199</cp:revision>
  <cp:lastPrinted>2022-01-19T13:13:14Z</cp:lastPrinted>
  <dcterms:created xsi:type="dcterms:W3CDTF">2006-08-16T00:00:00Z</dcterms:created>
  <dcterms:modified xsi:type="dcterms:W3CDTF">2022-02-06T09:10:41Z</dcterms:modified>
</cp:coreProperties>
</file>