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69" r:id="rId6"/>
    <p:sldId id="270" r:id="rId7"/>
    <p:sldId id="259" r:id="rId8"/>
    <p:sldId id="260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99" autoAdjust="0"/>
  </p:normalViewPr>
  <p:slideViewPr>
    <p:cSldViewPr>
      <p:cViewPr varScale="1">
        <p:scale>
          <a:sx n="62" d="100"/>
          <a:sy n="62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21/1/22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21/1/22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Subject: a topic</a:t>
            </a:r>
          </a:p>
          <a:p>
            <a:r>
              <a:rPr lang="en-US" dirty="0" smtClean="0"/>
              <a:t>Observers can register to this topic</a:t>
            </a:r>
          </a:p>
          <a:p>
            <a:r>
              <a:rPr lang="en-US" dirty="0" smtClean="0"/>
              <a:t>Whenever a new message is posted to the topic, all the registered observers will be notified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57253"/>
            <a:ext cx="4572000" cy="28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register(Observer o);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unregister(Observer o);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notifyObservers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86708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register: call to add a new observer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nregister: call  to remover the observer</a:t>
            </a:r>
          </a:p>
          <a:p>
            <a:r>
              <a:rPr lang="en-US" sz="2400" dirty="0" err="1" smtClean="0"/>
              <a:t>notifyObservers</a:t>
            </a:r>
            <a:r>
              <a:rPr lang="en-US" sz="2400" dirty="0" smtClean="0"/>
              <a:t>: inform all registered observers when state change occurs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45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Observer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update(String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8670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update: call by Subject to inform Observer a change in state.  Different classes of Observer can implement this different to respond to the change in state.</a:t>
            </a:r>
          </a:p>
        </p:txBody>
      </p:sp>
    </p:spTree>
    <p:extLst>
      <p:ext uri="{BB962C8B-B14F-4D97-AF65-F5344CB8AC3E}">
        <p14:creationId xmlns:p14="http://schemas.microsoft.com/office/powerpoint/2010/main" val="144732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9489"/>
            <a:ext cx="7010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{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  // the status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&lt;Observer&gt; </a:t>
            </a:r>
            <a:r>
              <a:rPr lang="en-US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 (){</a:t>
            </a:r>
          </a:p>
          <a:p>
            <a:pPr marL="457200"/>
            <a:r>
              <a:rPr lang="en-US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observers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&lt;Observer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&gt;();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notifyObservers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for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(Observer o: </a:t>
            </a:r>
            <a:r>
              <a:rPr lang="en-US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</a:t>
            </a: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o.update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register(Observer o) {</a:t>
            </a:r>
          </a:p>
          <a:p>
            <a:pPr marL="457200"/>
            <a:r>
              <a:rPr lang="en-US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.add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unregister(Observer o) {</a:t>
            </a:r>
          </a:p>
          <a:p>
            <a:pPr marL="457200"/>
            <a:r>
              <a:rPr lang="en-US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</a:t>
            </a:r>
            <a:r>
              <a:rPr lang="en-US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.remove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// other features particular to Topic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Observer {</a:t>
            </a: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received message 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57200"/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Subscriber(Subject subject){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subject;</a:t>
            </a:r>
          </a:p>
          <a:p>
            <a:pPr marL="457200"/>
            <a:r>
              <a:rPr lang="en-US" dirty="0" smtClean="0">
                <a:latin typeface="Courier New"/>
              </a:rPr>
              <a:t>  // register itself to the subject</a:t>
            </a:r>
            <a:endParaRPr lang="en-US" dirty="0"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register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update(String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57200"/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// get update from Subject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// do something according to the update</a:t>
            </a:r>
          </a:p>
          <a:p>
            <a:pPr marL="457200"/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0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332" y="1524000"/>
            <a:ext cx="74026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Test {</a:t>
            </a:r>
          </a:p>
          <a:p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 topic50001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Topic();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Subscriber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scott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Subscriber(topic50001);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Subscriber roger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Subscriber(topic50001);</a:t>
            </a:r>
          </a:p>
          <a:p>
            <a:pPr marL="731520"/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"quiz tomorrow !!!"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731520"/>
            <a:endParaRPr lang="en-US" dirty="0">
              <a:latin typeface="Courier New"/>
            </a:endParaRPr>
          </a:p>
          <a:p>
            <a:pPr marL="731520"/>
            <a:r>
              <a:rPr lang="en-US" dirty="0" smtClean="0">
                <a:solidFill>
                  <a:srgbClr val="000000"/>
                </a:solidFill>
                <a:latin typeface="Courier New"/>
              </a:rPr>
              <a:t>Subscriber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man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/>
              </a:rPr>
              <a:t>hw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 due this wed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!!"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topic50001.unregister(man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"great! man has gone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!"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coupling</a:t>
            </a:r>
          </a:p>
          <a:p>
            <a:r>
              <a:rPr lang="en-US" dirty="0" smtClean="0"/>
              <a:t>An object (Subject) needs to share its state with other objects, without knowing who those objects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Observer design pattern, develop a stock alert system that sends alerts to subscribers for any update of the stock prices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StockGrabber</a:t>
            </a:r>
            <a:r>
              <a:rPr lang="en-US" dirty="0" smtClean="0"/>
              <a:t> class that keeps the list of subscribers for several stock prices, and notifies them for update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StockObserver</a:t>
            </a:r>
            <a:r>
              <a:rPr lang="en-US" dirty="0" smtClean="0"/>
              <a:t> class that monitors changes in the stock prices</a:t>
            </a:r>
          </a:p>
          <a:p>
            <a:pPr lvl="1"/>
            <a:r>
              <a:rPr lang="en-US" dirty="0" smtClean="0"/>
              <a:t>Develop a Test class to simulate the system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200"/>
            <a:ext cx="1822019" cy="15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the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1: To </a:t>
            </a:r>
            <a:r>
              <a:rPr lang="en-US" dirty="0"/>
              <a:t>ensure there is only one instance of an object, available to a number of other </a:t>
            </a:r>
            <a:r>
              <a:rPr lang="en-US" dirty="0" smtClean="0"/>
              <a:t>classes.  E.g</a:t>
            </a:r>
            <a:r>
              <a:rPr lang="en-US" dirty="0"/>
              <a:t>., </a:t>
            </a:r>
            <a:r>
              <a:rPr lang="en-US" dirty="0" smtClean="0"/>
              <a:t>A </a:t>
            </a:r>
            <a:r>
              <a:rPr lang="en-US" dirty="0" err="1" smtClean="0"/>
              <a:t>LogFile</a:t>
            </a:r>
            <a:r>
              <a:rPr lang="en-US" dirty="0" smtClean="0"/>
              <a:t> class for </a:t>
            </a:r>
            <a:r>
              <a:rPr lang="en-US" dirty="0"/>
              <a:t>a pool of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Example 2: A </a:t>
            </a:r>
            <a:r>
              <a:rPr lang="en-US" dirty="0"/>
              <a:t>message board: </a:t>
            </a:r>
            <a:r>
              <a:rPr lang="en-US" dirty="0" smtClean="0"/>
              <a:t>whenever </a:t>
            </a:r>
            <a:r>
              <a:rPr lang="en-US" dirty="0"/>
              <a:t>a new message is posted to the topic, all the registered observers will be notified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95800"/>
            <a:ext cx="3352800" cy="2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people have organized / designed their program in the past</a:t>
            </a:r>
          </a:p>
          <a:p>
            <a:r>
              <a:rPr lang="en-US" dirty="0" smtClean="0"/>
              <a:t>Best software design solutions that others have encountered</a:t>
            </a:r>
          </a:p>
          <a:p>
            <a:pPr lvl="1"/>
            <a:r>
              <a:rPr lang="en-US" dirty="0" smtClean="0"/>
              <a:t>Improve performance</a:t>
            </a:r>
          </a:p>
          <a:p>
            <a:pPr lvl="1"/>
            <a:r>
              <a:rPr lang="en-US" dirty="0" smtClean="0"/>
              <a:t>Make it easier to modify the code</a:t>
            </a:r>
          </a:p>
          <a:p>
            <a:r>
              <a:rPr lang="en-US" dirty="0" smtClean="0"/>
              <a:t>Can apply the same principle to your own software design</a:t>
            </a:r>
          </a:p>
          <a:p>
            <a:pPr lvl="1"/>
            <a:r>
              <a:rPr lang="en-US" dirty="0" smtClean="0"/>
              <a:t>Solutions to common recurring problems in software design</a:t>
            </a:r>
          </a:p>
          <a:p>
            <a:r>
              <a:rPr lang="en-US" dirty="0" smtClean="0"/>
              <a:t>One of the most valuable tools for developers / software designers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0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Comprehensive OO design pattern discussion:</a:t>
            </a:r>
          </a:p>
          <a:p>
            <a:pPr lvl="1"/>
            <a:r>
              <a:rPr lang="en-US" dirty="0"/>
              <a:t>Erich Gamma, Richard Helm, Ralph Johnson and John </a:t>
            </a:r>
            <a:r>
              <a:rPr lang="en-US" dirty="0" err="1" smtClean="0"/>
              <a:t>Vlissides</a:t>
            </a:r>
            <a:r>
              <a:rPr lang="en-US" dirty="0" smtClean="0"/>
              <a:t> </a:t>
            </a:r>
            <a:r>
              <a:rPr lang="en-US" dirty="0"/>
              <a:t>(Gang of Four, </a:t>
            </a:r>
            <a:r>
              <a:rPr lang="en-US" dirty="0" err="1"/>
              <a:t>GoF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/>
              <a:t>“Design Patterns: Elements of Reusable Object-Oriented Software” </a:t>
            </a:r>
            <a:r>
              <a:rPr lang="en-US" dirty="0" smtClean="0"/>
              <a:t>Addison-Wesley 1994. </a:t>
            </a:r>
          </a:p>
          <a:p>
            <a:r>
              <a:rPr lang="en-US" dirty="0" smtClean="0"/>
              <a:t>We will cover: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smtClean="0"/>
              <a:t>Visitor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18992"/>
            <a:ext cx="17068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there is only one instance of an object, available to a number of other classes</a:t>
            </a:r>
          </a:p>
          <a:p>
            <a:r>
              <a:rPr lang="en-US" dirty="0" smtClean="0"/>
              <a:t>E.g., Log file for a pool of applications</a:t>
            </a:r>
          </a:p>
          <a:p>
            <a:r>
              <a:rPr lang="en-US" dirty="0" err="1"/>
              <a:t>GoF</a:t>
            </a:r>
            <a:r>
              <a:rPr lang="en-US" dirty="0"/>
              <a:t>: </a:t>
            </a:r>
            <a:r>
              <a:rPr lang="en-US" dirty="0" smtClean="0"/>
              <a:t>“Ensure a class has only one instance and provide a global point of access to it.”</a:t>
            </a:r>
          </a:p>
          <a:p>
            <a:r>
              <a:rPr lang="en-US" dirty="0" smtClean="0"/>
              <a:t>A creational pattern: it is used to construct objects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4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76400"/>
            <a:ext cx="60215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{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dirty="0" smtClean="0">
                <a:latin typeface="Courier New"/>
              </a:rPr>
              <a:t>=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dirty="0" smtClean="0">
                <a:latin typeface="Courier New"/>
              </a:rPr>
              <a:t>;</a:t>
            </a:r>
          </a:p>
          <a:p>
            <a:pPr marL="182880"/>
            <a:endParaRPr lang="en-US" dirty="0">
              <a:latin typeface="Courier New"/>
            </a:endParaRP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Singleton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82880"/>
            <a:endParaRPr lang="en-US" dirty="0">
              <a:latin typeface="Courier New"/>
            </a:endParaRP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182880"/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    instance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Singleton();</a:t>
            </a:r>
          </a:p>
          <a:p>
            <a:pPr marL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965" y="5493603"/>
            <a:ext cx="7523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-Private constructor</a:t>
            </a:r>
          </a:p>
          <a:p>
            <a:r>
              <a:rPr lang="en-US" sz="2400" dirty="0" smtClean="0"/>
              <a:t>-Lazy instantiation: create the instance only when it is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0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Useful when you are interested in the state of an object and want to get notified whenever there is any change</a:t>
            </a:r>
          </a:p>
          <a:p>
            <a:r>
              <a:rPr lang="en-US" dirty="0" smtClean="0"/>
              <a:t>Subject (Publisher) maintains a list of its dependents (observers / subscribers)</a:t>
            </a:r>
          </a:p>
          <a:p>
            <a:r>
              <a:rPr lang="en-US" dirty="0" smtClean="0"/>
              <a:t>Subject notifies them automatically of any state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3653598" cy="31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/>
              <a:t>: “Define a one-to-many dependency between objects so that when one object changes state, all its dependents are notified and updated automatically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behavioral pattern: form relationships between objects during execution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676400"/>
            <a:ext cx="2438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856" y="1885890"/>
            <a:ext cx="11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Observer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6517" y="2343090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+update()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2743200" cy="21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1656" y="165729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Subject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200" y="2086498"/>
            <a:ext cx="2254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+register(Observer)</a:t>
            </a:r>
          </a:p>
          <a:p>
            <a:r>
              <a:rPr lang="en-US" dirty="0" smtClean="0"/>
              <a:t>+unregister(Observer)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notifyObservers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8200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619" y="4705290"/>
            <a:ext cx="192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ConcreteSubject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2936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observerList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notifyObservers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for (Observer o: </a:t>
            </a:r>
            <a:r>
              <a:rPr lang="en-US" dirty="0" err="1" smtClean="0"/>
              <a:t>observerList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o.update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2514600" y="3563826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29200" y="3979974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14819" y="4037064"/>
            <a:ext cx="2111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ConcreteObserver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48400" y="2895600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4847272"/>
            <a:ext cx="2981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ConcreteObserver</a:t>
            </a:r>
            <a:r>
              <a:rPr lang="en-US" dirty="0" smtClean="0"/>
              <a:t>( Subject s):</a:t>
            </a:r>
          </a:p>
          <a:p>
            <a:r>
              <a:rPr lang="en-US" dirty="0" err="1" smtClean="0"/>
              <a:t>s.register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38600" y="5029200"/>
            <a:ext cx="1006581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3438" y="4163475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948</Words>
  <Application>Microsoft Macintosh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Information Systems and Programming</vt:lpstr>
      <vt:lpstr>How to design the software?</vt:lpstr>
      <vt:lpstr>What are design patterns?</vt:lpstr>
      <vt:lpstr>What are design patterns?</vt:lpstr>
      <vt:lpstr>Singleton</vt:lpstr>
      <vt:lpstr>Singleton</vt:lpstr>
      <vt:lpstr>Observer</vt:lpstr>
      <vt:lpstr>Observer</vt:lpstr>
      <vt:lpstr>Observer Design Pattern </vt:lpstr>
      <vt:lpstr>Example: Message board</vt:lpstr>
      <vt:lpstr>Subject.java</vt:lpstr>
      <vt:lpstr>Observer.java</vt:lpstr>
      <vt:lpstr>Topic.java</vt:lpstr>
      <vt:lpstr>Subscriber.java</vt:lpstr>
      <vt:lpstr>Test.java</vt:lpstr>
      <vt:lpstr>Why Observer?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126</cp:revision>
  <cp:lastPrinted>2020-10-03T18:04:25Z</cp:lastPrinted>
  <dcterms:created xsi:type="dcterms:W3CDTF">2006-08-16T00:00:00Z</dcterms:created>
  <dcterms:modified xsi:type="dcterms:W3CDTF">2022-01-20T20:42:43Z</dcterms:modified>
</cp:coreProperties>
</file>