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73" r:id="rId5"/>
    <p:sldId id="283" r:id="rId6"/>
    <p:sldId id="282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99" autoAdjust="0"/>
  </p:normalViewPr>
  <p:slideViewPr>
    <p:cSldViewPr>
      <p:cViewPr varScale="1">
        <p:scale>
          <a:sx n="62" d="100"/>
          <a:sy n="62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5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21/1/22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5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5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7"/>
            <a:ext cx="7510780" cy="31961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5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implements </a:t>
            </a:r>
            <a:r>
              <a:rPr lang="en-US" dirty="0" err="1" smtClean="0"/>
              <a:t>Visitable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36441"/>
            <a:ext cx="4733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accept(Visitor v)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v.visit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Book 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weight)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=weight;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267388" y="2209800"/>
            <a:ext cx="371412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57834"/>
            <a:ext cx="26354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Simple but important change to make a class 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dispatch of visit depends on data type “this”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998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904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&gt; items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postage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Book(1));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psy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Book(2));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Clothing(10));</a:t>
            </a:r>
          </a:p>
          <a:p>
            <a:endParaRPr lang="en-US" dirty="0"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o: items){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o.accept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(postage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postage.getTotal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3767" y="3342144"/>
            <a:ext cx="2635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Visitor postage visits each item one by one, processes them, information kept inside visitor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5791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 out certain logic (e.g., postage calculation) from the items themselves, keeping the item classes simple</a:t>
            </a:r>
          </a:p>
          <a:p>
            <a:pPr lvl="1"/>
            <a:r>
              <a:rPr lang="en-US" dirty="0" smtClean="0"/>
              <a:t>Item classes only need to implement </a:t>
            </a:r>
            <a:r>
              <a:rPr lang="en-US" dirty="0" err="1" smtClean="0"/>
              <a:t>Visitable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methods to classes: another concrete class implements Visitor</a:t>
            </a:r>
          </a:p>
          <a:p>
            <a:pPr lvl="1"/>
            <a:r>
              <a:rPr lang="en-US" dirty="0" smtClean="0"/>
              <a:t>No need to change item classes</a:t>
            </a:r>
          </a:p>
          <a:p>
            <a:pPr lvl="1"/>
            <a:endParaRPr lang="en-US" dirty="0"/>
          </a:p>
          <a:p>
            <a:r>
              <a:rPr lang="en-US" dirty="0" smtClean="0"/>
              <a:t>Enable static checking: code cannot be compiled without the visit method of the corresponding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Observer design pattern, develop a stock alert system that sends alerts to subscribers for any update of the stock prices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StockGrabber</a:t>
            </a:r>
            <a:r>
              <a:rPr lang="en-US" dirty="0" smtClean="0"/>
              <a:t> class that keeps the list of subscribers for several stock prices, and notifies them for update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StockObserver</a:t>
            </a:r>
            <a:r>
              <a:rPr lang="en-US" dirty="0" smtClean="0"/>
              <a:t> class that monitors changes in the stock prices</a:t>
            </a:r>
          </a:p>
          <a:p>
            <a:pPr lvl="1"/>
            <a:r>
              <a:rPr lang="en-US" dirty="0" smtClean="0"/>
              <a:t>Develop a Test class to simulate the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200"/>
            <a:ext cx="1822019" cy="1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Visitor design pattern, compute the total tax income of a list of items of the following types: Car, Alcohol, Chocolate.  Two taxing systems are in place:</a:t>
            </a:r>
          </a:p>
          <a:p>
            <a:pPr lvl="1"/>
            <a:r>
              <a:rPr lang="en-US" dirty="0" err="1" smtClean="0"/>
              <a:t>TaxNormal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30%, Alcohol: 50%, Chocolate: 10%</a:t>
            </a:r>
          </a:p>
          <a:p>
            <a:pPr lvl="1"/>
            <a:r>
              <a:rPr lang="en-US" dirty="0" err="1" smtClean="0"/>
              <a:t>TaxHoliday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40%, Alcohol: 80%, Chocolate: 20%</a:t>
            </a:r>
          </a:p>
          <a:p>
            <a:pPr marL="0" indent="0">
              <a:buNone/>
            </a:pPr>
            <a:r>
              <a:rPr lang="en-US" dirty="0" smtClean="0"/>
              <a:t>Starting code in the course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if you need to perform operations across a diverse set of objects</a:t>
            </a:r>
          </a:p>
          <a:p>
            <a:endParaRPr lang="en-US" dirty="0"/>
          </a:p>
          <a:p>
            <a:r>
              <a:rPr lang="en-US" dirty="0" err="1" smtClean="0"/>
              <a:t>GoF</a:t>
            </a:r>
            <a:r>
              <a:rPr lang="en-US" dirty="0" smtClean="0"/>
              <a:t>: “Allows for one or more operation to be applied to a set of objects at runtime, decoupling the operations from the object structure”</a:t>
            </a:r>
          </a:p>
          <a:p>
            <a:endParaRPr lang="en-US" dirty="0"/>
          </a:p>
          <a:p>
            <a:r>
              <a:rPr lang="en-US" dirty="0" smtClean="0"/>
              <a:t>Provide additional functionality to a class without </a:t>
            </a:r>
            <a:r>
              <a:rPr lang="en-US" smtClean="0"/>
              <a:t>changing </a:t>
            </a:r>
            <a:r>
              <a:rPr lang="en-US" smtClean="0"/>
              <a:t>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Postage calculation depends on the item type:</a:t>
            </a:r>
          </a:p>
          <a:p>
            <a:pPr lvl="1"/>
            <a:r>
              <a:rPr lang="en-US" dirty="0" smtClean="0"/>
              <a:t>Book 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smtClean="0"/>
              <a:t>Clothing</a:t>
            </a:r>
            <a:endParaRPr lang="en-US" dirty="0"/>
          </a:p>
          <a:p>
            <a:r>
              <a:rPr lang="en-US" dirty="0" smtClean="0"/>
              <a:t>Also depends on where the item is sent to</a:t>
            </a:r>
          </a:p>
          <a:p>
            <a:r>
              <a:rPr lang="en-US" dirty="0" smtClean="0"/>
              <a:t>Given a list of items of variety types, determine the total postage cost</a:t>
            </a:r>
          </a:p>
        </p:txBody>
      </p:sp>
    </p:spTree>
    <p:extLst>
      <p:ext uri="{BB962C8B-B14F-4D97-AF65-F5344CB8AC3E}">
        <p14:creationId xmlns:p14="http://schemas.microsoft.com/office/powerpoint/2010/main" val="8556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Non-visitor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804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calPostage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&lt;Object&gt; items)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total=0;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(Object o: items) {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Clothing) {</a:t>
            </a:r>
          </a:p>
          <a:p>
            <a:pPr marL="36576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36576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throw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AssertionError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"not supported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193130"/>
            <a:ext cx="583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-Another procedure for another region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4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Visitor Design Pattern is a more OO way to perform operation on a list of items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154265"/>
            <a:ext cx="1371600" cy="762000"/>
            <a:chOff x="914400" y="1905000"/>
            <a:chExt cx="1371600" cy="762000"/>
          </a:xfrm>
        </p:grpSpPr>
        <p:sp>
          <p:nvSpPr>
            <p:cNvPr id="24" name="Rectangle 23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2200" y="2133600"/>
            <a:ext cx="1371600" cy="762000"/>
            <a:chOff x="914400" y="1905000"/>
            <a:chExt cx="1371600" cy="762000"/>
          </a:xfrm>
        </p:grpSpPr>
        <p:sp>
          <p:nvSpPr>
            <p:cNvPr id="32" name="Rectangle 3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67200" y="2133600"/>
            <a:ext cx="1371600" cy="762000"/>
            <a:chOff x="914400" y="1905000"/>
            <a:chExt cx="1371600" cy="762000"/>
          </a:xfrm>
        </p:grpSpPr>
        <p:sp>
          <p:nvSpPr>
            <p:cNvPr id="37" name="Rectangle 36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73336" y="2133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3616" y="3249483"/>
            <a:ext cx="17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processing()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53400" y="2686110"/>
            <a:ext cx="0" cy="456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0" y="268611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33616" y="3150632"/>
            <a:ext cx="1651742" cy="65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295400" y="5945558"/>
            <a:ext cx="1371600" cy="762000"/>
            <a:chOff x="914400" y="1905000"/>
            <a:chExt cx="1371600" cy="762000"/>
          </a:xfrm>
        </p:grpSpPr>
        <p:sp>
          <p:nvSpPr>
            <p:cNvPr id="42" name="Rectangle 4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00400" y="5924893"/>
            <a:ext cx="1371600" cy="762000"/>
            <a:chOff x="914400" y="1905000"/>
            <a:chExt cx="1371600" cy="762000"/>
          </a:xfrm>
        </p:grpSpPr>
        <p:sp>
          <p:nvSpPr>
            <p:cNvPr id="45" name="Rectangle 44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5400" y="5924893"/>
            <a:ext cx="1371600" cy="762000"/>
            <a:chOff x="914400" y="1905000"/>
            <a:chExt cx="1371600" cy="762000"/>
          </a:xfrm>
        </p:grpSpPr>
        <p:sp>
          <p:nvSpPr>
            <p:cNvPr id="48" name="Rectangle 47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11536" y="592489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4572000"/>
            <a:ext cx="295463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9322" y="4595372"/>
            <a:ext cx="301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Visitor</a:t>
            </a:r>
          </a:p>
          <a:p>
            <a:r>
              <a:rPr lang="en-US" sz="2000" b="1" dirty="0" smtClean="0"/>
              <a:t>(An object of processing)</a:t>
            </a:r>
            <a:endParaRPr lang="en-US" sz="2000" b="1" dirty="0"/>
          </a:p>
        </p:txBody>
      </p:sp>
      <p:cxnSp>
        <p:nvCxnSpPr>
          <p:cNvPr id="58" name="Curved Connector 57"/>
          <p:cNvCxnSpPr>
            <a:endCxn id="42" idx="0"/>
          </p:cNvCxnSpPr>
          <p:nvPr/>
        </p:nvCxnSpPr>
        <p:spPr>
          <a:xfrm>
            <a:off x="1295400" y="5334000"/>
            <a:ext cx="685800" cy="6115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2088502" y="5478191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038600" y="5451754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974703" y="5467693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200" y="1600200"/>
            <a:ext cx="259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Non-Visitor Design: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4034135"/>
            <a:ext cx="19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Visitor Design: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0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Visitable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+accept(Visitor)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1656" y="165729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136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+visit(Item1)</a:t>
            </a:r>
          </a:p>
          <a:p>
            <a:r>
              <a:rPr lang="en-US" dirty="0" smtClean="0"/>
              <a:t>+visit(Item2)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83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ConcreteVisitor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336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visit(Item1):</a:t>
            </a:r>
          </a:p>
          <a:p>
            <a:r>
              <a:rPr lang="en-US" dirty="0" smtClean="0"/>
              <a:t>// processing for Item1</a:t>
            </a:r>
          </a:p>
          <a:p>
            <a:r>
              <a:rPr lang="en-US" dirty="0" smtClean="0"/>
              <a:t>visit(Item2):</a:t>
            </a:r>
          </a:p>
          <a:p>
            <a:r>
              <a:rPr lang="en-US" dirty="0" smtClean="0"/>
              <a:t>// processing for Item2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95800" y="38862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1419" y="39432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Item1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5444534" y="2895600"/>
            <a:ext cx="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44662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43600" y="53340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9219" y="53910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Item2</a:t>
            </a:r>
            <a:endParaRPr lang="en-US" sz="20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892334" y="2895600"/>
            <a:ext cx="0" cy="2438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59140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088624" y="5029200"/>
            <a:ext cx="407176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38600" y="6248400"/>
            <a:ext cx="1905000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7775" y="58087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9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Design Pattern: Visitor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94570"/>
            <a:ext cx="4600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// Visitor.java</a:t>
            </a:r>
          </a:p>
          <a:p>
            <a:r>
              <a:rPr lang="en-US" sz="3200" dirty="0" smtClean="0"/>
              <a:t>public </a:t>
            </a:r>
            <a:r>
              <a:rPr lang="en-US" sz="3200" dirty="0"/>
              <a:t>interface Visitor {</a:t>
            </a:r>
          </a:p>
          <a:p>
            <a:r>
              <a:rPr lang="en-US" sz="3200" dirty="0"/>
              <a:t>	void visit(Book b);</a:t>
            </a:r>
          </a:p>
          <a:p>
            <a:r>
              <a:rPr lang="en-US" sz="3200" dirty="0"/>
              <a:t>	void visit(CD c);</a:t>
            </a:r>
          </a:p>
          <a:p>
            <a:r>
              <a:rPr lang="en-US" sz="3200" dirty="0"/>
              <a:t>	void visit(Clothing c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042118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-Different visit methods for different object types to be processed</a:t>
            </a:r>
          </a:p>
          <a:p>
            <a:r>
              <a:rPr lang="en-US" sz="2800" dirty="0" smtClean="0"/>
              <a:t>-Later, use method overloading to pick the method for processing (instead of if-then-else)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4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PostageVisitor.java : concrete class implements Visitor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96283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Visitor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=0;</a:t>
            </a:r>
          </a:p>
          <a:p>
            <a:endParaRPr lang="en-US" dirty="0" smtClean="0">
              <a:solidFill>
                <a:srgbClr val="646464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visit(Book b)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urier New"/>
              </a:rPr>
              <a:t>    total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b.getWeight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 * 5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visit(CD c) {</a:t>
            </a:r>
          </a:p>
          <a:p>
            <a:r>
              <a:rPr lang="en-US" dirty="0" smtClean="0">
                <a:latin typeface="Courier New"/>
              </a:rPr>
              <a:t>    ...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9508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-Concrete implementation of Visitor provides the specifics of what to do with different object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1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828800"/>
            <a:ext cx="4044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accept(Visitor v);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853190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Allows the Visitor to be passed 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3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817</Words>
  <Application>Microsoft Macintosh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Information Systems and Programming</vt:lpstr>
      <vt:lpstr>Visitor</vt:lpstr>
      <vt:lpstr>Example: Postage</vt:lpstr>
      <vt:lpstr>Non-visitor design</vt:lpstr>
      <vt:lpstr>Visitor Design Pattern is a more OO way to perform operation on a list of items</vt:lpstr>
      <vt:lpstr>Visitor Design Pattern </vt:lpstr>
      <vt:lpstr>Visitor Design Pattern: Visitor Interface</vt:lpstr>
      <vt:lpstr>PostageVisitor.java : concrete class implements Visitor</vt:lpstr>
      <vt:lpstr>Visitable Interface</vt:lpstr>
      <vt:lpstr>Item implements Visitable</vt:lpstr>
      <vt:lpstr>Test.java</vt:lpstr>
      <vt:lpstr>Advantage of Visitor</vt:lpstr>
      <vt:lpstr>Activity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139</cp:revision>
  <cp:lastPrinted>2018-10-09T00:11:13Z</cp:lastPrinted>
  <dcterms:created xsi:type="dcterms:W3CDTF">2006-08-16T00:00:00Z</dcterms:created>
  <dcterms:modified xsi:type="dcterms:W3CDTF">2022-01-20T20:42:56Z</dcterms:modified>
</cp:coreProperties>
</file>