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8" r:id="rId3"/>
    <p:sldId id="333" r:id="rId4"/>
    <p:sldId id="334" r:id="rId5"/>
    <p:sldId id="282" r:id="rId6"/>
    <p:sldId id="335" r:id="rId7"/>
    <p:sldId id="291" r:id="rId8"/>
    <p:sldId id="331" r:id="rId9"/>
    <p:sldId id="327" r:id="rId10"/>
    <p:sldId id="290" r:id="rId11"/>
    <p:sldId id="332" r:id="rId12"/>
    <p:sldId id="319" r:id="rId13"/>
    <p:sldId id="336" r:id="rId14"/>
  </p:sldIdLst>
  <p:sldSz cx="12192000" cy="6858000"/>
  <p:notesSz cx="7103745" cy="10234295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/>
              <a:t>WebGL</a:t>
            </a:r>
            <a:r>
              <a:rPr lang="zh-CN" altLang="en-US"/>
              <a:t>初识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webgl</a:t>
            </a:r>
            <a:r>
              <a:rPr lang="zh-CN" altLang="en-US"/>
              <a:t>渲染管线的简单演示图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3765" y="1675130"/>
            <a:ext cx="5967730" cy="44900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webGL</a:t>
            </a:r>
            <a:r>
              <a:rPr lang="zh-CN" altLang="en-US"/>
              <a:t>优点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97350"/>
          </a:xfrm>
        </p:spPr>
        <p:txBody>
          <a:bodyPr/>
          <a:p>
            <a:r>
              <a:rPr lang="en-US" altLang="zh-CN"/>
              <a:t>1. </a:t>
            </a:r>
            <a:r>
              <a:rPr lang="zh-CN" altLang="en-US"/>
              <a:t>只需要一个编辑器和一个浏览器就可以编写三维图形程序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使用通用的</a:t>
            </a:r>
            <a:r>
              <a:rPr lang="en-US" altLang="zh-CN"/>
              <a:t>web</a:t>
            </a:r>
            <a:r>
              <a:rPr lang="zh-CN" altLang="en-US"/>
              <a:t>技术发布三维图形程序显示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充分利用了浏览器的功能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资料丰富</a:t>
            </a:r>
            <a:endParaRPr lang="zh-CN" altLang="en-US"/>
          </a:p>
          <a:p>
            <a:r>
              <a:rPr lang="zh-CN" altLang="en-US"/>
              <a:t>https://webglfundamentals.org/webgl/lessons/zh_cn/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350260"/>
          </a:xfrm>
        </p:spPr>
        <p:txBody>
          <a:bodyPr/>
          <a:p>
            <a:r>
              <a:rPr lang="en-US" altLang="zh-CN"/>
              <a:t>webgl</a:t>
            </a:r>
            <a:r>
              <a:rPr lang="zh-CN" altLang="en-US"/>
              <a:t>是一个图形学规范 要学习的是</a:t>
            </a:r>
            <a:r>
              <a:rPr lang="en-US" altLang="zh-CN"/>
              <a:t>webglAPI</a:t>
            </a:r>
            <a:endParaRPr lang="en-US" altLang="zh-CN"/>
          </a:p>
          <a:p>
            <a:r>
              <a:rPr lang="en-US" altLang="zh-CN"/>
              <a:t>2. webgl </a:t>
            </a:r>
            <a:r>
              <a:rPr lang="zh-CN" altLang="en-US"/>
              <a:t>使用</a:t>
            </a:r>
            <a:r>
              <a:rPr lang="en-US" altLang="zh-CN"/>
              <a:t>js </a:t>
            </a:r>
            <a:r>
              <a:rPr lang="zh-CN" altLang="en-US"/>
              <a:t>和</a:t>
            </a:r>
            <a:r>
              <a:rPr lang="en-US" altLang="zh-CN"/>
              <a:t>GLSL </a:t>
            </a:r>
            <a:r>
              <a:rPr lang="zh-CN" altLang="en-US"/>
              <a:t>两种程序构成的</a:t>
            </a:r>
            <a:endParaRPr lang="zh-CN" altLang="en-US"/>
          </a:p>
          <a:p>
            <a:r>
              <a:rPr lang="en-US" altLang="zh-CN"/>
              <a:t>3. webgl</a:t>
            </a:r>
            <a:r>
              <a:rPr lang="zh-CN" altLang="en-US"/>
              <a:t>将</a:t>
            </a:r>
            <a:r>
              <a:rPr lang="en-US" altLang="zh-CN"/>
              <a:t>3d</a:t>
            </a:r>
            <a:r>
              <a:rPr lang="zh-CN" altLang="en-US"/>
              <a:t>数据显示到</a:t>
            </a:r>
            <a:r>
              <a:rPr lang="en-US" altLang="zh-CN"/>
              <a:t>2d</a:t>
            </a:r>
            <a:r>
              <a:rPr lang="zh-CN" altLang="en-US"/>
              <a:t>平面</a:t>
            </a:r>
            <a:endParaRPr lang="zh-CN" altLang="en-US"/>
          </a:p>
          <a:p>
            <a:r>
              <a:rPr lang="en-US" altLang="zh-CN"/>
              <a:t>4.  </a:t>
            </a:r>
            <a:r>
              <a:rPr lang="zh-CN" altLang="en-US"/>
              <a:t>使用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GPU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CPU </a:t>
            </a:r>
            <a:r>
              <a:rPr lang="zh-CN" altLang="en-US"/>
              <a:t>与 </a:t>
            </a:r>
            <a:r>
              <a:rPr lang="en-US" altLang="zh-CN"/>
              <a:t>GPU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181985"/>
          </a:xfrm>
        </p:spPr>
        <p:txBody>
          <a:bodyPr/>
          <a:p>
            <a:r>
              <a:rPr lang="en-US" altLang="zh-CN"/>
              <a:t>CPU </a:t>
            </a:r>
            <a:r>
              <a:rPr lang="zh-CN" altLang="en-US"/>
              <a:t>中央处理器</a:t>
            </a:r>
            <a:endParaRPr lang="zh-CN" altLang="en-US"/>
          </a:p>
          <a:p>
            <a:r>
              <a:rPr lang="en-US" altLang="zh-CN"/>
              <a:t>GPU </a:t>
            </a:r>
            <a:r>
              <a:rPr lang="zh-CN" altLang="en-US"/>
              <a:t>图形处理器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2770" y="2926715"/>
            <a:ext cx="7747635" cy="2948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webgl</a:t>
            </a:r>
            <a:r>
              <a:rPr lang="zh-CN" altLang="en-US"/>
              <a:t>产生背景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39235"/>
          </a:xfrm>
        </p:spPr>
        <p:txBody>
          <a:bodyPr>
            <a:normAutofit/>
          </a:bodyPr>
          <a:p>
            <a:r>
              <a:rPr lang="en-US" altLang="zh-CN"/>
              <a:t>	</a:t>
            </a:r>
            <a:r>
              <a:rPr lang="zh-CN" altLang="en-US"/>
              <a:t>WebGL是一种3D绘图标准，这种绘图技术标准允许把JavaScript和OpenGL ES 2.0结合在一起，通过增加OpenGL ES 2.0的一个JavaScript绑定，WebGL可以为HTML5 Canvas提供硬件3D加速渲染，这样Web开发人员就可以借助系统显卡来在浏览器里更流畅地展示3D场景和模型了，还能创建复杂的导航和数据视觉化。显然，WebGL技术标准免去了开发网页专用渲染插件的麻烦，可被用于创建具有复杂3D结构的网站页面，甚至可以用来设计3D网页游戏等等。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webGL</a:t>
            </a:r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1960" y="1772920"/>
            <a:ext cx="9144000" cy="4333240"/>
          </a:xfrm>
        </p:spPr>
        <p:txBody>
          <a:bodyPr>
            <a:normAutofit fontScale="90000" lnSpcReduction="10000"/>
          </a:bodyPr>
          <a:p>
            <a:r>
              <a:rPr lang="zh-CN" altLang="en-US"/>
              <a:t>WebGL (Web图形库) 是一种JavaScript API，用于在任何兼容的Web浏览器中呈现交互式3D和2D图形。</a:t>
            </a:r>
            <a:r>
              <a:rPr lang="en-US" altLang="zh-CN"/>
              <a:t>webgl</a:t>
            </a:r>
            <a:r>
              <a:rPr lang="zh-CN" altLang="en-US"/>
              <a:t>完全集成到浏览器的所有网页标准中，可将影像处理和效果的</a:t>
            </a:r>
            <a:r>
              <a:rPr lang="en-US" altLang="zh-CN"/>
              <a:t>GPU</a:t>
            </a:r>
            <a:r>
              <a:rPr lang="zh-CN" altLang="en-US"/>
              <a:t>加速使用方式当做网页</a:t>
            </a:r>
            <a:r>
              <a:rPr lang="en-US" altLang="zh-CN"/>
              <a:t>Canvas</a:t>
            </a:r>
            <a:r>
              <a:rPr lang="zh-CN" altLang="en-US"/>
              <a:t>的一部分。</a:t>
            </a:r>
            <a:r>
              <a:rPr lang="en-US" altLang="zh-CN"/>
              <a:t>webGL</a:t>
            </a:r>
            <a:r>
              <a:rPr lang="zh-CN" altLang="en-US"/>
              <a:t>元素可以加入其他</a:t>
            </a:r>
            <a:r>
              <a:rPr lang="en-US" altLang="zh-CN"/>
              <a:t>HTML</a:t>
            </a:r>
            <a:r>
              <a:rPr lang="zh-CN" altLang="en-US"/>
              <a:t>元素之中并与网页或网页背景的其他部分混合。</a:t>
            </a:r>
            <a:r>
              <a:rPr lang="en-US" altLang="zh-CN"/>
              <a:t>WebGL</a:t>
            </a:r>
            <a:r>
              <a:rPr lang="zh-CN" altLang="en-US"/>
              <a:t>程序由</a:t>
            </a:r>
            <a:r>
              <a:rPr lang="en-US" altLang="zh-CN"/>
              <a:t>Javascript</a:t>
            </a:r>
            <a:r>
              <a:rPr lang="zh-CN" altLang="en-US"/>
              <a:t>编写的句柄和</a:t>
            </a:r>
            <a:r>
              <a:rPr lang="en-US" altLang="zh-CN"/>
              <a:t>OpenGL Shading Lanugage(GLSL) </a:t>
            </a:r>
            <a:r>
              <a:rPr lang="zh-CN" altLang="en-US"/>
              <a:t>编写的着色器代码组成。</a:t>
            </a:r>
            <a:endParaRPr lang="zh-CN" altLang="en-US"/>
          </a:p>
          <a:p>
            <a:r>
              <a:rPr lang="zh-CN" altLang="en-US"/>
              <a:t>信息点：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函数库</a:t>
            </a:r>
            <a:endParaRPr lang="zh-CN" altLang="en-US"/>
          </a:p>
          <a:p>
            <a:r>
              <a:rPr lang="en-US" altLang="zh-CN"/>
              <a:t>2. WEBGL</a:t>
            </a:r>
            <a:r>
              <a:rPr lang="zh-CN" altLang="en-US"/>
              <a:t>是</a:t>
            </a:r>
            <a:r>
              <a:rPr lang="zh-CN" altLang="en-US"/>
              <a:t>用来实现</a:t>
            </a:r>
            <a:r>
              <a:rPr lang="en-US" altLang="zh-CN"/>
              <a:t>2d 3d </a:t>
            </a:r>
            <a:r>
              <a:rPr lang="zh-CN" altLang="en-US"/>
              <a:t>动画效果的</a:t>
            </a:r>
            <a:endParaRPr lang="zh-CN" altLang="en-US"/>
          </a:p>
          <a:p>
            <a:r>
              <a:rPr lang="en-US" altLang="zh-CN"/>
              <a:t>3. webgl </a:t>
            </a:r>
            <a:r>
              <a:rPr lang="zh-CN" altLang="en-US"/>
              <a:t>他是浏览器端识别的， 可以与</a:t>
            </a:r>
            <a:r>
              <a:rPr lang="en-US" altLang="zh-CN"/>
              <a:t>canvas</a:t>
            </a:r>
            <a:r>
              <a:rPr lang="zh-CN" altLang="en-US"/>
              <a:t>结合使用， 他是由</a:t>
            </a:r>
            <a:r>
              <a:rPr lang="en-US" altLang="zh-CN"/>
              <a:t>GPU</a:t>
            </a:r>
            <a:r>
              <a:rPr lang="zh-CN" altLang="en-US"/>
              <a:t>加速渲染的</a:t>
            </a:r>
            <a:endParaRPr lang="zh-CN" altLang="en-US"/>
          </a:p>
          <a:p>
            <a:r>
              <a:rPr lang="en-US" altLang="zh-CN"/>
              <a:t>4. webgl</a:t>
            </a:r>
            <a:r>
              <a:rPr lang="zh-CN" altLang="en-US"/>
              <a:t>的代码 是由</a:t>
            </a:r>
            <a:r>
              <a:rPr lang="en-US" altLang="zh-CN"/>
              <a:t>javascript + GLSL</a:t>
            </a:r>
            <a:r>
              <a:rPr lang="zh-CN" altLang="en-US"/>
              <a:t>组合而成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webgl</a:t>
            </a:r>
            <a:r>
              <a:rPr lang="zh-CN" altLang="en-US"/>
              <a:t>就是绘制</a:t>
            </a:r>
            <a:r>
              <a:rPr lang="en-US" altLang="zh-CN"/>
              <a:t>2d </a:t>
            </a:r>
            <a:r>
              <a:rPr lang="zh-CN" altLang="en-US"/>
              <a:t>、</a:t>
            </a:r>
            <a:r>
              <a:rPr lang="en-US" altLang="zh-CN"/>
              <a:t>3d</a:t>
            </a:r>
            <a:r>
              <a:rPr lang="zh-CN" altLang="en-US"/>
              <a:t>图形的一种技术</a:t>
            </a:r>
            <a:endParaRPr lang="zh-CN" altLang="en-US"/>
          </a:p>
          <a:p>
            <a:r>
              <a:rPr lang="zh-CN" altLang="en-US"/>
              <a:t>着色器： 绘制图形的语言  类似</a:t>
            </a:r>
            <a:r>
              <a:rPr lang="en-US" altLang="zh-CN"/>
              <a:t>c</a:t>
            </a:r>
            <a:r>
              <a:rPr lang="zh-CN" altLang="en-US"/>
              <a:t>语言、</a:t>
            </a:r>
            <a:r>
              <a:rPr lang="en-US" altLang="zh-CN"/>
              <a:t>c++</a:t>
            </a:r>
            <a:r>
              <a:rPr lang="zh-CN" altLang="en-US"/>
              <a:t>语言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webgl</a:t>
            </a:r>
            <a:r>
              <a:rPr lang="zh-CN" altLang="en-US"/>
              <a:t>可绘制的图元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784090"/>
          </a:xfrm>
        </p:spPr>
        <p:txBody>
          <a:bodyPr/>
          <a:p>
            <a:r>
              <a:rPr lang="en-US" altLang="zh-CN"/>
              <a:t>1. </a:t>
            </a:r>
            <a:r>
              <a:rPr lang="zh-CN" altLang="en-US"/>
              <a:t>点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线段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486525" y="2662555"/>
            <a:ext cx="2112645" cy="2112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342505" y="3592830"/>
            <a:ext cx="279400" cy="11823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20760000">
            <a:off x="7481570" y="3592830"/>
            <a:ext cx="279400" cy="11823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9920000">
            <a:off x="7603490" y="3572510"/>
            <a:ext cx="279400" cy="11823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/>
          <a:p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09720"/>
          </a:xfrm>
        </p:spPr>
        <p:txBody>
          <a:bodyPr>
            <a:normAutofit/>
          </a:bodyPr>
          <a:p>
            <a:r>
              <a:rPr lang="en-US" altLang="zh-CN"/>
              <a:t>1.https://www.khronos.org/registry/webgl/sdk/demos/webkit/Earth.html</a:t>
            </a:r>
            <a:endParaRPr lang="en-US" altLang="zh-CN"/>
          </a:p>
          <a:p>
            <a:r>
              <a:rPr lang="en-US" altLang="zh-CN"/>
              <a:t>2.https://www.khronos.org/registry/webgl/sdk/demos/webkit/TeapotPerPixel.html</a:t>
            </a:r>
            <a:endParaRPr lang="en-US" altLang="zh-CN"/>
          </a:p>
          <a:p>
            <a:r>
              <a:rPr lang="en-US" altLang="zh-CN"/>
              <a:t>3.https://www.khronos.org/registry/webgl/sdk/demos/webkit/SpinningBox.html</a:t>
            </a:r>
            <a:endParaRPr lang="en-US" altLang="zh-CN"/>
          </a:p>
          <a:p>
            <a:r>
              <a:rPr lang="en-US" altLang="zh-CN"/>
              <a:t>4.https://www.khronos.org/registry/webgl/sdk/demos/webkit/WebGL+CSS.html</a:t>
            </a:r>
            <a:endParaRPr lang="en-US" altLang="zh-CN"/>
          </a:p>
          <a:p>
            <a:r>
              <a:rPr lang="en-US" altLang="zh-CN"/>
              <a:t>5.https://www.khronos.org/registry/webgl/sdk/demos/google/san-angeles/index.html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webgl</a:t>
            </a:r>
            <a:r>
              <a:rPr lang="zh-CN" altLang="en-US"/>
              <a:t>的工作原理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289300"/>
          </a:xfrm>
        </p:spPr>
        <p:txBody>
          <a:bodyPr>
            <a:normAutofit lnSpcReduction="10000"/>
          </a:bodyPr>
          <a:p>
            <a:r>
              <a:rPr lang="en-US" altLang="zh-CN"/>
              <a:t>webgl</a:t>
            </a:r>
            <a:r>
              <a:rPr lang="zh-CN" altLang="en-US"/>
              <a:t>的工作方式和流水线类似，将一个绘图过程分成了多个步骤，当前步骤只对前一步骤打的结果进行处理，然后将处理后的结果传递给下一个步骤，最终渲染到</a:t>
            </a:r>
            <a:r>
              <a:rPr lang="en-US" altLang="zh-CN"/>
              <a:t>2d</a:t>
            </a:r>
            <a:r>
              <a:rPr lang="zh-CN" altLang="en-US"/>
              <a:t>屏幕上， 业界把这周渲染方式称之为</a:t>
            </a:r>
            <a:r>
              <a:rPr lang="zh-CN" altLang="en-US">
                <a:solidFill>
                  <a:srgbClr val="FF0000"/>
                </a:solidFill>
              </a:rPr>
              <a:t>图形管线</a:t>
            </a:r>
            <a:r>
              <a:rPr lang="zh-CN" altLang="en-US"/>
              <a:t>或者</a:t>
            </a:r>
            <a:r>
              <a:rPr lang="zh-CN" altLang="en-US">
                <a:solidFill>
                  <a:srgbClr val="FF0000"/>
                </a:solidFill>
              </a:rPr>
              <a:t>渲染管线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GPU</a:t>
            </a:r>
            <a:r>
              <a:rPr lang="zh-CN" altLang="en-US"/>
              <a:t>渲染管线的主要处理过程：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首先进入顶点着色器阶段，利用</a:t>
            </a:r>
            <a:r>
              <a:rPr lang="en-US" altLang="zh-CN"/>
              <a:t>GPU</a:t>
            </a:r>
            <a:r>
              <a:rPr lang="zh-CN" altLang="en-US"/>
              <a:t>的并行计算优势对顶点逐个进行坐标变换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然后进入图源装配阶段，将顶点按照图源类型组装成图形。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接下来到光栅化阶段，光栅化阶段将图形用不包含颜色信息的像素填充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在之后进入片元着色器阶段，该阶段为像素着色器，并最终显示在屏幕上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webgl</a:t>
            </a:r>
            <a:r>
              <a:rPr lang="zh-CN" altLang="en-US"/>
              <a:t>页面与正常页面</a:t>
            </a:r>
            <a:r>
              <a:rPr lang="zh-CN" altLang="en-US"/>
              <a:t>对比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720" y="1433195"/>
            <a:ext cx="8543925" cy="3990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3540" y="1433195"/>
            <a:ext cx="8543925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openGL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44290"/>
          </a:xfrm>
        </p:spPr>
        <p:txBody>
          <a:bodyPr/>
          <a:p>
            <a:r>
              <a:rPr lang="zh-CN" altLang="en-US"/>
              <a:t>一种兼容多种语言使用的开放式图形化语言。用于制作</a:t>
            </a:r>
            <a:r>
              <a:rPr lang="en-US" altLang="zh-CN"/>
              <a:t>2d</a:t>
            </a:r>
            <a:r>
              <a:rPr lang="zh-CN" altLang="en-US"/>
              <a:t>或</a:t>
            </a:r>
            <a:r>
              <a:rPr lang="en-US" altLang="zh-CN"/>
              <a:t>3d</a:t>
            </a:r>
            <a:r>
              <a:rPr lang="zh-CN" altLang="en-US"/>
              <a:t>图形的</a:t>
            </a:r>
            <a:r>
              <a:rPr lang="en-US" altLang="zh-CN"/>
              <a:t>API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改语言类似于</a:t>
            </a:r>
            <a:r>
              <a:rPr lang="en-US" altLang="zh-CN"/>
              <a:t>C</a:t>
            </a:r>
            <a:r>
              <a:rPr lang="zh-CN" altLang="en-US"/>
              <a:t>或</a:t>
            </a:r>
            <a:r>
              <a:rPr lang="en-US" altLang="zh-CN"/>
              <a:t>C++</a:t>
            </a:r>
            <a:r>
              <a:rPr lang="zh-CN" altLang="en-US"/>
              <a:t>，并在计算机的图形处理器（</a:t>
            </a:r>
            <a:r>
              <a:rPr lang="en-US" altLang="zh-CN"/>
              <a:t>GPU</a:t>
            </a:r>
            <a:r>
              <a:rPr lang="zh-CN" altLang="en-US"/>
              <a:t>）上运行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ebdb81f7-aaf1-4e81-85b0-49c4c066f89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</Words>
  <Application>WPS 演示</Application>
  <PresentationFormat>宽屏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WebGL初识</vt:lpstr>
      <vt:lpstr>PowerPoint 演示文稿</vt:lpstr>
      <vt:lpstr>PowerPoint 演示文稿</vt:lpstr>
      <vt:lpstr>webGL概念</vt:lpstr>
      <vt:lpstr>PowerPoint 演示文稿</vt:lpstr>
      <vt:lpstr>应用</vt:lpstr>
      <vt:lpstr>PowerPoint 演示文稿</vt:lpstr>
      <vt:lpstr>webgl页面与正常页面对比</vt:lpstr>
      <vt:lpstr>openGL</vt:lpstr>
      <vt:lpstr>PowerPoint 演示文稿</vt:lpstr>
      <vt:lpstr>webGL优点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87</cp:revision>
  <dcterms:created xsi:type="dcterms:W3CDTF">2018-08-14T06:54:00Z</dcterms:created>
  <dcterms:modified xsi:type="dcterms:W3CDTF">2019-04-01T08:15:20Z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