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3"/>
    <p:sldId id="306" r:id="rId4"/>
    <p:sldId id="294" r:id="rId5"/>
    <p:sldId id="330" r:id="rId6"/>
    <p:sldId id="290" r:id="rId7"/>
    <p:sldId id="331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41" r:id="rId16"/>
    <p:sldId id="342" r:id="rId17"/>
    <p:sldId id="343" r:id="rId18"/>
    <p:sldId id="344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/>
              <a:t>WebGL</a:t>
            </a:r>
            <a:r>
              <a:rPr lang="zh-CN" altLang="en-US"/>
              <a:t>移动</a:t>
            </a:r>
            <a:r>
              <a:rPr lang="en-US" altLang="zh-CN"/>
              <a:t>/</a:t>
            </a:r>
            <a:r>
              <a:rPr lang="zh-CN" altLang="en-US"/>
              <a:t>旋转</a:t>
            </a:r>
            <a:r>
              <a:rPr lang="en-US" altLang="zh-CN"/>
              <a:t>/</a:t>
            </a:r>
            <a:r>
              <a:rPr lang="zh-CN" altLang="en-US"/>
              <a:t>缩放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变换矩阵</a:t>
            </a:r>
            <a:r>
              <a:rPr lang="en-US" altLang="zh-CN"/>
              <a:t>——</a:t>
            </a:r>
            <a:r>
              <a:rPr lang="zh-CN" altLang="en-US"/>
              <a:t>平移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055" y="1329055"/>
            <a:ext cx="4646930" cy="185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335" y="1170305"/>
            <a:ext cx="2063750" cy="216916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6991985" y="2248535"/>
            <a:ext cx="158877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160" y="4649470"/>
            <a:ext cx="1805305" cy="1616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5" y="3272790"/>
            <a:ext cx="4676775" cy="2114550"/>
          </a:xfrm>
          <a:prstGeom prst="rect">
            <a:avLst/>
          </a:prstGeom>
        </p:spPr>
      </p:pic>
      <p:cxnSp>
        <p:nvCxnSpPr>
          <p:cNvPr id="9" name="肘形连接符 8"/>
          <p:cNvCxnSpPr/>
          <p:nvPr/>
        </p:nvCxnSpPr>
        <p:spPr>
          <a:xfrm rot="10800000" flipV="1">
            <a:off x="7181850" y="2277110"/>
            <a:ext cx="2696210" cy="2372360"/>
          </a:xfrm>
          <a:prstGeom prst="bentConnector3">
            <a:avLst>
              <a:gd name="adj1" fmla="val 384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>
            <a:off x="7181850" y="4649470"/>
            <a:ext cx="2734310" cy="807720"/>
          </a:xfrm>
          <a:prstGeom prst="bentConnector3">
            <a:avLst>
              <a:gd name="adj1" fmla="val 388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4345" y="3694430"/>
            <a:ext cx="219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平移矩阵：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36055" y="189230"/>
            <a:ext cx="3563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[1, 0, 0, 0,</a:t>
            </a:r>
            <a:endParaRPr lang="en-US" altLang="zh-CN"/>
          </a:p>
          <a:p>
            <a:r>
              <a:rPr lang="en-US" altLang="zh-CN"/>
              <a:t>0, 1, 0,  0</a:t>
            </a:r>
            <a:endParaRPr lang="en-US" altLang="zh-CN"/>
          </a:p>
          <a:p>
            <a:r>
              <a:rPr lang="en-US" altLang="zh-CN"/>
              <a:t>0, 0,1,  0</a:t>
            </a:r>
            <a:endParaRPr lang="en-US" altLang="zh-CN"/>
          </a:p>
          <a:p>
            <a:r>
              <a:rPr lang="en-US" altLang="zh-CN"/>
              <a:t>Tx, Ty, Tz, 1]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旋转矩阵着色器内代码：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" y="1271905"/>
            <a:ext cx="5943600" cy="5000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5" y="650875"/>
            <a:ext cx="5705475" cy="5556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传入着色器内数据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130" y="1599565"/>
            <a:ext cx="679132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1681480"/>
            <a:ext cx="9932670" cy="32492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变换矩阵</a:t>
            </a:r>
            <a:r>
              <a:rPr lang="en-US" altLang="zh-CN"/>
              <a:t>——</a:t>
            </a:r>
            <a:r>
              <a:rPr lang="zh-CN" altLang="en-US"/>
              <a:t>缩放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740" y="1609725"/>
            <a:ext cx="1614805" cy="1670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1772920"/>
            <a:ext cx="3469005" cy="1344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90" y="3797300"/>
            <a:ext cx="4279265" cy="2266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95" y="1893570"/>
            <a:ext cx="3705225" cy="2219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&lt;/html&gt;&lt;/html&gt;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83230" y="1955165"/>
            <a:ext cx="5779135" cy="294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>
            <a:off x="2983230" y="3430270"/>
            <a:ext cx="81051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775325" y="927100"/>
            <a:ext cx="17780" cy="4808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390" y="1195070"/>
            <a:ext cx="862965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773295" y="1258570"/>
            <a:ext cx="3816985" cy="302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>
            <a:off x="4773295" y="2773680"/>
            <a:ext cx="63766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682105" y="142875"/>
            <a:ext cx="0" cy="4501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773295" y="1202690"/>
            <a:ext cx="0" cy="456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772660" y="1249680"/>
            <a:ext cx="60496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877175" y="201866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27670" y="1784350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x, y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0521950" y="733425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956685" y="5466715"/>
            <a:ext cx="200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0897235" y="2824480"/>
            <a:ext cx="87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x`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836410" y="142240"/>
            <a:ext cx="75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y`</a:t>
            </a:r>
            <a:endParaRPr lang="en-US" altLang="zh-CN"/>
          </a:p>
        </p:txBody>
      </p:sp>
      <p:cxnSp>
        <p:nvCxnSpPr>
          <p:cNvPr id="15" name="直接连接符 14"/>
          <p:cNvCxnSpPr>
            <a:endCxn id="9" idx="0"/>
          </p:cNvCxnSpPr>
          <p:nvPr/>
        </p:nvCxnSpPr>
        <p:spPr>
          <a:xfrm>
            <a:off x="7915275" y="1249680"/>
            <a:ext cx="0" cy="768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</p:cNvCxnSpPr>
          <p:nvPr/>
        </p:nvCxnSpPr>
        <p:spPr>
          <a:xfrm flipH="1" flipV="1">
            <a:off x="4763770" y="1258570"/>
            <a:ext cx="3124200" cy="824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28445" y="435610"/>
            <a:ext cx="29724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y` = </a:t>
            </a:r>
            <a:r>
              <a:rPr lang="en-US" altLang="zh-CN"/>
              <a:t>1 - y / height  * 2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x` = x / width * 2 - 1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z` = z;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 = 1;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cxnSp>
        <p:nvCxnSpPr>
          <p:cNvPr id="18" name="直接连接符 17"/>
          <p:cNvCxnSpPr>
            <a:stCxn id="9" idx="4"/>
          </p:cNvCxnSpPr>
          <p:nvPr/>
        </p:nvCxnSpPr>
        <p:spPr>
          <a:xfrm>
            <a:off x="7915275" y="2094230"/>
            <a:ext cx="0" cy="711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13555" y="2374900"/>
            <a:ext cx="16503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/>
              <a:t>x,</a:t>
            </a:r>
            <a:endParaRPr lang="en-US" altLang="zh-CN"/>
          </a:p>
          <a:p>
            <a:r>
              <a:rPr lang="en-US" altLang="zh-CN"/>
              <a:t>y,</a:t>
            </a:r>
            <a:endParaRPr lang="en-US" altLang="zh-CN"/>
          </a:p>
          <a:p>
            <a:r>
              <a:rPr lang="en-US" altLang="zh-CN"/>
              <a:t>z,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77165" y="4456430"/>
            <a:ext cx="6477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/>
              <a:t>x`,</a:t>
            </a:r>
            <a:endParaRPr lang="en-US" altLang="zh-CN"/>
          </a:p>
          <a:p>
            <a:r>
              <a:rPr lang="en-US" altLang="zh-CN"/>
              <a:t>y`,</a:t>
            </a:r>
            <a:endParaRPr lang="en-US" altLang="zh-CN"/>
          </a:p>
          <a:p>
            <a:r>
              <a:rPr lang="en-US" altLang="zh-CN"/>
              <a:t>z`,</a:t>
            </a:r>
            <a:endParaRPr lang="en-US" altLang="zh-CN"/>
          </a:p>
          <a:p>
            <a:r>
              <a:rPr lang="en-US" altLang="zh-CN"/>
              <a:t>1,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843280" y="5122545"/>
            <a:ext cx="347345" cy="1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0" idx="3"/>
          </p:cNvCxnSpPr>
          <p:nvPr/>
        </p:nvCxnSpPr>
        <p:spPr>
          <a:xfrm flipV="1">
            <a:off x="824865" y="5291455"/>
            <a:ext cx="327660" cy="4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19780" y="3067685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34035" y="2614295"/>
            <a:ext cx="30657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[</a:t>
            </a:r>
            <a:endParaRPr lang="en-US" altLang="zh-CN"/>
          </a:p>
          <a:p>
            <a:r>
              <a:rPr lang="en-US" altLang="zh-CN">
                <a:sym typeface="+mn-ea"/>
              </a:rPr>
              <a:t> 2 / width,  0, 0, -1</a:t>
            </a:r>
            <a:endParaRPr lang="en-US" altLang="zh-CN"/>
          </a:p>
          <a:p>
            <a:r>
              <a:rPr lang="en-US" altLang="zh-CN">
                <a:sym typeface="+mn-ea"/>
              </a:rPr>
              <a:t> 0,  -2/height,  0, 1,  </a:t>
            </a:r>
            <a:endParaRPr lang="en-US" altLang="zh-CN"/>
          </a:p>
          <a:p>
            <a:r>
              <a:rPr lang="en-US" altLang="zh-CN">
                <a:sym typeface="+mn-ea"/>
              </a:rPr>
              <a:t> 0,   0,  1, 0,</a:t>
            </a:r>
            <a:endParaRPr lang="en-US" altLang="zh-CN"/>
          </a:p>
          <a:p>
            <a:r>
              <a:rPr lang="en-US" altLang="zh-CN">
                <a:sym typeface="+mn-ea"/>
              </a:rPr>
              <a:t> 0, 0, 0, 1,</a:t>
            </a:r>
            <a:endParaRPr lang="en-US" altLang="zh-CN"/>
          </a:p>
          <a:p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0940" y="1990090"/>
            <a:ext cx="3648710" cy="253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[a00, a01, a02, a03</a:t>
            </a:r>
            <a:endParaRPr lang="en-US" altLang="zh-CN"/>
          </a:p>
          <a:p>
            <a:pPr algn="ctr"/>
            <a:r>
              <a:rPr lang="en-US" altLang="zh-CN"/>
              <a:t>a10, a11, a12, a13,</a:t>
            </a:r>
            <a:endParaRPr lang="en-US" altLang="zh-CN"/>
          </a:p>
          <a:p>
            <a:pPr algn="ctr"/>
            <a:r>
              <a:rPr lang="en-US" altLang="zh-CN"/>
              <a:t>a20, a21, a22, a23,</a:t>
            </a:r>
            <a:endParaRPr lang="en-US" altLang="zh-CN"/>
          </a:p>
          <a:p>
            <a:pPr algn="ctr"/>
            <a:r>
              <a:rPr lang="en-US" altLang="zh-CN"/>
              <a:t>a30, a31, a32, a33]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804535" y="2065020"/>
            <a:ext cx="4295140" cy="254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[</a:t>
            </a:r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00, b01, b02, b03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b10, b11, b12, b13,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b20, b21, b22, b23,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b30, b31, b32, b33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83335" y="4454525"/>
            <a:ext cx="8716645" cy="382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[a00 * b00 + a01 * b10 + a02 * b21 + a03 * b30, </a:t>
            </a:r>
            <a:endParaRPr lang="en-US" altLang="zh-CN"/>
          </a:p>
          <a:p>
            <a:pPr algn="ctr"/>
            <a:r>
              <a:rPr lang="en-US" altLang="zh-CN"/>
              <a:t>a00 * b01 + a01 * b11 + a02 * b21 + a03 * b31,</a:t>
            </a:r>
            <a:endParaRPr lang="en-US" altLang="zh-CN"/>
          </a:p>
          <a:p>
            <a:pPr algn="ctr"/>
            <a:r>
              <a:rPr lang="en-US" altLang="zh-CN"/>
              <a:t>a00 * b02 + a01 * b12 + a02 * b22 + a03 * b32,</a:t>
            </a:r>
            <a:endParaRPr lang="en-US" altLang="zh-CN"/>
          </a:p>
          <a:p>
            <a:pPr algn="ctr"/>
            <a:r>
              <a:rPr lang="en-US" altLang="zh-CN"/>
              <a:t>a00 * b03 + a01 * b13 + a02 * b23 + a03 * b33,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>
                <a:sym typeface="+mn-ea"/>
              </a:rPr>
              <a:t>[a10 * b00 + a11 * b10 + a12 * b21 + a13 * b30, 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a10 * b01 + a11 * b11 + a12 * b21 + a13 * b31,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a10 * b02 + a11 * b12 + a12 * b22 + a13 * b32,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a10 * b03 + a11 * b13 + a12 * b23 + a13 * b33,</a:t>
            </a:r>
            <a:endParaRPr lang="en-US" altLang="zh-CN">
              <a:sym typeface="+mn-ea"/>
            </a:endParaRPr>
          </a:p>
          <a:p>
            <a:pPr algn="ctr"/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[a20 * b00 + a21 * b10 + a22 * b21 + a23 * b30, 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a20 * b01 + a21 * b11 + a22 * b21 + a23 * b31,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a20 * b02 + a21 * b12 + a22 * b22 + a23 * b32,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a20 * b03 + a21 * b13 + a22 * b23 + a23 * b33,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平移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平移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634740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3505" y="1581785"/>
            <a:ext cx="3743325" cy="251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5" y="1329055"/>
            <a:ext cx="5562600" cy="213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05" y="4667250"/>
            <a:ext cx="6238875" cy="952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385" y="3990975"/>
            <a:ext cx="44005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旋转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延</a:t>
            </a:r>
            <a:r>
              <a:rPr lang="en-US" altLang="zh-CN"/>
              <a:t>z</a:t>
            </a:r>
            <a:r>
              <a:rPr lang="zh-CN" altLang="en-US"/>
              <a:t>轴旋转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44290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8035" y="-127635"/>
            <a:ext cx="4812030" cy="571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6305" y="1600200"/>
            <a:ext cx="66243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三角函数：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sin(a + b) = sina * cosb + cosa * sinb</a:t>
            </a:r>
            <a:endParaRPr lang="en-US" altLang="zh-CN"/>
          </a:p>
          <a:p>
            <a:r>
              <a:rPr lang="en-US" altLang="zh-CN"/>
              <a:t>sin(a - b) = sina * cosb - cosa * sinb</a:t>
            </a:r>
            <a:endParaRPr lang="en-US" altLang="zh-CN"/>
          </a:p>
          <a:p>
            <a:r>
              <a:rPr lang="en-US" altLang="zh-CN"/>
              <a:t>cos(a + b</a:t>
            </a:r>
            <a:r>
              <a:rPr lang="zh-CN" altLang="en-US"/>
              <a:t>） </a:t>
            </a:r>
            <a:r>
              <a:rPr lang="en-US" altLang="zh-CN"/>
              <a:t>= cosa * cosb - sina * sinb</a:t>
            </a:r>
            <a:endParaRPr lang="en-US" altLang="zh-CN"/>
          </a:p>
          <a:p>
            <a:r>
              <a:rPr lang="en-US" altLang="zh-CN"/>
              <a:t>cos(a - b) = cosa * cosb + sina * sinb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计算得出：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4033520"/>
            <a:ext cx="4162425" cy="2114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88485" y="283845"/>
            <a:ext cx="2400935" cy="168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1"/>
          </p:cNvCxnSpPr>
          <p:nvPr/>
        </p:nvCxnSpPr>
        <p:spPr>
          <a:xfrm>
            <a:off x="4388485" y="1128395"/>
            <a:ext cx="2851150" cy="889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2"/>
          </p:cNvCxnSpPr>
          <p:nvPr/>
        </p:nvCxnSpPr>
        <p:spPr>
          <a:xfrm flipH="1" flipV="1">
            <a:off x="5579745" y="16510"/>
            <a:ext cx="9525" cy="1955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142355" y="756920"/>
            <a:ext cx="75565" cy="939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endCxn id="10" idx="2"/>
          </p:cNvCxnSpPr>
          <p:nvPr/>
        </p:nvCxnSpPr>
        <p:spPr>
          <a:xfrm flipV="1">
            <a:off x="5579745" y="803910"/>
            <a:ext cx="562610" cy="30035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217920" y="435610"/>
            <a:ext cx="1678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p(x, y)</a:t>
            </a:r>
            <a:endParaRPr lang="en-US" altLang="zh-CN" sz="1000"/>
          </a:p>
        </p:txBody>
      </p:sp>
      <p:cxnSp>
        <p:nvCxnSpPr>
          <p:cNvPr id="13" name="直接连接符 12"/>
          <p:cNvCxnSpPr>
            <a:stCxn id="12" idx="1"/>
            <a:endCxn id="12" idx="1"/>
          </p:cNvCxnSpPr>
          <p:nvPr/>
        </p:nvCxnSpPr>
        <p:spPr>
          <a:xfrm>
            <a:off x="6217920" y="5581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2" idx="1"/>
          </p:cNvCxnSpPr>
          <p:nvPr/>
        </p:nvCxnSpPr>
        <p:spPr>
          <a:xfrm flipV="1">
            <a:off x="6217920" y="180340"/>
            <a:ext cx="196215" cy="3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179185" y="799465"/>
            <a:ext cx="1905" cy="3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931285" y="3533140"/>
            <a:ext cx="50539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sin(a + b) = y`/ r</a:t>
            </a:r>
            <a:endParaRPr lang="en-US" altLang="zh-CN"/>
          </a:p>
          <a:p>
            <a:r>
              <a:rPr lang="en-US" altLang="zh-CN"/>
              <a:t>cos(a + b) = x` / r</a:t>
            </a:r>
            <a:endParaRPr lang="en-US" altLang="zh-CN"/>
          </a:p>
          <a:p>
            <a:r>
              <a:rPr lang="en-US" altLang="zh-CN"/>
              <a:t>y` = y* cosb + x * sinb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顶点着色器改变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1600835"/>
            <a:ext cx="6734175" cy="2343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711960"/>
            <a:ext cx="6734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代码改变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1329055"/>
            <a:ext cx="545782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矩阵变换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变换矩阵</a:t>
            </a:r>
            <a:r>
              <a:rPr lang="en-US" altLang="zh-CN"/>
              <a:t>——</a:t>
            </a:r>
            <a:r>
              <a:rPr lang="zh-CN" altLang="en-US"/>
              <a:t>旋转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8740" y="1580515"/>
            <a:ext cx="4299585" cy="1264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535" y="3041015"/>
            <a:ext cx="2762250" cy="146685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4768850" y="2844800"/>
            <a:ext cx="6985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2930525"/>
            <a:ext cx="3274695" cy="1577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945" y="5212715"/>
            <a:ext cx="4578985" cy="1735455"/>
          </a:xfrm>
          <a:prstGeom prst="rect">
            <a:avLst/>
          </a:prstGeom>
        </p:spPr>
      </p:pic>
      <p:cxnSp>
        <p:nvCxnSpPr>
          <p:cNvPr id="12" name="肘形连接符 11"/>
          <p:cNvCxnSpPr>
            <a:stCxn id="5" idx="2"/>
            <a:endCxn id="11" idx="0"/>
          </p:cNvCxnSpPr>
          <p:nvPr/>
        </p:nvCxnSpPr>
        <p:spPr>
          <a:xfrm rot="5400000" flipV="1">
            <a:off x="5371783" y="3908743"/>
            <a:ext cx="704850" cy="1903095"/>
          </a:xfrm>
          <a:prstGeom prst="bentConnector3">
            <a:avLst>
              <a:gd name="adj1" fmla="val 499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7" idx="2"/>
            <a:endCxn id="11" idx="0"/>
          </p:cNvCxnSpPr>
          <p:nvPr/>
        </p:nvCxnSpPr>
        <p:spPr>
          <a:xfrm rot="5400000">
            <a:off x="7187565" y="3996055"/>
            <a:ext cx="704850" cy="1728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1170" y="559308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变换矩阵</a:t>
            </a:r>
            <a:r>
              <a:rPr lang="en-US" altLang="zh-CN"/>
              <a:t>/</a:t>
            </a:r>
            <a:r>
              <a:rPr lang="zh-CN" altLang="en-US"/>
              <a:t>旋转矩阵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WPS 演示</Application>
  <PresentationFormat>宽屏</PresentationFormat>
  <Paragraphs>141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Montserrat Light</vt:lpstr>
      <vt:lpstr>Verdana</vt:lpstr>
      <vt:lpstr>Arial Unicode MS</vt:lpstr>
      <vt:lpstr>Calibri</vt:lpstr>
      <vt:lpstr>Segoe Print</vt:lpstr>
      <vt:lpstr>Office 主题</vt:lpstr>
      <vt:lpstr>WebGL移动/旋转/缩放</vt:lpstr>
      <vt:lpstr>PowerPoint 演示文稿</vt:lpstr>
      <vt:lpstr>平移</vt:lpstr>
      <vt:lpstr>02</vt:lpstr>
      <vt:lpstr>延z轴旋转</vt:lpstr>
      <vt:lpstr>顶点着色器改变</vt:lpstr>
      <vt:lpstr>js代码改变</vt:lpstr>
      <vt:lpstr>03</vt:lpstr>
      <vt:lpstr>变换矩阵——旋转</vt:lpstr>
      <vt:lpstr>变换矩阵——平移</vt:lpstr>
      <vt:lpstr>旋转矩阵着色器内代码：</vt:lpstr>
      <vt:lpstr>传入着色器内数据</vt:lpstr>
      <vt:lpstr>PowerPoint 演示文稿</vt:lpstr>
      <vt:lpstr>变换矩阵——缩放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122</cp:revision>
  <dcterms:created xsi:type="dcterms:W3CDTF">2018-08-14T06:54:00Z</dcterms:created>
  <dcterms:modified xsi:type="dcterms:W3CDTF">2019-03-18T12:49:52Z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