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3"/>
    <p:sldId id="306" r:id="rId4"/>
    <p:sldId id="294" r:id="rId5"/>
    <p:sldId id="330" r:id="rId6"/>
    <p:sldId id="29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1" r:id="rId16"/>
    <p:sldId id="343" r:id="rId17"/>
    <p:sldId id="342" r:id="rId18"/>
    <p:sldId id="344" r:id="rId19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矩阵变换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平移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055" y="1329055"/>
            <a:ext cx="4646930" cy="185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35" y="1170305"/>
            <a:ext cx="2063750" cy="216916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991985" y="2248535"/>
            <a:ext cx="15887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780" y="4089400"/>
            <a:ext cx="1805305" cy="1616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60" y="3591560"/>
            <a:ext cx="4676775" cy="2114550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10800000" flipV="1">
            <a:off x="7181850" y="2277110"/>
            <a:ext cx="2696210" cy="2372360"/>
          </a:xfrm>
          <a:prstGeom prst="bentConnector3">
            <a:avLst>
              <a:gd name="adj1" fmla="val 38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7181850" y="4649470"/>
            <a:ext cx="2734310" cy="807720"/>
          </a:xfrm>
          <a:prstGeom prst="bentConnector3">
            <a:avLst>
              <a:gd name="adj1" fmla="val 38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4345" y="36944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平移矩阵：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旋转矩阵着色器内代码：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271905"/>
            <a:ext cx="5943600" cy="500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650875"/>
            <a:ext cx="5705475" cy="5556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传入着色器内数据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1599565"/>
            <a:ext cx="67913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681480"/>
            <a:ext cx="993267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缩放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609725"/>
            <a:ext cx="1614805" cy="167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772920"/>
            <a:ext cx="3469005" cy="1344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3797300"/>
            <a:ext cx="4279265" cy="2266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95" y="1893570"/>
            <a:ext cx="370522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复合运算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先平移再旋转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719705"/>
          </a:xfrm>
        </p:spPr>
        <p:txBody>
          <a:bodyPr>
            <a:normAutofit/>
          </a:bodyPr>
          <a:p>
            <a:r>
              <a:rPr lang="zh-CN" altLang="en-US"/>
              <a:t>先平移  </a:t>
            </a:r>
            <a:r>
              <a:rPr lang="en-US" altLang="zh-CN"/>
              <a:t>---</a:t>
            </a:r>
            <a:r>
              <a:rPr lang="zh-CN" altLang="en-US"/>
              <a:t>》得到平移后的坐标   （通过矩阵乘积）</a:t>
            </a:r>
            <a:endParaRPr lang="zh-CN" altLang="en-US"/>
          </a:p>
          <a:p>
            <a:r>
              <a:rPr lang="zh-CN" altLang="en-US"/>
              <a:t>再旋转 </a:t>
            </a:r>
            <a:r>
              <a:rPr lang="en-US" altLang="zh-CN"/>
              <a:t>---</a:t>
            </a:r>
            <a:r>
              <a:rPr lang="zh-CN" altLang="en-US"/>
              <a:t>》 旋转矩阵  </a:t>
            </a:r>
            <a:r>
              <a:rPr lang="en-US" altLang="zh-CN"/>
              <a:t>*  </a:t>
            </a:r>
            <a:r>
              <a:rPr lang="zh-CN" altLang="en-US"/>
              <a:t>平移后的坐标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753100" y="4395470"/>
            <a:ext cx="5307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8138795" y="1347470"/>
            <a:ext cx="0" cy="465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/>
          <p:cNvSpPr/>
          <p:nvPr/>
        </p:nvSpPr>
        <p:spPr>
          <a:xfrm rot="5400000">
            <a:off x="8268970" y="3399155"/>
            <a:ext cx="866140" cy="11264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5400000">
            <a:off x="9395460" y="3399155"/>
            <a:ext cx="866140" cy="112649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 flipV="1">
            <a:off x="7233920" y="2624455"/>
            <a:ext cx="762000" cy="1047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0"/>
            <a:endCxn id="9" idx="4"/>
          </p:cNvCxnSpPr>
          <p:nvPr/>
        </p:nvCxnSpPr>
        <p:spPr>
          <a:xfrm>
            <a:off x="8138795" y="3529330"/>
            <a:ext cx="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4"/>
            <a:endCxn id="10" idx="4"/>
          </p:cNvCxnSpPr>
          <p:nvPr/>
        </p:nvCxnSpPr>
        <p:spPr>
          <a:xfrm>
            <a:off x="8138795" y="4395470"/>
            <a:ext cx="1126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2"/>
            <a:endCxn id="9" idx="4"/>
          </p:cNvCxnSpPr>
          <p:nvPr/>
        </p:nvCxnSpPr>
        <p:spPr>
          <a:xfrm>
            <a:off x="7091045" y="3529330"/>
            <a:ext cx="104775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079615" y="2767330"/>
            <a:ext cx="1059180" cy="1651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 flipV="1">
            <a:off x="8138795" y="3529330"/>
            <a:ext cx="2252980" cy="8210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8970" y="2767330"/>
            <a:ext cx="56051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a00, a01, a02, a03</a:t>
            </a:r>
            <a:endParaRPr lang="en-US" altLang="zh-CN"/>
          </a:p>
          <a:p>
            <a:r>
              <a:rPr lang="en-US" altLang="zh-CN"/>
              <a:t>a10, a11, a12, a13</a:t>
            </a:r>
            <a:endParaRPr lang="en-US" altLang="zh-CN"/>
          </a:p>
          <a:p>
            <a:r>
              <a:rPr lang="en-US" altLang="zh-CN"/>
              <a:t>a20, a21, a22, a23,</a:t>
            </a:r>
            <a:endParaRPr lang="en-US" altLang="zh-CN"/>
          </a:p>
          <a:p>
            <a:r>
              <a:rPr lang="en-US" altLang="zh-CN"/>
              <a:t>a30,a31, a32, a33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>
                <a:sym typeface="+mn-ea"/>
              </a:rPr>
              <a:t>b00, b01, b02, b03</a:t>
            </a:r>
            <a:endParaRPr lang="en-US" altLang="zh-CN"/>
          </a:p>
          <a:p>
            <a:r>
              <a:rPr lang="en-US" altLang="zh-CN">
                <a:sym typeface="+mn-ea"/>
              </a:rPr>
              <a:t>b10, b11, b12, b13</a:t>
            </a:r>
            <a:endParaRPr lang="en-US" altLang="zh-CN"/>
          </a:p>
          <a:p>
            <a:r>
              <a:rPr lang="en-US" altLang="zh-CN">
                <a:sym typeface="+mn-ea"/>
              </a:rPr>
              <a:t>b20, b21, b22, b23,</a:t>
            </a:r>
            <a:endParaRPr lang="en-US" altLang="zh-CN"/>
          </a:p>
          <a:p>
            <a:r>
              <a:rPr lang="en-US" altLang="zh-CN">
                <a:sym typeface="+mn-ea"/>
              </a:rPr>
              <a:t>b30,b31, b32, b33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先旋转在平移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3474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1581785"/>
            <a:ext cx="3743325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70" y="1329055"/>
            <a:ext cx="55626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4667250"/>
            <a:ext cx="6238875" cy="95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85" y="3990975"/>
            <a:ext cx="4400550" cy="16287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925445" y="2713355"/>
            <a:ext cx="87376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旋转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延</a:t>
            </a:r>
            <a:r>
              <a:rPr lang="en-US" altLang="zh-CN"/>
              <a:t>z</a:t>
            </a:r>
            <a:r>
              <a:rPr lang="zh-CN" altLang="en-US"/>
              <a:t>轴旋转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429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035" y="-104775"/>
            <a:ext cx="4812030" cy="571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0275" y="1616075"/>
            <a:ext cx="66243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三角函数：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sin(a + b) = sina * cosb + cosa * sinb</a:t>
            </a:r>
            <a:endParaRPr lang="en-US" altLang="zh-CN"/>
          </a:p>
          <a:p>
            <a:r>
              <a:rPr lang="en-US" altLang="zh-CN"/>
              <a:t>sin(a - b) = sina * cosb - cosa * sinb</a:t>
            </a:r>
            <a:endParaRPr lang="en-US" altLang="zh-CN"/>
          </a:p>
          <a:p>
            <a:r>
              <a:rPr lang="en-US" altLang="zh-CN"/>
              <a:t>cos(a + b</a:t>
            </a:r>
            <a:r>
              <a:rPr lang="zh-CN" altLang="en-US"/>
              <a:t>） </a:t>
            </a:r>
            <a:r>
              <a:rPr lang="en-US" altLang="zh-CN"/>
              <a:t>= cosa * cosb - sina * sinb</a:t>
            </a:r>
            <a:endParaRPr lang="en-US" altLang="zh-CN"/>
          </a:p>
          <a:p>
            <a:r>
              <a:rPr lang="en-US" altLang="zh-CN"/>
              <a:t>cos(a - b) = cosa * cosb + sina * sinb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计算得出：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3964940"/>
            <a:ext cx="4162425" cy="211455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8613140" y="3422650"/>
            <a:ext cx="0" cy="10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087485" y="3964940"/>
            <a:ext cx="0" cy="48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82135" y="276225"/>
            <a:ext cx="2972435" cy="185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79950" y="387985"/>
            <a:ext cx="25400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x`=r * cos(a + b)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y`=r * sin(a + b)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z` = z;</a:t>
            </a:r>
            <a:endParaRPr lang="en-US" altLang="zh-CN" sz="1000">
              <a:solidFill>
                <a:schemeClr val="bg1"/>
              </a:solidFill>
            </a:endParaRPr>
          </a:p>
          <a:p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x` = r*(cosa*cosb-sina*sinb)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    = rcosa*cosb - r*sina*sinb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    = x * cosb - y*sinb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y` = rsina*cosb+r*cosa*sinb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1000">
                <a:solidFill>
                  <a:schemeClr val="bg1"/>
                </a:solidFill>
                <a:sym typeface="+mn-ea"/>
              </a:rPr>
              <a:t>    = y * cosb + x * sinb</a:t>
            </a:r>
            <a:endParaRPr lang="en-US" altLang="zh-CN" sz="1000">
              <a:solidFill>
                <a:srgbClr val="FF0000"/>
              </a:solidFill>
            </a:endParaRPr>
          </a:p>
          <a:p>
            <a:endParaRPr lang="en-US" altLang="zh-CN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顶点着色器改变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600835"/>
            <a:ext cx="673417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11960"/>
            <a:ext cx="6734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代码改变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1329055"/>
            <a:ext cx="54578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矩阵变换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1329055"/>
            <a:ext cx="5009515" cy="147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35" y="3041015"/>
            <a:ext cx="2762250" cy="1466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599940" y="2802255"/>
            <a:ext cx="698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5" y="2930525"/>
            <a:ext cx="3274695" cy="1577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20" y="5212715"/>
            <a:ext cx="4578985" cy="1735455"/>
          </a:xfrm>
          <a:prstGeom prst="rect">
            <a:avLst/>
          </a:prstGeom>
        </p:spPr>
      </p:pic>
      <p:cxnSp>
        <p:nvCxnSpPr>
          <p:cNvPr id="12" name="肘形连接符 11"/>
          <p:cNvCxnSpPr>
            <a:stCxn id="5" idx="2"/>
            <a:endCxn id="11" idx="0"/>
          </p:cNvCxnSpPr>
          <p:nvPr/>
        </p:nvCxnSpPr>
        <p:spPr>
          <a:xfrm rot="5400000" flipV="1">
            <a:off x="5354320" y="3926205"/>
            <a:ext cx="704850" cy="18681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2"/>
            <a:endCxn id="11" idx="0"/>
          </p:cNvCxnSpPr>
          <p:nvPr/>
        </p:nvCxnSpPr>
        <p:spPr>
          <a:xfrm rot="5400000">
            <a:off x="7054850" y="4093845"/>
            <a:ext cx="704850" cy="1532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170" y="559308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变换矩阵</a:t>
            </a:r>
            <a:r>
              <a:rPr lang="en-US" altLang="zh-CN"/>
              <a:t>/</a:t>
            </a:r>
            <a:r>
              <a:rPr lang="zh-CN" altLang="en-US"/>
              <a:t>旋转矩阵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50810" y="836295"/>
            <a:ext cx="3799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[cosb, sinb, 0,</a:t>
            </a:r>
            <a:endParaRPr lang="en-US" altLang="zh-CN"/>
          </a:p>
          <a:p>
            <a:r>
              <a:rPr lang="en-US" altLang="zh-CN"/>
              <a:t> -sinb, cosb, 0,</a:t>
            </a:r>
            <a:endParaRPr lang="en-US" altLang="zh-CN"/>
          </a:p>
          <a:p>
            <a:r>
              <a:rPr lang="en-US" altLang="zh-CN"/>
              <a:t> 0,0, 1]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43610" y="2339975"/>
            <a:ext cx="2470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左边剧真的列数要是右边矩阵的行数才可以相乘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38dd456b-1406-42db-8a9b-eb6fbb3505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WebGL矩阵变换</vt:lpstr>
      <vt:lpstr>PowerPoint 演示文稿</vt:lpstr>
      <vt:lpstr>平移</vt:lpstr>
      <vt:lpstr>02</vt:lpstr>
      <vt:lpstr>延z轴旋转</vt:lpstr>
      <vt:lpstr>顶点着色器改变</vt:lpstr>
      <vt:lpstr>js代码改变</vt:lpstr>
      <vt:lpstr>03</vt:lpstr>
      <vt:lpstr>变换矩阵——旋转</vt:lpstr>
      <vt:lpstr>变换矩阵——平移</vt:lpstr>
      <vt:lpstr>旋转矩阵着色器内代码：</vt:lpstr>
      <vt:lpstr>传入着色器内数据</vt:lpstr>
      <vt:lpstr>PowerPoint 演示文稿</vt:lpstr>
      <vt:lpstr>变换矩阵——缩放</vt:lpstr>
      <vt:lpstr>04</vt:lpstr>
      <vt:lpstr>先平移再旋转</vt:lpstr>
      <vt:lpstr>先旋转在平移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132</cp:revision>
  <dcterms:created xsi:type="dcterms:W3CDTF">2018-08-14T06:54:00Z</dcterms:created>
  <dcterms:modified xsi:type="dcterms:W3CDTF">2019-04-26T08:38:15Z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