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8" r:id="rId3"/>
    <p:sldId id="283" r:id="rId4"/>
    <p:sldId id="364" r:id="rId5"/>
    <p:sldId id="377" r:id="rId6"/>
    <p:sldId id="376" r:id="rId7"/>
    <p:sldId id="378" r:id="rId8"/>
    <p:sldId id="379" r:id="rId9"/>
    <p:sldId id="380" r:id="rId10"/>
    <p:sldId id="381" r:id="rId11"/>
    <p:sldId id="383" r:id="rId12"/>
    <p:sldId id="384" r:id="rId13"/>
    <p:sldId id="385" r:id="rId14"/>
    <p:sldId id="386" r:id="rId15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矩阵与矩阵的乘法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21790"/>
            <a:ext cx="10398125" cy="4900295"/>
          </a:xfrm>
        </p:spPr>
        <p:txBody>
          <a:bodyPr>
            <a:normAutofit fontScale="90000"/>
          </a:bodyPr>
          <a:p>
            <a:r>
              <a:rPr lang="zh-CN" altLang="en-US"/>
              <a:t>运算规则：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设</a:t>
            </a:r>
            <a:r>
              <a:rPr lang="en-US" altLang="zh-CN"/>
              <a:t>A = </a:t>
            </a:r>
            <a:r>
              <a:rPr lang="zh-CN" altLang="en-US"/>
              <a:t>（</a:t>
            </a:r>
            <a:r>
              <a:rPr lang="en-US" altLang="zh-CN"/>
              <a:t>aij</a:t>
            </a:r>
            <a:r>
              <a:rPr lang="zh-CN" altLang="en-US"/>
              <a:t>）</a:t>
            </a:r>
            <a:r>
              <a:rPr lang="en-US" altLang="zh-CN" sz="1400"/>
              <a:t>m*s</a:t>
            </a:r>
            <a:r>
              <a:rPr lang="en-US" altLang="zh-CN"/>
              <a:t>       B = (bij)</a:t>
            </a:r>
            <a:r>
              <a:rPr lang="en-US" altLang="zh-CN" sz="1600"/>
              <a:t>s * n</a:t>
            </a:r>
            <a:r>
              <a:rPr lang="en-US" altLang="zh-CN"/>
              <a:t>  </a:t>
            </a:r>
            <a:r>
              <a:rPr lang="zh-CN" altLang="en-US"/>
              <a:t>则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的乘积</a:t>
            </a:r>
            <a:r>
              <a:rPr lang="en-US" altLang="zh-CN"/>
              <a:t>C = AB</a:t>
            </a:r>
            <a:r>
              <a:rPr lang="zh-CN" altLang="en-US"/>
              <a:t>是这样一个矩阵：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）行数与（左矩阵）</a:t>
            </a:r>
            <a:r>
              <a:rPr lang="en-US" altLang="zh-CN"/>
              <a:t>A</a:t>
            </a:r>
            <a:r>
              <a:rPr lang="zh-CN" altLang="en-US"/>
              <a:t>相同，列数与（右矩阵）</a:t>
            </a:r>
            <a:r>
              <a:rPr lang="en-US" altLang="zh-CN"/>
              <a:t>B</a:t>
            </a:r>
            <a:r>
              <a:rPr lang="zh-CN" altLang="en-US"/>
              <a:t>相同， 即 </a:t>
            </a:r>
            <a:r>
              <a:rPr lang="en-US" altLang="zh-CN"/>
              <a:t>C = </a:t>
            </a:r>
            <a:r>
              <a:rPr lang="zh-CN" altLang="en-US"/>
              <a:t>（</a:t>
            </a:r>
            <a:r>
              <a:rPr lang="en-US" altLang="zh-CN"/>
              <a:t>cij</a:t>
            </a:r>
            <a:r>
              <a:rPr lang="zh-CN" altLang="en-US"/>
              <a:t>）</a:t>
            </a:r>
            <a:r>
              <a:rPr lang="en-US" altLang="zh-CN" sz="1600"/>
              <a:t>m*n</a:t>
            </a:r>
            <a:endParaRPr lang="en-US" altLang="zh-CN" sz="1600"/>
          </a:p>
          <a:p>
            <a:r>
              <a:rPr lang="en-US" altLang="zh-CN" sz="1600"/>
              <a:t>	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</a:t>
            </a:r>
            <a:r>
              <a:rPr lang="zh-CN" altLang="en-US"/>
              <a:t>的第</a:t>
            </a:r>
            <a:r>
              <a:rPr lang="en-US" altLang="zh-CN"/>
              <a:t>i</a:t>
            </a:r>
            <a:r>
              <a:rPr lang="zh-CN" altLang="en-US"/>
              <a:t>行第</a:t>
            </a:r>
            <a:r>
              <a:rPr lang="en-US" altLang="zh-CN"/>
              <a:t>j</a:t>
            </a:r>
            <a:r>
              <a:rPr lang="zh-CN" altLang="en-US"/>
              <a:t>列的元素</a:t>
            </a:r>
            <a:r>
              <a:rPr lang="en-US" altLang="zh-CN"/>
              <a:t>Cij </a:t>
            </a:r>
            <a:r>
              <a:rPr lang="zh-CN" altLang="en-US"/>
              <a:t>由</a:t>
            </a:r>
            <a:r>
              <a:rPr lang="en-US" altLang="zh-CN"/>
              <a:t>A</a:t>
            </a:r>
            <a:r>
              <a:rPr lang="zh-CN" altLang="en-US"/>
              <a:t>的第</a:t>
            </a:r>
            <a:r>
              <a:rPr lang="en-US" altLang="zh-CN"/>
              <a:t>i</a:t>
            </a:r>
            <a:r>
              <a:rPr lang="zh-CN" altLang="en-US"/>
              <a:t>行元素与</a:t>
            </a:r>
            <a:r>
              <a:rPr lang="en-US" altLang="zh-CN"/>
              <a:t>B</a:t>
            </a:r>
            <a:r>
              <a:rPr lang="zh-CN" altLang="en-US"/>
              <a:t>的第</a:t>
            </a:r>
            <a:r>
              <a:rPr lang="en-US" altLang="zh-CN"/>
              <a:t>j</a:t>
            </a:r>
            <a:r>
              <a:rPr lang="zh-CN" altLang="en-US"/>
              <a:t>列元素对应相乘，再取乘积之和</a:t>
            </a:r>
            <a:endParaRPr lang="zh-CN" altLang="en-US"/>
          </a:p>
          <a:p>
            <a:r>
              <a:rPr lang="en-US" altLang="zh-CN"/>
              <a:t>	a = 2 * 2    b = 2 * 3  </a:t>
            </a:r>
            <a:r>
              <a:rPr lang="zh-CN" altLang="en-US"/>
              <a:t>　　　</a:t>
            </a:r>
            <a:r>
              <a:rPr lang="en-US" altLang="zh-CN"/>
              <a:t>a *</a:t>
            </a:r>
            <a:r>
              <a:rPr lang="zh-CN" altLang="en-US"/>
              <a:t>ｂ＝　２　＊　３　　　　ｂ　＊　ａ</a:t>
            </a:r>
            <a:endParaRPr lang="zh-CN" altLang="en-US"/>
          </a:p>
          <a:p>
            <a:r>
              <a:rPr lang="zh-CN" altLang="en-US"/>
              <a:t>运算性质：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）结合律  </a:t>
            </a:r>
            <a:r>
              <a:rPr lang="en-US" altLang="zh-CN"/>
              <a:t>(</a:t>
            </a:r>
            <a:r>
              <a:rPr lang="en-US" altLang="zh-CN"/>
              <a:t>AB)C = A (BC)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）分配律： </a:t>
            </a:r>
            <a:r>
              <a:rPr lang="en-US" altLang="zh-CN"/>
              <a:t>A</a:t>
            </a:r>
            <a:r>
              <a:rPr lang="zh-CN" altLang="en-US"/>
              <a:t>（</a:t>
            </a:r>
            <a:r>
              <a:rPr lang="en-US" altLang="zh-CN"/>
              <a:t>B+C</a:t>
            </a:r>
            <a:r>
              <a:rPr lang="zh-CN" altLang="en-US"/>
              <a:t>） </a:t>
            </a:r>
            <a:r>
              <a:rPr lang="en-US" altLang="zh-CN"/>
              <a:t>= AB + AC (</a:t>
            </a:r>
            <a:r>
              <a:rPr lang="zh-CN" altLang="en-US"/>
              <a:t>左分配律 减法相同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（</a:t>
            </a:r>
            <a:r>
              <a:rPr lang="en-US" altLang="zh-CN"/>
              <a:t>B + C</a:t>
            </a:r>
            <a:r>
              <a:rPr lang="zh-CN" altLang="en-US"/>
              <a:t>）</a:t>
            </a:r>
            <a:r>
              <a:rPr lang="en-US" altLang="zh-CN"/>
              <a:t>A = BA + CA </a:t>
            </a:r>
            <a:r>
              <a:rPr lang="zh-CN" altLang="en-US"/>
              <a:t>（右分配律  减法相同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en-US" altLang="zh-CN"/>
              <a:t>rA)B = r(AB) = A(rB)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　矩阵与矩阵之间的乘法不允许改变矩阵的位置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0285" y="1869440"/>
            <a:ext cx="11130280" cy="4077970"/>
          </a:xfrm>
        </p:spPr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有以下矩阵 </a:t>
            </a:r>
            <a:r>
              <a:rPr lang="en-US" altLang="zh-CN"/>
              <a:t>,</a:t>
            </a:r>
            <a:r>
              <a:rPr lang="zh-CN" altLang="en-US"/>
              <a:t>求 </a:t>
            </a:r>
            <a:r>
              <a:rPr lang="en-US" altLang="zh-CN"/>
              <a:t>A * B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2290445"/>
            <a:ext cx="2400300" cy="923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63440" y="1782445"/>
            <a:ext cx="217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两行三列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25565" y="1870075"/>
            <a:ext cx="74136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 = [</a:t>
            </a:r>
            <a:endParaRPr lang="en-US" altLang="zh-CN"/>
          </a:p>
          <a:p>
            <a:r>
              <a:rPr lang="en-US" altLang="zh-CN"/>
              <a:t>      1 * 1 + 2 * -1, 1 * 2 + 2 * 1,1 * -3 + 2 * 2,</a:t>
            </a:r>
            <a:endParaRPr lang="en-US" altLang="zh-CN"/>
          </a:p>
          <a:p>
            <a:r>
              <a:rPr lang="en-US" altLang="zh-CN"/>
              <a:t>      1 * 1 + -1* -1, 1 * 2 + -1*1, 1* -3+ -1*2,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= [</a:t>
            </a:r>
            <a:endParaRPr lang="en-US" altLang="zh-CN"/>
          </a:p>
          <a:p>
            <a:r>
              <a:rPr lang="en-US" altLang="zh-CN"/>
              <a:t>-1, 4, 1,</a:t>
            </a:r>
            <a:endParaRPr lang="en-US" altLang="zh-CN"/>
          </a:p>
          <a:p>
            <a:r>
              <a:rPr lang="en-US" altLang="zh-CN"/>
              <a:t>0, 1, -5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82115" y="4070350"/>
            <a:ext cx="5102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Ｂ　＊　Ａ　＝　［１　＊　１　＋　２　＊　］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矩阵的转置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5038090"/>
          </a:xfrm>
        </p:spPr>
        <p:txBody>
          <a:bodyPr>
            <a:normAutofit lnSpcReduction="10000"/>
          </a:bodyPr>
          <a:p>
            <a:r>
              <a:rPr lang="zh-CN" altLang="en-US"/>
              <a:t>定义： 将矩阵</a:t>
            </a:r>
            <a:r>
              <a:rPr lang="en-US" altLang="zh-CN"/>
              <a:t>A</a:t>
            </a:r>
            <a:r>
              <a:rPr lang="zh-CN" altLang="en-US"/>
              <a:t>的行换成同序号的列所得到的新矩阵称为矩阵</a:t>
            </a:r>
            <a:r>
              <a:rPr lang="en-US" altLang="zh-CN"/>
              <a:t>A</a:t>
            </a:r>
            <a:r>
              <a:rPr lang="zh-CN" altLang="en-US"/>
              <a:t>的转置矩阵，记作</a:t>
            </a:r>
            <a:r>
              <a:rPr lang="en-US" altLang="zh-CN"/>
              <a:t>A` </a:t>
            </a:r>
            <a:r>
              <a:rPr lang="zh-CN" altLang="en-US"/>
              <a:t>或</a:t>
            </a:r>
            <a:r>
              <a:rPr lang="en-US" altLang="zh-CN"/>
              <a:t>A</a:t>
            </a:r>
            <a:r>
              <a:rPr lang="en-US" altLang="zh-CN" baseline="30000"/>
              <a:t>T</a:t>
            </a:r>
            <a:endParaRPr lang="en-US" altLang="zh-CN" baseline="30000"/>
          </a:p>
          <a:p>
            <a:r>
              <a:rPr lang="zh-CN" altLang="en-US" sz="1400"/>
              <a:t>例如： 矩阵</a:t>
            </a:r>
            <a:r>
              <a:rPr lang="en-US" altLang="zh-CN" sz="1400"/>
              <a:t>A =      1 0 3 -1</a:t>
            </a:r>
            <a:endParaRPr lang="en-US" altLang="zh-CN" sz="1400"/>
          </a:p>
          <a:p>
            <a:r>
              <a:rPr lang="en-US" altLang="zh-CN" sz="1400"/>
              <a:t>	             2 1 0  2</a:t>
            </a:r>
            <a:endParaRPr lang="en-US" altLang="zh-CN" sz="1400"/>
          </a:p>
          <a:p>
            <a:r>
              <a:rPr lang="zh-CN" altLang="en-US" sz="1400"/>
              <a:t>的转置矩阵为</a:t>
            </a:r>
            <a:endParaRPr lang="zh-CN" altLang="en-US" sz="1400"/>
          </a:p>
          <a:p>
            <a:r>
              <a:rPr lang="en-US" altLang="zh-CN" sz="1400"/>
              <a:t>	</a:t>
            </a:r>
            <a:endParaRPr lang="en-US" altLang="zh-CN" sz="1400"/>
          </a:p>
          <a:p>
            <a:r>
              <a:rPr lang="en-US" altLang="zh-CN" sz="1400"/>
              <a:t>A` = A</a:t>
            </a:r>
            <a:r>
              <a:rPr lang="en-US" altLang="zh-CN" sz="1400" baseline="30000"/>
              <a:t>T </a:t>
            </a:r>
            <a:r>
              <a:rPr lang="en-US" altLang="zh-CN" sz="1400"/>
              <a:t>=          1  2</a:t>
            </a:r>
            <a:endParaRPr lang="en-US" altLang="zh-CN" sz="1400"/>
          </a:p>
          <a:p>
            <a:r>
              <a:rPr lang="en-US" altLang="zh-CN" sz="1400"/>
              <a:t>	       0   1</a:t>
            </a:r>
            <a:endParaRPr lang="en-US" altLang="zh-CN" sz="1400"/>
          </a:p>
          <a:p>
            <a:r>
              <a:rPr lang="en-US" altLang="zh-CN" sz="1400"/>
              <a:t>	       3   0</a:t>
            </a:r>
            <a:endParaRPr lang="en-US" altLang="zh-CN" sz="1400"/>
          </a:p>
          <a:p>
            <a:r>
              <a:rPr lang="en-US" altLang="zh-CN" sz="1400"/>
              <a:t>	      -1   2</a:t>
            </a:r>
            <a:endParaRPr lang="en-US" altLang="zh-CN" sz="1400"/>
          </a:p>
          <a:p>
            <a:endParaRPr lang="en-US" altLang="zh-CN" sz="1400"/>
          </a:p>
          <a:p>
            <a:endParaRPr lang="zh-CN" altLang="en-US" sz="1400"/>
          </a:p>
        </p:txBody>
      </p:sp>
      <p:sp>
        <p:nvSpPr>
          <p:cNvPr id="4" name="左中括号 3"/>
          <p:cNvSpPr/>
          <p:nvPr/>
        </p:nvSpPr>
        <p:spPr>
          <a:xfrm>
            <a:off x="3152140" y="2574925"/>
            <a:ext cx="75565" cy="52768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中括号 4"/>
          <p:cNvSpPr/>
          <p:nvPr/>
        </p:nvSpPr>
        <p:spPr>
          <a:xfrm>
            <a:off x="3981450" y="2543175"/>
            <a:ext cx="75565" cy="55943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双括号 5"/>
          <p:cNvSpPr/>
          <p:nvPr/>
        </p:nvSpPr>
        <p:spPr>
          <a:xfrm>
            <a:off x="2802255" y="3608705"/>
            <a:ext cx="774700" cy="12369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运算性质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14805"/>
            <a:ext cx="9144000" cy="4817745"/>
          </a:xfrm>
        </p:spPr>
        <p:txBody>
          <a:bodyPr>
            <a:normAutofit lnSpcReduction="10000"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en-US" altLang="zh-CN"/>
              <a:t>(</a:t>
            </a:r>
            <a:r>
              <a:rPr lang="en-US" altLang="zh-CN"/>
              <a:t>A`)`  = A</a:t>
            </a:r>
            <a:endParaRPr lang="en-US" altLang="zh-CN"/>
          </a:p>
          <a:p>
            <a:r>
              <a:rPr lang="en-US" altLang="zh-CN"/>
              <a:t>  (2)   (A + B)`  = A` + B`</a:t>
            </a:r>
            <a:endParaRPr lang="en-US" altLang="zh-CN"/>
          </a:p>
          <a:p>
            <a:r>
              <a:rPr lang="en-US" altLang="zh-CN"/>
              <a:t>  (3)   (AB)` = B`A`</a:t>
            </a:r>
            <a:endParaRPr lang="en-US" altLang="zh-CN"/>
          </a:p>
          <a:p>
            <a:r>
              <a:rPr lang="en-US" altLang="zh-CN"/>
              <a:t>  (4)   (rA)`  = rA`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Ａ＝［　１，２，３，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４，５，６，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７，８，９</a:t>
            </a:r>
            <a:endParaRPr lang="zh-CN" altLang="en-US"/>
          </a:p>
          <a:p>
            <a:r>
              <a:rPr lang="zh-CN" altLang="en-US"/>
              <a:t>］</a:t>
            </a:r>
            <a:endParaRPr lang="zh-CN" altLang="en-US"/>
          </a:p>
          <a:p>
            <a:r>
              <a:rPr lang="zh-CN" altLang="en-US"/>
              <a:t>Ｂ　＝　［０，　－１，　１，　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－１，　０，　１，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１，　０，　－１</a:t>
            </a:r>
            <a:r>
              <a:rPr lang="zh-CN" altLang="en-US"/>
              <a:t>］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91250" y="-382270"/>
            <a:ext cx="4879340" cy="408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ａ　＊　ｂ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１，　－１，　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１，－４，　３，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１，　－７，　６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－－－－－－转置－－－－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１，　１，　１，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－１，　－４，　－７，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０，　３，　６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21675" y="3783330"/>
            <a:ext cx="3353435" cy="15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的转置</a:t>
            </a:r>
            <a:endParaRPr lang="zh-CN" altLang="en-US"/>
          </a:p>
          <a:p>
            <a:pPr algn="ctr"/>
            <a:r>
              <a:rPr lang="zh-CN" altLang="en-US"/>
              <a:t>１，　４，　７，</a:t>
            </a:r>
            <a:endParaRPr lang="zh-CN" altLang="en-US"/>
          </a:p>
          <a:p>
            <a:pPr algn="ctr"/>
            <a:r>
              <a:rPr lang="zh-CN" altLang="en-US"/>
              <a:t>２，　５，　８，</a:t>
            </a:r>
            <a:endParaRPr lang="zh-CN" altLang="en-US"/>
          </a:p>
          <a:p>
            <a:pPr algn="ctr"/>
            <a:r>
              <a:rPr lang="zh-CN" altLang="en-US"/>
              <a:t>３，　６，　９，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6550" y="3783330"/>
            <a:ext cx="2624455" cy="173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ｂ的转置</a:t>
            </a:r>
            <a:endParaRPr lang="zh-CN" altLang="en-US"/>
          </a:p>
          <a:p>
            <a:pPr algn="ctr"/>
            <a:r>
              <a:rPr lang="zh-CN" altLang="en-US"/>
              <a:t>０，　－１，　１，</a:t>
            </a:r>
            <a:endParaRPr lang="zh-CN" altLang="en-US"/>
          </a:p>
          <a:p>
            <a:pPr algn="ctr"/>
            <a:r>
              <a:rPr lang="zh-CN" altLang="en-US"/>
              <a:t>－１，　０，　０，　</a:t>
            </a:r>
            <a:endParaRPr lang="zh-CN" altLang="en-US"/>
          </a:p>
          <a:p>
            <a:pPr algn="ctr"/>
            <a:r>
              <a:rPr lang="zh-CN" altLang="en-US"/>
              <a:t>１，　１，　－１，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0920" y="5688330"/>
            <a:ext cx="4979670" cy="153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ｂ｀　×　ａ｀</a:t>
            </a:r>
            <a:endParaRPr lang="zh-CN" altLang="en-US"/>
          </a:p>
          <a:p>
            <a:pPr algn="ctr"/>
            <a:r>
              <a:rPr lang="zh-CN" altLang="en-US"/>
              <a:t>１，１，　１，</a:t>
            </a:r>
            <a:endParaRPr lang="zh-CN" altLang="en-US"/>
          </a:p>
          <a:p>
            <a:pPr algn="ctr"/>
            <a:r>
              <a:rPr lang="zh-CN" altLang="en-US"/>
              <a:t>－１，　－４，　－７，</a:t>
            </a:r>
            <a:endParaRPr lang="zh-CN" altLang="en-US"/>
          </a:p>
          <a:p>
            <a:pPr algn="ctr"/>
            <a:r>
              <a:rPr lang="zh-CN" altLang="en-US"/>
              <a:t>０，３，　６，　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921760"/>
          </a:xfrm>
        </p:spPr>
        <p:txBody>
          <a:bodyPr>
            <a:normAutofit/>
          </a:bodyPr>
          <a:p>
            <a:r>
              <a:rPr lang="zh-CN" altLang="en-US"/>
              <a:t>矩阵：</a:t>
            </a:r>
            <a:endParaRPr lang="zh-CN" altLang="en-US"/>
          </a:p>
          <a:p>
            <a:r>
              <a:rPr lang="en-US" altLang="zh-CN"/>
              <a:t>将一些元素排列成若干行，每行放上相同数量的元素，就是一个矩阵。这里说的元素可以是数字，例如以下的矩阵：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几何意义： 线性空间上的线性映射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4780" y="3428365"/>
            <a:ext cx="16668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运算法则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加减运算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4095" y="1620520"/>
            <a:ext cx="10163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http://www2.edu-edu.com.cn/lesson_crs78/self/j_0022/soft/ch0605.html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9805" y="2198370"/>
            <a:ext cx="730567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运算性值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277360"/>
          </a:xfrm>
        </p:spPr>
        <p:txBody>
          <a:bodyPr/>
          <a:p>
            <a:r>
              <a:rPr lang="zh-CN" altLang="en-US"/>
              <a:t>矩阵的加减运算满足交换律和结合律</a:t>
            </a:r>
            <a:endParaRPr lang="zh-CN" altLang="en-US"/>
          </a:p>
          <a:p>
            <a:r>
              <a:rPr lang="zh-CN" altLang="en-US"/>
              <a:t>交换律：  </a:t>
            </a:r>
            <a:r>
              <a:rPr lang="en-US" altLang="zh-CN"/>
              <a:t>A + B = B + A</a:t>
            </a:r>
            <a:endParaRPr lang="en-US" altLang="zh-CN"/>
          </a:p>
          <a:p>
            <a:r>
              <a:rPr lang="zh-CN" altLang="en-US"/>
              <a:t>结合律：  </a:t>
            </a:r>
            <a:r>
              <a:rPr lang="en-US" altLang="zh-CN"/>
              <a:t>(A + B) + C = A + (B + C)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矩阵与数的乘法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9225" y="1641475"/>
            <a:ext cx="9144000" cy="3392170"/>
          </a:xfrm>
        </p:spPr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运算法则：</a:t>
            </a:r>
            <a:endParaRPr lang="zh-CN" altLang="en-US"/>
          </a:p>
          <a:p>
            <a:r>
              <a:rPr lang="zh-CN" altLang="en-US"/>
              <a:t>       数</a:t>
            </a:r>
            <a:r>
              <a:rPr lang="en-US" altLang="zh-CN"/>
              <a:t>r </a:t>
            </a:r>
            <a:r>
              <a:rPr lang="zh-CN" altLang="en-US"/>
              <a:t>乘矩阵A，就是将数</a:t>
            </a:r>
            <a:r>
              <a:rPr lang="en-US" altLang="zh-CN"/>
              <a:t>r </a:t>
            </a:r>
            <a:r>
              <a:rPr lang="zh-CN" altLang="en-US"/>
              <a:t>乘矩阵A中的每一个元素，记为 </a:t>
            </a:r>
            <a:r>
              <a:rPr lang="en-US" altLang="zh-CN"/>
              <a:t>rA</a:t>
            </a:r>
            <a:r>
              <a:rPr lang="zh-CN" altLang="en-US"/>
              <a:t>或 </a:t>
            </a:r>
            <a:r>
              <a:rPr lang="en-US" altLang="zh-CN"/>
              <a:t>Ar</a:t>
            </a:r>
            <a:r>
              <a:rPr lang="zh-CN" altLang="en-US"/>
              <a:t>．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运算性质： 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满足结合律和分配律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结合率： </a:t>
            </a:r>
            <a:r>
              <a:rPr lang="en-US" altLang="zh-CN"/>
              <a:t>(ru )  A = r  (uA)  ;   </a:t>
            </a:r>
            <a:r>
              <a:rPr lang="zh-CN" altLang="en-US">
                <a:sym typeface="+mn-ea"/>
              </a:rPr>
              <a:t> （</a:t>
            </a:r>
            <a:r>
              <a:rPr lang="en-US" altLang="zh-CN">
                <a:sym typeface="+mn-ea"/>
              </a:rPr>
              <a:t>r + u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A = rA + uA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分配律：</a:t>
            </a:r>
            <a:r>
              <a:rPr lang="en-US" altLang="zh-CN"/>
              <a:t>r (A + B) = rA + rB;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已知以下两个矩阵 ，满足矩阵方程</a:t>
            </a:r>
            <a:r>
              <a:rPr lang="en-US" altLang="zh-CN"/>
              <a:t>A + 2X = B  </a:t>
            </a:r>
            <a:r>
              <a:rPr lang="zh-CN" altLang="en-US"/>
              <a:t>求未知矩阵</a:t>
            </a:r>
            <a:r>
              <a:rPr lang="en-US" altLang="zh-CN"/>
              <a:t>X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2492375"/>
            <a:ext cx="3390900" cy="1562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635" y="3968750"/>
            <a:ext cx="77844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= </a:t>
            </a:r>
            <a:r>
              <a:rPr lang="zh-CN" altLang="en-US"/>
              <a:t>（</a:t>
            </a:r>
            <a:r>
              <a:rPr lang="en-US" altLang="zh-CN"/>
              <a:t>B - A</a:t>
            </a:r>
            <a:r>
              <a:rPr lang="zh-CN" altLang="en-US"/>
              <a:t>） </a:t>
            </a:r>
            <a:r>
              <a:rPr lang="en-US" altLang="zh-CN"/>
              <a:t>* 1/2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B - A = [4 6 -4</a:t>
            </a:r>
            <a:endParaRPr lang="en-US" altLang="zh-CN"/>
          </a:p>
          <a:p>
            <a:r>
              <a:rPr lang="en-US" altLang="zh-CN"/>
              <a:t>	4 -4 2</a:t>
            </a:r>
            <a:endParaRPr lang="en-US" altLang="zh-CN"/>
          </a:p>
          <a:p>
            <a:r>
              <a:rPr lang="en-US" altLang="zh-CN"/>
              <a:t>	2 -2 -4];</a:t>
            </a:r>
            <a:endParaRPr lang="en-US" altLang="zh-CN"/>
          </a:p>
          <a:p>
            <a:r>
              <a:rPr lang="en-US" altLang="zh-CN"/>
              <a:t>X = [ 2, 3, -2,</a:t>
            </a:r>
            <a:endParaRPr lang="en-US" altLang="zh-CN"/>
          </a:p>
          <a:p>
            <a:r>
              <a:rPr lang="en-US" altLang="zh-CN"/>
              <a:t>         2, -2, 1,</a:t>
            </a:r>
            <a:endParaRPr lang="en-US" altLang="zh-CN"/>
          </a:p>
          <a:p>
            <a:r>
              <a:rPr lang="en-US" altLang="zh-CN"/>
              <a:t>         1, -1, -2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15abc537-a652-4871-9764-8e283eb3447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WPS 演示</Application>
  <PresentationFormat>宽屏</PresentationFormat>
  <Paragraphs>164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矩阵</vt:lpstr>
      <vt:lpstr>01</vt:lpstr>
      <vt:lpstr>基本概念</vt:lpstr>
      <vt:lpstr>02</vt:lpstr>
      <vt:lpstr>加减运算</vt:lpstr>
      <vt:lpstr>运算性值</vt:lpstr>
      <vt:lpstr>03</vt:lpstr>
      <vt:lpstr>矩阵与数的乘法</vt:lpstr>
      <vt:lpstr>练习</vt:lpstr>
      <vt:lpstr>矩阵与矩阵的乘法</vt:lpstr>
      <vt:lpstr>练习</vt:lpstr>
      <vt:lpstr>矩阵的转置</vt:lpstr>
      <vt:lpstr>运算性质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166</cp:revision>
  <dcterms:created xsi:type="dcterms:W3CDTF">2018-08-14T06:54:00Z</dcterms:created>
  <dcterms:modified xsi:type="dcterms:W3CDTF">2019-04-26T04:56:18Z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