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3"/>
    <p:sldId id="384" r:id="rId4"/>
    <p:sldId id="394" r:id="rId5"/>
    <p:sldId id="395" r:id="rId6"/>
    <p:sldId id="396" r:id="rId7"/>
    <p:sldId id="283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之</a:t>
            </a:r>
            <a:r>
              <a:rPr lang="en-US" altLang="zh-CN"/>
              <a:t>3d</a:t>
            </a:r>
            <a:r>
              <a:rPr lang="zh-CN" altLang="en-US"/>
              <a:t>绘图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观察者默认状态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7495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视点位于坐标系统原点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视线为</a:t>
            </a:r>
            <a:r>
              <a:rPr lang="en-US" altLang="zh-CN"/>
              <a:t>z</a:t>
            </a:r>
            <a:r>
              <a:rPr lang="zh-CN" altLang="en-US"/>
              <a:t>轴负方向，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可视范围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743075"/>
            <a:ext cx="884872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可视空间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7780" y="1821815"/>
            <a:ext cx="9144000" cy="3439160"/>
          </a:xfrm>
        </p:spPr>
        <p:txBody>
          <a:bodyPr/>
          <a:p>
            <a:r>
              <a:rPr lang="zh-CN" altLang="en-US"/>
              <a:t>分类：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长方体可视空间，也称盒状</a:t>
            </a:r>
            <a:r>
              <a:rPr lang="zh-CN" altLang="en-US"/>
              <a:t>空间，由正射投影产生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四棱锥金字塔可视空间，由透视投影产生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盒状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1745615"/>
            <a:ext cx="4507865" cy="3090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55" y="1607820"/>
            <a:ext cx="7010400" cy="3105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395" y="5071110"/>
            <a:ext cx="9013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projectMatrix = new Matrix4();</a:t>
            </a:r>
            <a:endParaRPr lang="zh-CN" altLang="en-US"/>
          </a:p>
          <a:p>
            <a:r>
              <a:rPr lang="zh-CN" altLang="en-US"/>
              <a:t>        projectMatrix.setOrtho(-1, 1, -1, 1, -0.5, 0.5);</a:t>
            </a:r>
            <a:endParaRPr lang="zh-CN" altLang="en-US"/>
          </a:p>
          <a:p>
            <a:r>
              <a:rPr lang="zh-CN" altLang="en-US"/>
              <a:t>        gl.uniformMatrix4fv(u_projectMatrix, false, projectMatrix.elements);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透视投影可视空间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" y="1329055"/>
            <a:ext cx="5464175" cy="3874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3880485"/>
            <a:ext cx="8545830" cy="2351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351520" y="142811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74920" y="137795"/>
            <a:ext cx="83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227445" y="506095"/>
            <a:ext cx="705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9321800" y="2907665"/>
            <a:ext cx="1158875" cy="1120775"/>
            <a:chOff x="9005" y="5076"/>
            <a:chExt cx="1825" cy="1765"/>
          </a:xfrm>
        </p:grpSpPr>
        <p:sp>
          <p:nvSpPr>
            <p:cNvPr id="26" name="矩形 25"/>
            <p:cNvSpPr/>
            <p:nvPr/>
          </p:nvSpPr>
          <p:spPr>
            <a:xfrm>
              <a:off x="9005" y="5493"/>
              <a:ext cx="1527" cy="13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9005" y="5097"/>
              <a:ext cx="357" cy="3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0532" y="5097"/>
              <a:ext cx="278" cy="41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9362" y="5097"/>
              <a:ext cx="1468" cy="0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810" y="5076"/>
              <a:ext cx="0" cy="130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0532" y="6326"/>
              <a:ext cx="286" cy="4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9362" y="5096"/>
              <a:ext cx="0" cy="1349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9343" y="6365"/>
              <a:ext cx="1467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9025" y="6345"/>
              <a:ext cx="377" cy="496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277360" y="251460"/>
            <a:ext cx="2081530" cy="2852420"/>
            <a:chOff x="2458" y="1907"/>
            <a:chExt cx="1825" cy="1765"/>
          </a:xfrm>
        </p:grpSpPr>
        <p:sp>
          <p:nvSpPr>
            <p:cNvPr id="8" name="矩形 7"/>
            <p:cNvSpPr/>
            <p:nvPr/>
          </p:nvSpPr>
          <p:spPr>
            <a:xfrm>
              <a:off x="2458" y="2324"/>
              <a:ext cx="1527" cy="1329"/>
            </a:xfrm>
            <a:prstGeom prst="rect">
              <a:avLst/>
            </a:prstGeom>
            <a:solidFill>
              <a:srgbClr val="E030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458" y="1928"/>
              <a:ext cx="357" cy="3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85" y="1928"/>
              <a:ext cx="278" cy="41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815" y="1928"/>
              <a:ext cx="1468" cy="0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63" y="1907"/>
              <a:ext cx="0" cy="1309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985" y="3157"/>
              <a:ext cx="286" cy="4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15" y="1927"/>
              <a:ext cx="0" cy="1349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796" y="3196"/>
              <a:ext cx="1467" cy="0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478" y="3176"/>
              <a:ext cx="377" cy="496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箭头连接符 3"/>
          <p:cNvCxnSpPr/>
          <p:nvPr/>
        </p:nvCxnSpPr>
        <p:spPr>
          <a:xfrm flipH="1" flipV="1">
            <a:off x="5314315" y="553085"/>
            <a:ext cx="2540" cy="2846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933825" y="1666240"/>
            <a:ext cx="3891280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738370" y="433705"/>
            <a:ext cx="1414145" cy="21380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169285" y="3060065"/>
            <a:ext cx="1031875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90420" y="3409950"/>
            <a:ext cx="2209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: -0.5</a:t>
            </a:r>
            <a:endParaRPr lang="en-US" altLang="zh-CN"/>
          </a:p>
          <a:p>
            <a:r>
              <a:rPr lang="en-US" altLang="zh-CN"/>
              <a:t>y: -0.5, </a:t>
            </a:r>
            <a:endParaRPr lang="en-US" altLang="zh-CN"/>
          </a:p>
          <a:p>
            <a:r>
              <a:rPr lang="en-US" altLang="zh-CN"/>
              <a:t>z: -0.5</a:t>
            </a:r>
            <a:endParaRPr lang="en-US" altLang="zh-CN"/>
          </a:p>
          <a:p>
            <a:r>
              <a:rPr lang="en-US" altLang="zh-CN"/>
              <a:t>v1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019165" y="3072765"/>
            <a:ext cx="570865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90030" y="3409950"/>
            <a:ext cx="18453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x: 0.5,</a:t>
            </a:r>
            <a:endParaRPr lang="en-US" altLang="zh-CN"/>
          </a:p>
          <a:p>
            <a:r>
              <a:rPr lang="en-US" altLang="zh-CN"/>
              <a:t>y: -0.5,</a:t>
            </a:r>
            <a:endParaRPr lang="en-US" altLang="zh-CN"/>
          </a:p>
          <a:p>
            <a:r>
              <a:rPr lang="en-US" altLang="zh-CN"/>
              <a:t>z: -0.5,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920990" y="1428115"/>
            <a:ext cx="1615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x: 0.5,</a:t>
            </a:r>
            <a:endParaRPr lang="en-US" altLang="zh-CN"/>
          </a:p>
          <a:p>
            <a:r>
              <a:rPr lang="en-US" altLang="zh-CN"/>
              <a:t>y: 0.5,</a:t>
            </a:r>
            <a:endParaRPr lang="en-US" altLang="zh-CN"/>
          </a:p>
          <a:p>
            <a:r>
              <a:rPr lang="en-US" altLang="zh-CN"/>
              <a:t>z: -0.5,</a:t>
            </a:r>
            <a:endParaRPr lang="en-US" altLang="zh-CN"/>
          </a:p>
          <a:p>
            <a:r>
              <a:rPr lang="en-US" altLang="zh-CN"/>
              <a:t>v3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440305" y="957580"/>
            <a:ext cx="1833880" cy="13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38910" y="553085"/>
            <a:ext cx="1954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x:-0.5, </a:t>
            </a:r>
            <a:endParaRPr lang="en-US" altLang="zh-CN"/>
          </a:p>
          <a:p>
            <a:r>
              <a:rPr lang="en-US" altLang="zh-CN"/>
              <a:t>y: 0.5,</a:t>
            </a:r>
            <a:endParaRPr lang="en-US" altLang="zh-CN"/>
          </a:p>
          <a:p>
            <a:r>
              <a:rPr lang="en-US" altLang="zh-CN"/>
              <a:t>z: -0.5</a:t>
            </a:r>
            <a:endParaRPr lang="en-US" altLang="zh-CN"/>
          </a:p>
          <a:p>
            <a:r>
              <a:rPr lang="en-US" altLang="zh-CN"/>
              <a:t>v0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1097280" y="4608830"/>
            <a:ext cx="48088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1, 0, 0, 0</a:t>
            </a:r>
            <a:endParaRPr lang="en-US" altLang="zh-CN"/>
          </a:p>
          <a:p>
            <a:r>
              <a:rPr lang="en-US" altLang="zh-CN"/>
              <a:t>0, 1, 0, 0,</a:t>
            </a:r>
            <a:endParaRPr lang="en-US" altLang="zh-CN"/>
          </a:p>
          <a:p>
            <a:r>
              <a:rPr lang="en-US" altLang="zh-CN"/>
              <a:t>0, 0, 1, 0,</a:t>
            </a:r>
            <a:endParaRPr lang="en-US" altLang="zh-CN"/>
          </a:p>
          <a:p>
            <a:r>
              <a:rPr lang="en-US" altLang="zh-CN"/>
              <a:t>0, 0, 0, 1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035040" y="935355"/>
            <a:ext cx="1821180" cy="947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205480" y="2319655"/>
            <a:ext cx="1457325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359535" y="2150745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v5</a:t>
            </a:r>
            <a:endParaRPr lang="en-US" altLang="zh-CN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6374765" y="2355850"/>
            <a:ext cx="898525" cy="71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273290" y="2907665"/>
            <a:ext cx="137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v6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6314440" y="291465"/>
            <a:ext cx="176085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26400" y="60960"/>
            <a:ext cx="190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v7</a:t>
            </a:r>
            <a:endParaRPr lang="en-US" altLang="zh-CN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018915" y="255270"/>
            <a:ext cx="619760" cy="4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816860" y="48895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v4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306445" y="699135"/>
            <a:ext cx="4953000" cy="4629150"/>
            <a:chOff x="5207" y="1101"/>
            <a:chExt cx="7800" cy="7290"/>
          </a:xfrm>
        </p:grpSpPr>
        <p:sp>
          <p:nvSpPr>
            <p:cNvPr id="5" name="椭圆 4"/>
            <p:cNvSpPr/>
            <p:nvPr/>
          </p:nvSpPr>
          <p:spPr>
            <a:xfrm>
              <a:off x="9017" y="2767"/>
              <a:ext cx="149" cy="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endCxn id="5" idx="4"/>
            </p:cNvCxnSpPr>
            <p:nvPr/>
          </p:nvCxnSpPr>
          <p:spPr>
            <a:xfrm flipH="1" flipV="1">
              <a:off x="9092" y="2916"/>
              <a:ext cx="29" cy="1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07" y="1101"/>
              <a:ext cx="7800" cy="729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8928" y="3109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9017" y="3109"/>
              <a:ext cx="0" cy="165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335" y="3616"/>
              <a:ext cx="1741" cy="1205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7305" y="3169"/>
              <a:ext cx="1667" cy="372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017" y="2068"/>
              <a:ext cx="0" cy="54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7142" y="4792"/>
              <a:ext cx="1875" cy="38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7737" y="4821"/>
              <a:ext cx="1235" cy="19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8511" y="3169"/>
              <a:ext cx="506" cy="61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/>
          <p:cNvCxnSpPr/>
          <p:nvPr/>
        </p:nvCxnSpPr>
        <p:spPr>
          <a:xfrm flipH="1">
            <a:off x="2348230" y="2676525"/>
            <a:ext cx="2807335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7025" y="3288665"/>
            <a:ext cx="250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球的半径</a:t>
            </a:r>
            <a:r>
              <a:rPr lang="en-US" altLang="zh-CN"/>
              <a:t>squreRadius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22" idx="1"/>
          </p:cNvCxnSpPr>
          <p:nvPr/>
        </p:nvCxnSpPr>
        <p:spPr>
          <a:xfrm flipV="1">
            <a:off x="5603240" y="1503045"/>
            <a:ext cx="3768725" cy="139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/>
          <p:cNvSpPr/>
          <p:nvPr/>
        </p:nvSpPr>
        <p:spPr>
          <a:xfrm rot="16800000">
            <a:off x="5509260" y="2823845"/>
            <a:ext cx="293370" cy="2082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371965" y="1318895"/>
            <a:ext cx="151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701665" y="3058795"/>
            <a:ext cx="4380865" cy="0"/>
          </a:xfrm>
          <a:prstGeom prst="straightConnector1">
            <a:avLst/>
          </a:prstGeom>
          <a:ln>
            <a:solidFill>
              <a:srgbClr val="7030A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713095" y="-75565"/>
            <a:ext cx="0" cy="3156585"/>
          </a:xfrm>
          <a:prstGeom prst="straightConnector1">
            <a:avLst/>
          </a:prstGeom>
          <a:ln>
            <a:solidFill>
              <a:srgbClr val="7030A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690870" y="1539240"/>
            <a:ext cx="1551305" cy="1551305"/>
          </a:xfrm>
          <a:prstGeom prst="straightConnector1">
            <a:avLst/>
          </a:prstGeom>
          <a:ln>
            <a:solidFill>
              <a:srgbClr val="7030A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59365" y="288290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024755" y="74930"/>
            <a:ext cx="41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176770" y="105854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959735" y="1386205"/>
            <a:ext cx="1485900" cy="77533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7025" y="1313180"/>
            <a:ext cx="2949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所有点的</a:t>
            </a:r>
            <a:r>
              <a:rPr lang="en-US" altLang="zh-CN"/>
              <a:t>y</a:t>
            </a:r>
            <a:r>
              <a:rPr lang="zh-CN" altLang="en-US"/>
              <a:t>值为</a:t>
            </a:r>
            <a:r>
              <a:rPr lang="en-US" altLang="zh-CN"/>
              <a:t>squreRadius * cos(a)</a:t>
            </a:r>
            <a:endParaRPr lang="en-US" altLang="zh-CN"/>
          </a:p>
          <a:p>
            <a:r>
              <a:rPr lang="zh-CN" altLang="en-US"/>
              <a:t>半径为</a:t>
            </a:r>
            <a:endParaRPr lang="zh-CN" altLang="en-US"/>
          </a:p>
          <a:p>
            <a:r>
              <a:rPr lang="en-US" altLang="zh-CN"/>
              <a:t>squreRadius * sin(a)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58485" y="2905760"/>
            <a:ext cx="1453515" cy="1453515"/>
          </a:xfrm>
          <a:prstGeom prst="ellipse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336030" y="3583305"/>
            <a:ext cx="98425" cy="98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1"/>
            <a:endCxn id="4" idx="5"/>
          </p:cNvCxnSpPr>
          <p:nvPr/>
        </p:nvCxnSpPr>
        <p:spPr>
          <a:xfrm>
            <a:off x="5871210" y="3118485"/>
            <a:ext cx="1028065" cy="1028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4" idx="7"/>
          </p:cNvCxnSpPr>
          <p:nvPr/>
        </p:nvCxnSpPr>
        <p:spPr>
          <a:xfrm flipV="1">
            <a:off x="5871210" y="3118485"/>
            <a:ext cx="1028065" cy="1028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0"/>
          </p:cNvCxnSpPr>
          <p:nvPr/>
        </p:nvCxnSpPr>
        <p:spPr>
          <a:xfrm>
            <a:off x="6385560" y="2905760"/>
            <a:ext cx="0" cy="155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2"/>
            <a:endCxn id="4" idx="6"/>
          </p:cNvCxnSpPr>
          <p:nvPr/>
        </p:nvCxnSpPr>
        <p:spPr>
          <a:xfrm>
            <a:off x="5658485" y="3632835"/>
            <a:ext cx="145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680075" y="3637915"/>
            <a:ext cx="5101590" cy="0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79210" y="1704340"/>
            <a:ext cx="0" cy="2643505"/>
          </a:xfrm>
          <a:prstGeom prst="straightConnector1">
            <a:avLst/>
          </a:prstGeom>
          <a:ln>
            <a:solidFill>
              <a:srgbClr val="7030A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23025" y="1562100"/>
            <a:ext cx="76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1022330" y="3616325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5" name="直接箭头连接符 14"/>
          <p:cNvCxnSpPr>
            <a:endCxn id="13" idx="3"/>
          </p:cNvCxnSpPr>
          <p:nvPr/>
        </p:nvCxnSpPr>
        <p:spPr>
          <a:xfrm flipV="1">
            <a:off x="6729095" y="1746250"/>
            <a:ext cx="458470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55180" y="1082040"/>
            <a:ext cx="393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 = squreRadius * sin(a)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45650" y="2283460"/>
            <a:ext cx="102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>
          <a:xfrm flipV="1">
            <a:off x="6543040" y="2467610"/>
            <a:ext cx="3102610" cy="10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7"/>
          </p:cNvCxnSpPr>
          <p:nvPr/>
        </p:nvCxnSpPr>
        <p:spPr>
          <a:xfrm>
            <a:off x="6899275" y="3118485"/>
            <a:ext cx="0" cy="541655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91350" y="2808605"/>
            <a:ext cx="350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* cosb, y, r * sinb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1320800" y="1398905"/>
            <a:ext cx="1398905" cy="3108325"/>
            <a:chOff x="7551" y="2100"/>
            <a:chExt cx="2203" cy="4895"/>
          </a:xfrm>
        </p:grpSpPr>
        <p:sp>
          <p:nvSpPr>
            <p:cNvPr id="5" name="椭圆 4"/>
            <p:cNvSpPr/>
            <p:nvPr/>
          </p:nvSpPr>
          <p:spPr>
            <a:xfrm>
              <a:off x="7551" y="2100"/>
              <a:ext cx="2203" cy="7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>
              <a:off x="7586" y="6171"/>
              <a:ext cx="2168" cy="824"/>
            </a:xfrm>
            <a:prstGeom prst="arc">
              <a:avLst>
                <a:gd name="adj1" fmla="val 10928102"/>
                <a:gd name="adj2" fmla="val 0"/>
              </a:avLst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弧形 10"/>
            <p:cNvSpPr/>
            <p:nvPr/>
          </p:nvSpPr>
          <p:spPr>
            <a:xfrm>
              <a:off x="7551" y="6222"/>
              <a:ext cx="2202" cy="722"/>
            </a:xfrm>
            <a:prstGeom prst="arc">
              <a:avLst>
                <a:gd name="adj1" fmla="val 0"/>
                <a:gd name="adj2" fmla="val 107322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7552" y="4564"/>
              <a:ext cx="2202" cy="722"/>
            </a:xfrm>
            <a:prstGeom prst="arc">
              <a:avLst>
                <a:gd name="adj1" fmla="val 0"/>
                <a:gd name="adj2" fmla="val 10732285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>
              <a:off x="7551" y="3532"/>
              <a:ext cx="2202" cy="722"/>
            </a:xfrm>
            <a:prstGeom prst="arc">
              <a:avLst>
                <a:gd name="adj1" fmla="val 0"/>
                <a:gd name="adj2" fmla="val 10732285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>
              <a:off x="7551" y="4564"/>
              <a:ext cx="2168" cy="824"/>
            </a:xfrm>
            <a:prstGeom prst="arc">
              <a:avLst>
                <a:gd name="adj1" fmla="val 10928102"/>
                <a:gd name="adj2" fmla="val 0"/>
              </a:avLst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>
              <a:off x="7586" y="3532"/>
              <a:ext cx="2168" cy="824"/>
            </a:xfrm>
            <a:prstGeom prst="arc">
              <a:avLst>
                <a:gd name="adj1" fmla="val 10928102"/>
                <a:gd name="adj2" fmla="val 0"/>
              </a:avLst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5" idx="6"/>
            </p:cNvCxnSpPr>
            <p:nvPr/>
          </p:nvCxnSpPr>
          <p:spPr>
            <a:xfrm>
              <a:off x="9754" y="2479"/>
              <a:ext cx="0" cy="41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2"/>
            </p:cNvCxnSpPr>
            <p:nvPr/>
          </p:nvCxnSpPr>
          <p:spPr>
            <a:xfrm>
              <a:off x="7551" y="2479"/>
              <a:ext cx="0" cy="414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3"/>
            </p:cNvCxnSpPr>
            <p:nvPr/>
          </p:nvCxnSpPr>
          <p:spPr>
            <a:xfrm>
              <a:off x="7874" y="2746"/>
              <a:ext cx="0" cy="4067"/>
            </a:xfrm>
            <a:prstGeom prst="line">
              <a:avLst/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3" idx="4"/>
            </p:cNvCxnSpPr>
            <p:nvPr/>
          </p:nvCxnSpPr>
          <p:spPr>
            <a:xfrm>
              <a:off x="8670" y="2538"/>
              <a:ext cx="0" cy="44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5"/>
            </p:cNvCxnSpPr>
            <p:nvPr/>
          </p:nvCxnSpPr>
          <p:spPr>
            <a:xfrm>
              <a:off x="9431" y="2746"/>
              <a:ext cx="0" cy="40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8610" y="2419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602" y="383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594" y="500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593" y="6488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4" idx="2"/>
            </p:cNvCxnSpPr>
            <p:nvPr/>
          </p:nvCxnSpPr>
          <p:spPr>
            <a:xfrm flipH="1">
              <a:off x="7861" y="3894"/>
              <a:ext cx="741" cy="252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3" idx="1"/>
            </p:cNvCxnSpPr>
            <p:nvPr/>
          </p:nvCxnSpPr>
          <p:spPr>
            <a:xfrm flipH="1">
              <a:off x="7878" y="2436"/>
              <a:ext cx="749" cy="1693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746500" y="1681480"/>
            <a:ext cx="2894330" cy="2261235"/>
            <a:chOff x="10184" y="3371"/>
            <a:chExt cx="4558" cy="3561"/>
          </a:xfrm>
        </p:grpSpPr>
        <p:sp>
          <p:nvSpPr>
            <p:cNvPr id="36" name="椭圆 35"/>
            <p:cNvSpPr/>
            <p:nvPr/>
          </p:nvSpPr>
          <p:spPr>
            <a:xfrm>
              <a:off x="10941" y="3371"/>
              <a:ext cx="1513" cy="40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弧形 37"/>
            <p:cNvSpPr/>
            <p:nvPr/>
          </p:nvSpPr>
          <p:spPr>
            <a:xfrm>
              <a:off x="10201" y="6325"/>
              <a:ext cx="2994" cy="453"/>
            </a:xfrm>
            <a:prstGeom prst="arc">
              <a:avLst>
                <a:gd name="adj1" fmla="val 10795655"/>
                <a:gd name="adj2" fmla="val 786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>
            <a:xfrm>
              <a:off x="10184" y="6294"/>
              <a:ext cx="3011" cy="639"/>
            </a:xfrm>
            <a:prstGeom prst="arc">
              <a:avLst>
                <a:gd name="adj1" fmla="val 21494201"/>
                <a:gd name="adj2" fmla="val 1092645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>
            <a:xfrm>
              <a:off x="10683" y="4370"/>
              <a:ext cx="2030" cy="482"/>
            </a:xfrm>
            <a:prstGeom prst="arc">
              <a:avLst>
                <a:gd name="adj1" fmla="val 10884087"/>
                <a:gd name="adj2" fmla="val 0"/>
              </a:avLst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10683" y="4370"/>
              <a:ext cx="2030" cy="482"/>
            </a:xfrm>
            <a:prstGeom prst="arc">
              <a:avLst>
                <a:gd name="adj1" fmla="val 21539256"/>
                <a:gd name="adj2" fmla="val 10879756"/>
              </a:avLst>
            </a:prstGeom>
            <a:ln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10433" y="5225"/>
              <a:ext cx="2514" cy="568"/>
            </a:xfrm>
            <a:prstGeom prst="arc">
              <a:avLst>
                <a:gd name="adj1" fmla="val 10931510"/>
                <a:gd name="adj2" fmla="val 0"/>
              </a:avLst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>
              <a:off x="10435" y="5225"/>
              <a:ext cx="2520" cy="568"/>
            </a:xfrm>
            <a:prstGeom prst="arc">
              <a:avLst>
                <a:gd name="adj1" fmla="val 117974"/>
                <a:gd name="adj2" fmla="val 10854335"/>
              </a:avLst>
            </a:prstGeom>
            <a:ln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41" idx="2"/>
              <a:endCxn id="41" idx="0"/>
            </p:cNvCxnSpPr>
            <p:nvPr/>
          </p:nvCxnSpPr>
          <p:spPr>
            <a:xfrm>
              <a:off x="10688" y="4588"/>
              <a:ext cx="2022" cy="5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3" idx="2"/>
              <a:endCxn id="42" idx="2"/>
            </p:cNvCxnSpPr>
            <p:nvPr/>
          </p:nvCxnSpPr>
          <p:spPr>
            <a:xfrm>
              <a:off x="10438" y="5489"/>
              <a:ext cx="2509" cy="20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6" idx="6"/>
              <a:endCxn id="39" idx="0"/>
            </p:cNvCxnSpPr>
            <p:nvPr/>
          </p:nvCxnSpPr>
          <p:spPr>
            <a:xfrm>
              <a:off x="12454" y="3572"/>
              <a:ext cx="725" cy="2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184" y="3572"/>
              <a:ext cx="735" cy="2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2178" y="3720"/>
              <a:ext cx="532" cy="3127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6" idx="3"/>
            </p:cNvCxnSpPr>
            <p:nvPr/>
          </p:nvCxnSpPr>
          <p:spPr>
            <a:xfrm flipH="1">
              <a:off x="10648" y="3713"/>
              <a:ext cx="515" cy="313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11594" y="3512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1594" y="4531"/>
              <a:ext cx="119" cy="1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1594" y="5450"/>
              <a:ext cx="119" cy="1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594" y="6568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943" y="3572"/>
              <a:ext cx="1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1663" y="3561"/>
              <a:ext cx="0" cy="3114"/>
            </a:xfrm>
            <a:prstGeom prst="line">
              <a:avLst/>
            </a:prstGeom>
            <a:ln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4708" y="3665"/>
              <a:ext cx="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0235" y="6590"/>
              <a:ext cx="2944" cy="4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椭圆 62"/>
          <p:cNvSpPr/>
          <p:nvPr/>
        </p:nvSpPr>
        <p:spPr>
          <a:xfrm>
            <a:off x="8728075" y="1767205"/>
            <a:ext cx="1551940" cy="15405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63" idx="2"/>
            <a:endCxn id="63" idx="6"/>
          </p:cNvCxnSpPr>
          <p:nvPr/>
        </p:nvCxnSpPr>
        <p:spPr>
          <a:xfrm>
            <a:off x="8728075" y="2537460"/>
            <a:ext cx="1551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3" idx="1"/>
            <a:endCxn id="63" idx="5"/>
          </p:cNvCxnSpPr>
          <p:nvPr/>
        </p:nvCxnSpPr>
        <p:spPr>
          <a:xfrm>
            <a:off x="8955405" y="1992630"/>
            <a:ext cx="109728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3" idx="0"/>
            <a:endCxn id="63" idx="4"/>
          </p:cNvCxnSpPr>
          <p:nvPr/>
        </p:nvCxnSpPr>
        <p:spPr>
          <a:xfrm>
            <a:off x="9504045" y="1767205"/>
            <a:ext cx="0" cy="154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3" idx="3"/>
            <a:endCxn id="63" idx="7"/>
          </p:cNvCxnSpPr>
          <p:nvPr/>
        </p:nvCxnSpPr>
        <p:spPr>
          <a:xfrm flipV="1">
            <a:off x="8955405" y="1992630"/>
            <a:ext cx="109728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674870" y="2764155"/>
            <a:ext cx="231648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4685665" y="644525"/>
            <a:ext cx="0" cy="215201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4685665" y="1901825"/>
            <a:ext cx="852170" cy="8515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梯形 71"/>
          <p:cNvSpPr/>
          <p:nvPr/>
        </p:nvSpPr>
        <p:spPr>
          <a:xfrm>
            <a:off x="6433820" y="3648710"/>
            <a:ext cx="1442085" cy="1442085"/>
          </a:xfrm>
          <a:prstGeom prst="trapezoi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>
            <a:off x="6644005" y="4185285"/>
            <a:ext cx="102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519545" y="4686300"/>
            <a:ext cx="1271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794500" y="3648710"/>
            <a:ext cx="0" cy="14204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666355" y="4016375"/>
            <a:ext cx="183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等分点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视点与视线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视点和视线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86505"/>
          </a:xfrm>
        </p:spPr>
        <p:txBody>
          <a:bodyPr/>
          <a:p>
            <a:r>
              <a:rPr lang="zh-CN" altLang="en-US"/>
              <a:t>视点： 观察者所处的位置</a:t>
            </a:r>
            <a:endParaRPr lang="zh-CN" altLang="en-US"/>
          </a:p>
          <a:p>
            <a:r>
              <a:rPr lang="zh-CN" altLang="en-US"/>
              <a:t>视线： 从视点出发沿着观察方向的射线。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设置观察者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视点、观察目标点、上方向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4150995" cy="3975100"/>
          </a:xfrm>
        </p:spPr>
        <p:txBody>
          <a:bodyPr>
            <a:normAutofit lnSpcReduction="10000"/>
          </a:bodyPr>
          <a:p>
            <a:r>
              <a:rPr lang="zh-CN" altLang="en-US"/>
              <a:t>视点： 观察者所在的三维空间中的位置， 视线的起点</a:t>
            </a:r>
            <a:r>
              <a:rPr lang="en-US" altLang="zh-CN"/>
              <a:t>(eyex, eyey, eyez)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观察目标点： 被观察目标所在的点（</a:t>
            </a:r>
            <a:r>
              <a:rPr lang="en-US" altLang="zh-CN"/>
              <a:t>atx, aty, atz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上方向：最终绘制在屏幕上的影像中的向上的方向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由上述三个坐标点组成一个视图矩阵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570230"/>
            <a:ext cx="53911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35" y="3694430"/>
            <a:ext cx="5386070" cy="23634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fdbf634-c1f3-4c17-9c41-bacfc7d7779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演示</Application>
  <PresentationFormat>宽屏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WebGL之3d绘图</vt:lpstr>
      <vt:lpstr>PowerPoint 演示文稿</vt:lpstr>
      <vt:lpstr>PowerPoint 演示文稿</vt:lpstr>
      <vt:lpstr>PowerPoint 演示文稿</vt:lpstr>
      <vt:lpstr>PowerPoint 演示文稿</vt:lpstr>
      <vt:lpstr>01</vt:lpstr>
      <vt:lpstr>视点和视线</vt:lpstr>
      <vt:lpstr>02</vt:lpstr>
      <vt:lpstr>视点、观察目标点、上方向</vt:lpstr>
      <vt:lpstr>观察者默认状态</vt:lpstr>
      <vt:lpstr>可视范围</vt:lpstr>
      <vt:lpstr>可视空间</vt:lpstr>
      <vt:lpstr>盒状空间</vt:lpstr>
      <vt:lpstr>透视投影可视空间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206</cp:revision>
  <dcterms:created xsi:type="dcterms:W3CDTF">2018-08-14T06:54:00Z</dcterms:created>
  <dcterms:modified xsi:type="dcterms:W3CDTF">2019-04-10T08:43:09Z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