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8" r:id="rId3"/>
    <p:sldId id="384" r:id="rId4"/>
    <p:sldId id="283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之</a:t>
            </a:r>
            <a:r>
              <a:rPr lang="en-US" altLang="zh-CN"/>
              <a:t>3d</a:t>
            </a:r>
            <a:r>
              <a:rPr lang="zh-CN" altLang="en-US"/>
              <a:t>绘图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盒状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1745615"/>
            <a:ext cx="4507865" cy="3090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55" y="1607820"/>
            <a:ext cx="7010400" cy="31057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395" y="5071110"/>
            <a:ext cx="9013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projectMatrix = new Matrix4();</a:t>
            </a:r>
            <a:endParaRPr lang="zh-CN" altLang="en-US"/>
          </a:p>
          <a:p>
            <a:r>
              <a:rPr lang="zh-CN" altLang="en-US"/>
              <a:t>        projectMatrix.setOrtho(-1, 1, -1, 1, -0.5, 0.5);</a:t>
            </a:r>
            <a:endParaRPr lang="zh-CN" altLang="en-US"/>
          </a:p>
          <a:p>
            <a:r>
              <a:rPr lang="zh-CN" altLang="en-US"/>
              <a:t>        gl.uniformMatrix4fv(u_projectMatrix, false, projectMatrix.elements);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透视投影可视空间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" y="1329055"/>
            <a:ext cx="5464175" cy="3874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3880485"/>
            <a:ext cx="8545830" cy="2351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5314315" y="553085"/>
            <a:ext cx="0" cy="153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314315" y="2077085"/>
            <a:ext cx="27711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281805" y="2089785"/>
            <a:ext cx="1032510" cy="13227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198485" y="195135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074920" y="137795"/>
            <a:ext cx="83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042410" y="3349625"/>
            <a:ext cx="705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5679440" y="308610"/>
            <a:ext cx="1158875" cy="1120775"/>
            <a:chOff x="9005" y="5076"/>
            <a:chExt cx="1825" cy="1765"/>
          </a:xfrm>
        </p:grpSpPr>
        <p:sp>
          <p:nvSpPr>
            <p:cNvPr id="26" name="矩形 25"/>
            <p:cNvSpPr/>
            <p:nvPr/>
          </p:nvSpPr>
          <p:spPr>
            <a:xfrm>
              <a:off x="9005" y="5493"/>
              <a:ext cx="1527" cy="13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 flipV="1">
              <a:off x="9005" y="5097"/>
              <a:ext cx="357" cy="3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0532" y="5097"/>
              <a:ext cx="278" cy="41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9362" y="5097"/>
              <a:ext cx="1468" cy="0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810" y="5076"/>
              <a:ext cx="0" cy="1309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0532" y="6326"/>
              <a:ext cx="286" cy="496"/>
            </a:xfrm>
            <a:prstGeom prst="lin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9362" y="5096"/>
              <a:ext cx="0" cy="1349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9343" y="6365"/>
              <a:ext cx="1467" cy="0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9025" y="6345"/>
              <a:ext cx="377" cy="496"/>
            </a:xfrm>
            <a:prstGeom prst="lin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099685" y="1271270"/>
            <a:ext cx="1158875" cy="1120775"/>
            <a:chOff x="2458" y="1907"/>
            <a:chExt cx="1825" cy="1765"/>
          </a:xfrm>
        </p:grpSpPr>
        <p:sp>
          <p:nvSpPr>
            <p:cNvPr id="8" name="矩形 7"/>
            <p:cNvSpPr/>
            <p:nvPr/>
          </p:nvSpPr>
          <p:spPr>
            <a:xfrm>
              <a:off x="2458" y="2324"/>
              <a:ext cx="1527" cy="1329"/>
            </a:xfrm>
            <a:prstGeom prst="rect">
              <a:avLst/>
            </a:prstGeom>
            <a:solidFill>
              <a:srgbClr val="E030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458" y="1928"/>
              <a:ext cx="357" cy="3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85" y="1928"/>
              <a:ext cx="278" cy="41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815" y="1928"/>
              <a:ext cx="1468" cy="0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63" y="1907"/>
              <a:ext cx="0" cy="1309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985" y="3157"/>
              <a:ext cx="286" cy="4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15" y="1927"/>
              <a:ext cx="0" cy="1349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796" y="3196"/>
              <a:ext cx="1467" cy="0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478" y="3176"/>
              <a:ext cx="377" cy="496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视点与视线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视点和视线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786505"/>
          </a:xfrm>
        </p:spPr>
        <p:txBody>
          <a:bodyPr/>
          <a:p>
            <a:r>
              <a:rPr lang="zh-CN" altLang="en-US"/>
              <a:t>视点： 观察者所处的位置</a:t>
            </a:r>
            <a:endParaRPr lang="zh-CN" altLang="en-US"/>
          </a:p>
          <a:p>
            <a:r>
              <a:rPr lang="zh-CN" altLang="en-US"/>
              <a:t>视线： 从视点出发沿着观察方向的射线。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设置观察者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视点、观察目标点、上方向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4150995" cy="3975100"/>
          </a:xfrm>
        </p:spPr>
        <p:txBody>
          <a:bodyPr>
            <a:normAutofit lnSpcReduction="10000"/>
          </a:bodyPr>
          <a:p>
            <a:r>
              <a:rPr lang="zh-CN" altLang="en-US"/>
              <a:t>视点： 观察者所在的三维空间中的位置， 视线的起点</a:t>
            </a:r>
            <a:r>
              <a:rPr lang="en-US" altLang="zh-CN"/>
              <a:t>(eyex, eyey, eyez)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观察目标点： 被观察目标所在的点（</a:t>
            </a:r>
            <a:r>
              <a:rPr lang="en-US" altLang="zh-CN"/>
              <a:t>atx, aty, atz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上方向：最终绘制在屏幕上的影像中的向上的方向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由上述三个坐标点组成一个视图矩阵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570230"/>
            <a:ext cx="5391150" cy="289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35" y="3694430"/>
            <a:ext cx="5386070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观察者默认状态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87495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视点位于坐标系统原点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视线为</a:t>
            </a:r>
            <a:r>
              <a:rPr lang="en-US" altLang="zh-CN"/>
              <a:t>z</a:t>
            </a:r>
            <a:r>
              <a:rPr lang="zh-CN" altLang="en-US"/>
              <a:t>轴负方向，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可视范围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743075"/>
            <a:ext cx="884872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可视空间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7780" y="1821815"/>
            <a:ext cx="9144000" cy="3439160"/>
          </a:xfrm>
        </p:spPr>
        <p:txBody>
          <a:bodyPr/>
          <a:p>
            <a:r>
              <a:rPr lang="zh-CN" altLang="en-US"/>
              <a:t>分类：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长方体可视空间，也称盒状</a:t>
            </a:r>
            <a:r>
              <a:rPr lang="zh-CN" altLang="en-US"/>
              <a:t>空间，由正射投影产生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四棱锥金字塔可视空间，由透视投影产生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fdbf634-c1f3-4c17-9c41-bacfc7d7779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WPS 演示</Application>
  <PresentationFormat>宽屏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WebGL之3d绘图</vt:lpstr>
      <vt:lpstr>PowerPoint 演示文稿</vt:lpstr>
      <vt:lpstr>01</vt:lpstr>
      <vt:lpstr>视点和视线</vt:lpstr>
      <vt:lpstr>02</vt:lpstr>
      <vt:lpstr>视点、观察目标点、上方向</vt:lpstr>
      <vt:lpstr>观察者默认状态</vt:lpstr>
      <vt:lpstr>可视范围</vt:lpstr>
      <vt:lpstr>可视空间</vt:lpstr>
      <vt:lpstr>盒状空间</vt:lpstr>
      <vt:lpstr>透视投影可视空间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160</cp:revision>
  <dcterms:created xsi:type="dcterms:W3CDTF">2018-08-14T06:54:00Z</dcterms:created>
  <dcterms:modified xsi:type="dcterms:W3CDTF">2019-03-25T12:03:22Z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