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8" r:id="rId3"/>
    <p:sldId id="306" r:id="rId4"/>
    <p:sldId id="294" r:id="rId5"/>
    <p:sldId id="330" r:id="rId6"/>
    <p:sldId id="290" r:id="rId7"/>
    <p:sldId id="331" r:id="rId8"/>
    <p:sldId id="332" r:id="rId9"/>
    <p:sldId id="333" r:id="rId10"/>
    <p:sldId id="334" r:id="rId11"/>
    <p:sldId id="336" r:id="rId12"/>
    <p:sldId id="337" r:id="rId13"/>
    <p:sldId id="338" r:id="rId14"/>
    <p:sldId id="339" r:id="rId15"/>
    <p:sldId id="341" r:id="rId16"/>
    <p:sldId id="343" r:id="rId17"/>
    <p:sldId id="342" r:id="rId18"/>
    <p:sldId id="344" r:id="rId19"/>
  </p:sldIdLst>
  <p:sldSz cx="12192000" cy="6858000"/>
  <p:notesSz cx="7103745" cy="10234295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en-US"/>
              <a:t>WebGL</a:t>
            </a:r>
            <a:r>
              <a:rPr lang="zh-CN" altLang="en-US"/>
              <a:t>矩阵变换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变换矩阵</a:t>
            </a:r>
            <a:r>
              <a:rPr lang="en-US" altLang="zh-CN"/>
              <a:t>——</a:t>
            </a:r>
            <a:r>
              <a:rPr lang="zh-CN" altLang="en-US"/>
              <a:t>平移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5055" y="1329055"/>
            <a:ext cx="4646930" cy="1851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335" y="1170305"/>
            <a:ext cx="2063750" cy="216916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6991985" y="2248535"/>
            <a:ext cx="158877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160" y="4649470"/>
            <a:ext cx="1805305" cy="1616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360" y="3591560"/>
            <a:ext cx="4676775" cy="2114550"/>
          </a:xfrm>
          <a:prstGeom prst="rect">
            <a:avLst/>
          </a:prstGeom>
        </p:spPr>
      </p:pic>
      <p:cxnSp>
        <p:nvCxnSpPr>
          <p:cNvPr id="9" name="肘形连接符 8"/>
          <p:cNvCxnSpPr/>
          <p:nvPr/>
        </p:nvCxnSpPr>
        <p:spPr>
          <a:xfrm rot="10800000" flipV="1">
            <a:off x="7181850" y="2277110"/>
            <a:ext cx="2696210" cy="2372360"/>
          </a:xfrm>
          <a:prstGeom prst="bentConnector3">
            <a:avLst>
              <a:gd name="adj1" fmla="val 384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10800000">
            <a:off x="7181850" y="4649470"/>
            <a:ext cx="2734310" cy="807720"/>
          </a:xfrm>
          <a:prstGeom prst="bentConnector3">
            <a:avLst>
              <a:gd name="adj1" fmla="val 388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74345" y="3694430"/>
            <a:ext cx="219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平移矩阵：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旋转矩阵着色器内代码：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" y="1271905"/>
            <a:ext cx="5943600" cy="5000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5" y="650875"/>
            <a:ext cx="5705475" cy="5556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传入着色器内数据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130" y="1599565"/>
            <a:ext cx="6791325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1681480"/>
            <a:ext cx="9932670" cy="32492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变换矩阵</a:t>
            </a:r>
            <a:r>
              <a:rPr lang="en-US" altLang="zh-CN"/>
              <a:t>——</a:t>
            </a:r>
            <a:r>
              <a:rPr lang="zh-CN" altLang="en-US"/>
              <a:t>缩放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609725"/>
            <a:ext cx="1614805" cy="1670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1772920"/>
            <a:ext cx="3469005" cy="1344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90" y="3797300"/>
            <a:ext cx="4279265" cy="2266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495" y="1893570"/>
            <a:ext cx="3705225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复合运算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先平移再旋转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753100" y="4395470"/>
            <a:ext cx="5307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8138795" y="1347470"/>
            <a:ext cx="0" cy="4657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角三角形 8"/>
          <p:cNvSpPr/>
          <p:nvPr/>
        </p:nvSpPr>
        <p:spPr>
          <a:xfrm rot="5400000">
            <a:off x="8268970" y="3399155"/>
            <a:ext cx="866140" cy="112649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5400000">
            <a:off x="9395460" y="3399155"/>
            <a:ext cx="866140" cy="112649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6200000" flipV="1">
            <a:off x="7233920" y="2624455"/>
            <a:ext cx="762000" cy="104775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11" idx="0"/>
            <a:endCxn id="9" idx="4"/>
          </p:cNvCxnSpPr>
          <p:nvPr/>
        </p:nvCxnSpPr>
        <p:spPr>
          <a:xfrm>
            <a:off x="8138795" y="3529330"/>
            <a:ext cx="0" cy="866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4"/>
            <a:endCxn id="10" idx="4"/>
          </p:cNvCxnSpPr>
          <p:nvPr/>
        </p:nvCxnSpPr>
        <p:spPr>
          <a:xfrm>
            <a:off x="8138795" y="4395470"/>
            <a:ext cx="1126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2"/>
            <a:endCxn id="9" idx="4"/>
          </p:cNvCxnSpPr>
          <p:nvPr/>
        </p:nvCxnSpPr>
        <p:spPr>
          <a:xfrm>
            <a:off x="7091045" y="3529330"/>
            <a:ext cx="1047750" cy="866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079615" y="2767330"/>
            <a:ext cx="1059180" cy="1651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0" idx="0"/>
          </p:cNvCxnSpPr>
          <p:nvPr/>
        </p:nvCxnSpPr>
        <p:spPr>
          <a:xfrm flipV="1">
            <a:off x="8138795" y="3529330"/>
            <a:ext cx="2252980" cy="8210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8970" y="2767330"/>
            <a:ext cx="56051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endParaRPr lang="en-US" altLang="zh-CN"/>
          </a:p>
          <a:p>
            <a:r>
              <a:rPr lang="en-US" altLang="zh-CN"/>
              <a:t>a00, a01, a02, a03</a:t>
            </a:r>
            <a:endParaRPr lang="en-US" altLang="zh-CN"/>
          </a:p>
          <a:p>
            <a:r>
              <a:rPr lang="en-US" altLang="zh-CN"/>
              <a:t>a10, a11, a12, a13</a:t>
            </a:r>
            <a:endParaRPr lang="en-US" altLang="zh-CN"/>
          </a:p>
          <a:p>
            <a:r>
              <a:rPr lang="en-US" altLang="zh-CN"/>
              <a:t>a20, a21, a22, a23,</a:t>
            </a:r>
            <a:endParaRPr lang="en-US" altLang="zh-CN"/>
          </a:p>
          <a:p>
            <a:r>
              <a:rPr lang="en-US" altLang="zh-CN"/>
              <a:t>a30,a31, a32, a33</a:t>
            </a:r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[</a:t>
            </a:r>
            <a:endParaRPr lang="en-US" altLang="zh-CN"/>
          </a:p>
          <a:p>
            <a:r>
              <a:rPr lang="en-US" altLang="zh-CN">
                <a:sym typeface="+mn-ea"/>
              </a:rPr>
              <a:t>b00, b01, b02, b03</a:t>
            </a:r>
            <a:endParaRPr lang="en-US" altLang="zh-CN"/>
          </a:p>
          <a:p>
            <a:r>
              <a:rPr lang="en-US" altLang="zh-CN">
                <a:sym typeface="+mn-ea"/>
              </a:rPr>
              <a:t>b10, b11, b12, b13</a:t>
            </a:r>
            <a:endParaRPr lang="en-US" altLang="zh-CN"/>
          </a:p>
          <a:p>
            <a:r>
              <a:rPr lang="en-US" altLang="zh-CN">
                <a:sym typeface="+mn-ea"/>
              </a:rPr>
              <a:t>b20, b21, b22, b23,</a:t>
            </a:r>
            <a:endParaRPr lang="en-US" altLang="zh-CN"/>
          </a:p>
          <a:p>
            <a:r>
              <a:rPr lang="en-US" altLang="zh-CN">
                <a:sym typeface="+mn-ea"/>
              </a:rPr>
              <a:t>b30,b31, b32, b33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先旋转在平移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平移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平移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634740"/>
          </a:xfrm>
        </p:spPr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3505" y="1581785"/>
            <a:ext cx="3743325" cy="2514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670" y="1329055"/>
            <a:ext cx="5562600" cy="213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05" y="4667250"/>
            <a:ext cx="6238875" cy="952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385" y="3990975"/>
            <a:ext cx="4400550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旋转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延</a:t>
            </a:r>
            <a:r>
              <a:rPr lang="en-US" altLang="zh-CN"/>
              <a:t>z</a:t>
            </a:r>
            <a:r>
              <a:rPr lang="zh-CN" altLang="en-US"/>
              <a:t>轴旋转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44290"/>
          </a:xfrm>
        </p:spPr>
        <p:txBody>
          <a:bodyPr/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8035" y="-127635"/>
            <a:ext cx="4812030" cy="5713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1590" y="1638300"/>
            <a:ext cx="66243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三角函数：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sin(a + b) = sina * cosb + cosa * sinb</a:t>
            </a:r>
            <a:endParaRPr lang="en-US" altLang="zh-CN"/>
          </a:p>
          <a:p>
            <a:r>
              <a:rPr lang="en-US" altLang="zh-CN"/>
              <a:t>sin(a - b) = sina * cosb - cosa * sinb</a:t>
            </a:r>
            <a:endParaRPr lang="en-US" altLang="zh-CN"/>
          </a:p>
          <a:p>
            <a:r>
              <a:rPr lang="en-US" altLang="zh-CN"/>
              <a:t>cos(a + b</a:t>
            </a:r>
            <a:r>
              <a:rPr lang="zh-CN" altLang="en-US"/>
              <a:t>） </a:t>
            </a:r>
            <a:r>
              <a:rPr lang="en-US" altLang="zh-CN"/>
              <a:t>= cosa * cosb - sina * sinb</a:t>
            </a:r>
            <a:endParaRPr lang="en-US" altLang="zh-CN"/>
          </a:p>
          <a:p>
            <a:r>
              <a:rPr lang="en-US" altLang="zh-CN"/>
              <a:t>cos(a - b) = cosa * cosb + sina * sinb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计算得出：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485" y="4043680"/>
            <a:ext cx="41624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顶点着色器改变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1600835"/>
            <a:ext cx="6734175" cy="2343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711960"/>
            <a:ext cx="6734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代码改变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720" y="1329055"/>
            <a:ext cx="5457825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矩阵变换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变换矩阵</a:t>
            </a:r>
            <a:r>
              <a:rPr lang="en-US" altLang="zh-CN"/>
              <a:t>——</a:t>
            </a:r>
            <a:r>
              <a:rPr lang="zh-CN" altLang="en-US"/>
              <a:t>旋转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8740" y="1580515"/>
            <a:ext cx="4299585" cy="1264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535" y="3041015"/>
            <a:ext cx="2762250" cy="146685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4768850" y="2844800"/>
            <a:ext cx="6985" cy="497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2930525"/>
            <a:ext cx="3274695" cy="15773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945" y="5212715"/>
            <a:ext cx="4578985" cy="1735455"/>
          </a:xfrm>
          <a:prstGeom prst="rect">
            <a:avLst/>
          </a:prstGeom>
        </p:spPr>
      </p:pic>
      <p:cxnSp>
        <p:nvCxnSpPr>
          <p:cNvPr id="12" name="肘形连接符 11"/>
          <p:cNvCxnSpPr>
            <a:stCxn id="5" idx="2"/>
            <a:endCxn id="11" idx="0"/>
          </p:cNvCxnSpPr>
          <p:nvPr/>
        </p:nvCxnSpPr>
        <p:spPr>
          <a:xfrm rot="5400000" flipV="1">
            <a:off x="5371783" y="3908743"/>
            <a:ext cx="704850" cy="1903095"/>
          </a:xfrm>
          <a:prstGeom prst="bentConnector3">
            <a:avLst>
              <a:gd name="adj1" fmla="val 499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7" idx="2"/>
            <a:endCxn id="11" idx="0"/>
          </p:cNvCxnSpPr>
          <p:nvPr/>
        </p:nvCxnSpPr>
        <p:spPr>
          <a:xfrm rot="5400000">
            <a:off x="7187565" y="3996055"/>
            <a:ext cx="704850" cy="1728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71170" y="5593080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变换矩阵</a:t>
            </a:r>
            <a:r>
              <a:rPr lang="en-US" altLang="zh-CN"/>
              <a:t>/</a:t>
            </a:r>
            <a:r>
              <a:rPr lang="zh-CN" altLang="en-US"/>
              <a:t>旋转矩阵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38dd456b-1406-42db-8a9b-eb6fbb3505a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WPS 演示</Application>
  <PresentationFormat>宽屏</PresentationFormat>
  <Paragraphs>75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WebGL矩阵变换</vt:lpstr>
      <vt:lpstr>PowerPoint 演示文稿</vt:lpstr>
      <vt:lpstr>平移</vt:lpstr>
      <vt:lpstr>02</vt:lpstr>
      <vt:lpstr>延z轴旋转</vt:lpstr>
      <vt:lpstr>顶点着色器改变</vt:lpstr>
      <vt:lpstr>js代码改变</vt:lpstr>
      <vt:lpstr>03</vt:lpstr>
      <vt:lpstr>变换矩阵——旋转</vt:lpstr>
      <vt:lpstr>变换矩阵——平移</vt:lpstr>
      <vt:lpstr>旋转矩阵着色器内代码：</vt:lpstr>
      <vt:lpstr>传入着色器内数据</vt:lpstr>
      <vt:lpstr>PowerPoint 演示文稿</vt:lpstr>
      <vt:lpstr>变换矩阵——缩放</vt:lpstr>
      <vt:lpstr>04</vt:lpstr>
      <vt:lpstr>先平移再旋转</vt:lpstr>
      <vt:lpstr>先旋转在平移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124</cp:revision>
  <dcterms:created xsi:type="dcterms:W3CDTF">2018-08-14T06:54:00Z</dcterms:created>
  <dcterms:modified xsi:type="dcterms:W3CDTF">2019-03-21T07:00:42Z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