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3"/>
    <p:sldId id="283" r:id="rId4"/>
    <p:sldId id="364" r:id="rId5"/>
    <p:sldId id="284" r:id="rId6"/>
    <p:sldId id="327" r:id="rId7"/>
    <p:sldId id="350" r:id="rId8"/>
    <p:sldId id="338" r:id="rId9"/>
    <p:sldId id="339" r:id="rId10"/>
    <p:sldId id="329" r:id="rId11"/>
    <p:sldId id="328" r:id="rId12"/>
    <p:sldId id="330" r:id="rId13"/>
    <p:sldId id="331" r:id="rId14"/>
    <p:sldId id="285" r:id="rId15"/>
    <p:sldId id="34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创建程序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91635"/>
          </a:xfrm>
        </p:spPr>
        <p:txBody>
          <a:bodyPr>
            <a:normAutofit fontScale="60000"/>
          </a:bodyPr>
          <a:p>
            <a:r>
              <a:rPr lang="zh-CN" altLang="en-US"/>
              <a:t>  // 创建程序 </a:t>
            </a:r>
            <a:endParaRPr lang="zh-CN" altLang="en-US"/>
          </a:p>
          <a:p>
            <a:r>
              <a:rPr lang="zh-CN" altLang="en-US"/>
              <a:t>function createProgram(gl, vertexShader, fragmentShader) {</a:t>
            </a:r>
            <a:endParaRPr lang="zh-CN" altLang="en-US"/>
          </a:p>
          <a:p>
            <a:r>
              <a:rPr lang="zh-CN" altLang="en-US"/>
              <a:t>            var program = gl.createProgram();</a:t>
            </a:r>
            <a:endParaRPr lang="zh-CN" altLang="en-US"/>
          </a:p>
          <a:p>
            <a:r>
              <a:rPr lang="zh-CN" altLang="en-US"/>
              <a:t>            gl.attachShader(program, vertexShader);</a:t>
            </a:r>
            <a:endParaRPr lang="zh-CN" altLang="en-US"/>
          </a:p>
          <a:p>
            <a:r>
              <a:rPr lang="zh-CN" altLang="en-US"/>
              <a:t>            gl.attachShader(program, fragmentShader);</a:t>
            </a:r>
            <a:endParaRPr lang="zh-CN" altLang="en-US"/>
          </a:p>
          <a:p>
            <a:r>
              <a:rPr lang="zh-CN" altLang="en-US"/>
              <a:t>            gl.linkProgram(program);</a:t>
            </a:r>
            <a:endParaRPr lang="zh-CN" altLang="en-US"/>
          </a:p>
          <a:p>
            <a:r>
              <a:rPr lang="zh-CN" altLang="en-US"/>
              <a:t>            var success = gl.getProgramParameter(program, gl.LINK_STATUS);</a:t>
            </a:r>
            <a:endParaRPr lang="zh-CN" altLang="en-US"/>
          </a:p>
          <a:p>
            <a:r>
              <a:rPr lang="zh-CN" altLang="en-US"/>
              <a:t>            if (success) {</a:t>
            </a:r>
            <a:endParaRPr lang="zh-CN" altLang="en-US"/>
          </a:p>
          <a:p>
            <a:r>
              <a:rPr lang="zh-CN" altLang="en-US"/>
              <a:t>                return program;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console.log('---', gl.getProgramInfoLog(program));</a:t>
            </a:r>
            <a:endParaRPr lang="zh-CN" altLang="en-US"/>
          </a:p>
          <a:p>
            <a:r>
              <a:rPr lang="zh-CN" altLang="en-US"/>
              <a:t>            gl.deleteProgram(program);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program = createProgram(gl, vertexShader, fragmentShader);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获取缓冲区数据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19250"/>
            <a:ext cx="9144000" cy="4152900"/>
          </a:xfrm>
        </p:spPr>
        <p:txBody>
          <a:bodyPr>
            <a:normAutofit fontScale="70000"/>
          </a:bodyPr>
          <a:p>
            <a:r>
              <a:rPr lang="en-US" altLang="zh-CN"/>
              <a:t>// </a:t>
            </a:r>
            <a:r>
              <a:rPr lang="zh-CN" altLang="en-US"/>
              <a:t>获取顶点数据</a:t>
            </a:r>
            <a:endParaRPr lang="zh-CN" altLang="en-US"/>
          </a:p>
          <a:p>
            <a:r>
              <a:rPr lang="zh-CN" altLang="en-US"/>
              <a:t>var positionAttributeLocation = gl.getAttribLocation(program, "a_position");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创建顶点缓冲区</a:t>
            </a:r>
            <a:endParaRPr lang="zh-CN" altLang="en-US"/>
          </a:p>
          <a:p>
            <a:r>
              <a:rPr lang="zh-CN" altLang="en-US"/>
              <a:t>        var positionBuffer = gl.createBuffer();</a:t>
            </a:r>
            <a:endParaRPr lang="zh-CN" altLang="en-US"/>
          </a:p>
          <a:p>
            <a:r>
              <a:rPr lang="zh-CN" altLang="en-US"/>
              <a:t>        gl.bindBuffer(gl.ARRAY_BUFFER, positionBuffer);</a:t>
            </a:r>
            <a:endParaRPr lang="zh-CN" altLang="en-US"/>
          </a:p>
          <a:p>
            <a:r>
              <a:rPr lang="zh-CN" altLang="en-US"/>
              <a:t>        var positions = [</a:t>
            </a:r>
            <a:endParaRPr lang="zh-CN" altLang="en-US"/>
          </a:p>
          <a:p>
            <a:r>
              <a:rPr lang="zh-CN" altLang="en-US"/>
              <a:t>            0, 0,</a:t>
            </a:r>
            <a:endParaRPr lang="zh-CN" altLang="en-US"/>
          </a:p>
          <a:p>
            <a:r>
              <a:rPr lang="zh-CN" altLang="en-US"/>
              <a:t>            0, 1,</a:t>
            </a:r>
            <a:endParaRPr lang="zh-CN" altLang="en-US"/>
          </a:p>
          <a:p>
            <a:r>
              <a:rPr lang="zh-CN" altLang="en-US"/>
              <a:t>            1, 0，</a:t>
            </a:r>
            <a:endParaRPr lang="zh-CN" altLang="en-US"/>
          </a:p>
          <a:p>
            <a:r>
              <a:rPr lang="zh-CN" altLang="en-US"/>
              <a:t>        ];</a:t>
            </a:r>
            <a:endParaRPr lang="zh-CN" altLang="en-US"/>
          </a:p>
          <a:p>
            <a:r>
              <a:rPr lang="en-US" altLang="zh-CN"/>
              <a:t>       //</a:t>
            </a:r>
            <a:r>
              <a:rPr lang="zh-CN" altLang="en-US"/>
              <a:t>将顶点数据存储在缓冲区中</a:t>
            </a:r>
            <a:endParaRPr lang="zh-CN" altLang="en-US"/>
          </a:p>
          <a:p>
            <a:r>
              <a:rPr lang="zh-CN" altLang="en-US"/>
              <a:t>        gl.bufferData(gl.ARRAY_BUFFER, new Float32Array(positions), gl.STATIC_DRAW);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绘制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7769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871855"/>
            <a:ext cx="8267700" cy="535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坐标系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83230" y="1955165"/>
            <a:ext cx="5779135" cy="294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>
            <a:off x="2983230" y="3430270"/>
            <a:ext cx="8105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775325" y="927100"/>
            <a:ext cx="17780" cy="4808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1195070"/>
            <a:ext cx="862965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基础入门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33655"/>
            <a:ext cx="5200650" cy="6010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绘制二维图图形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19575"/>
          </a:xfrm>
        </p:spPr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获取绘图上下文对象：</a:t>
            </a:r>
            <a:endParaRPr lang="zh-CN" altLang="en-US"/>
          </a:p>
          <a:p>
            <a:r>
              <a:rPr lang="en-US" altLang="zh-CN"/>
              <a:t>	var gl = canvas.getContext('webgl');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初始化着色器（着色器分为顶点着色器和片元着色器）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顶点着色器： 用来描述顶点特征的程序</a:t>
            </a:r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片元着色器： 进行逐片元处理过程如光照的程序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914525"/>
            <a:ext cx="3352800" cy="1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35" y="4345940"/>
            <a:ext cx="43910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着色器的变量声明方式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2695"/>
          </a:xfrm>
        </p:spPr>
        <p:txBody>
          <a:bodyPr/>
          <a:p>
            <a:r>
              <a:rPr lang="en-US" altLang="zh-CN"/>
              <a:t>1. attribute</a:t>
            </a:r>
            <a:r>
              <a:rPr lang="zh-CN" altLang="en-US"/>
              <a:t>变量： 传输的是与顶点有关的数据</a:t>
            </a:r>
            <a:endParaRPr lang="zh-CN" altLang="en-US"/>
          </a:p>
          <a:p>
            <a:r>
              <a:rPr lang="en-US" altLang="zh-CN"/>
              <a:t>2. uniform</a:t>
            </a:r>
            <a:r>
              <a:rPr lang="zh-CN" altLang="en-US"/>
              <a:t>变量： 传输的是对于所有顶点都相关（或与顶点无关）的数据（全局变量）</a:t>
            </a:r>
            <a:endParaRPr lang="zh-CN" altLang="en-US"/>
          </a:p>
          <a:p>
            <a:r>
              <a:rPr lang="en-US" altLang="zh-CN"/>
              <a:t>3. textures</a:t>
            </a:r>
            <a:r>
              <a:rPr lang="zh-CN" altLang="en-US"/>
              <a:t>变量： 纹理（纹理是一个数据序列，可以在着色程序运行中随意读取其中的数据。 大多数情况存放的是图像数据，但是纹理仅仅是数据序列， 你也可以随意存放除了颜色数据以外的其它数据。）</a:t>
            </a:r>
            <a:endParaRPr lang="zh-CN" altLang="en-US"/>
          </a:p>
          <a:p>
            <a:r>
              <a:rPr lang="en-US" altLang="zh-CN"/>
              <a:t>4. Varyings</a:t>
            </a:r>
            <a:r>
              <a:rPr lang="zh-CN" altLang="en-US"/>
              <a:t>可变变量： </a:t>
            </a:r>
            <a:endParaRPr lang="zh-CN" altLang="en-US"/>
          </a:p>
          <a:p>
            <a:r>
              <a:rPr lang="zh-CN" altLang="en-US"/>
              <a:t>可变量是一种顶点着色器给片断着色器传值的方式，依照渲染的图元是点， 线还是三角形，顶点着色器中设置的可变量会在片断着色器运行中获取不同的插值。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变量声明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1329055"/>
            <a:ext cx="5124450" cy="1952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1445895"/>
            <a:ext cx="50101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GLSL ES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739900" y="1499235"/>
          <a:ext cx="85324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GLSL ES</a:t>
                      </a: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矢量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vec2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vec3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vec4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</a:t>
                      </a:r>
                      <a:r>
                        <a:rPr lang="en-US" altLang="zh-CN"/>
                        <a:t>2/3/4</a:t>
                      </a:r>
                      <a:r>
                        <a:rPr lang="zh-CN" altLang="en-US"/>
                        <a:t>个浮点数元素的矢量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ivec2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ivec3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ivec4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</a:t>
                      </a:r>
                      <a:r>
                        <a:rPr lang="en-US" altLang="zh-CN"/>
                        <a:t>2/3/4</a:t>
                      </a:r>
                      <a:r>
                        <a:rPr lang="zh-CN" altLang="en-US"/>
                        <a:t>个整形元素的矢量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bvec2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bvec3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bvec4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</a:t>
                      </a:r>
                      <a:r>
                        <a:rPr lang="en-US" altLang="zh-CN"/>
                        <a:t>2/3/4</a:t>
                      </a:r>
                      <a:r>
                        <a:rPr lang="zh-CN" altLang="en-US"/>
                        <a:t>个布尔值元素的矢量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矩阵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mat2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mat3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mat4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2*2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3*3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4*4</a:t>
                      </a:r>
                      <a:r>
                        <a:rPr lang="zh-CN" altLang="en-US"/>
                        <a:t>的浮点数元素的矩阵（分别具有</a:t>
                      </a:r>
                      <a:r>
                        <a:rPr lang="en-US" altLang="zh-CN"/>
                        <a:t>4,9,16</a:t>
                      </a:r>
                      <a:r>
                        <a:rPr lang="zh-CN" altLang="en-US"/>
                        <a:t>个元素）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精度限定字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684020" y="1777365"/>
          <a:ext cx="85318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精度限定字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默认数值范围和精度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highp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高精度，顶点着色器的最低精度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-2^62,2^62</a:t>
                      </a:r>
                      <a:r>
                        <a:rPr lang="zh-CN" altLang="en-US"/>
                        <a:t>）精度</a:t>
                      </a:r>
                      <a:r>
                        <a:rPr lang="en-US" altLang="zh-CN"/>
                        <a:t>2^-16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(-2^-16,2^16)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mediump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中精度，介于高精度与低精度之间，片元着色器的最低精度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-2^14,2^14</a:t>
                      </a:r>
                      <a:r>
                        <a:rPr lang="zh-CN" altLang="en-US"/>
                        <a:t>）精度</a:t>
                      </a:r>
                      <a:r>
                        <a:rPr lang="en-US" altLang="zh-CN"/>
                        <a:t>2^-10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(-2^-10,2^10)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lowp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低精度，低于中精度，可以表示所有颜色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(-2,2)</a:t>
                      </a:r>
                      <a:r>
                        <a:rPr lang="zh-CN" altLang="en-US"/>
                        <a:t>精度</a:t>
                      </a:r>
                      <a:r>
                        <a:rPr lang="en-US" altLang="zh-CN"/>
                        <a:t>2^-8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(-2^8, 2^8)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创建着色器方法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1765" y="1265555"/>
            <a:ext cx="9552305" cy="5240655"/>
          </a:xfrm>
        </p:spPr>
        <p:txBody>
          <a:bodyPr>
            <a:normAutofit fontScale="55000"/>
          </a:bodyPr>
          <a:p>
            <a:r>
              <a:rPr lang="zh-CN" altLang="en-US"/>
              <a:t>// 创建着色器方法，输入参数：渲染上下文，着色器类型，数据源</a:t>
            </a:r>
            <a:endParaRPr lang="zh-CN" altLang="en-US"/>
          </a:p>
          <a:p>
            <a:r>
              <a:rPr lang="zh-CN" altLang="en-US"/>
              <a:t>        function createShader(gl, type, source) {</a:t>
            </a:r>
            <a:endParaRPr lang="zh-CN" altLang="en-US"/>
          </a:p>
          <a:p>
            <a:r>
              <a:rPr lang="zh-CN" altLang="en-US"/>
              <a:t>            var shader = gl.createShader(type); // 创建着色器对象</a:t>
            </a:r>
            <a:endParaRPr lang="zh-CN" altLang="en-US"/>
          </a:p>
          <a:p>
            <a:r>
              <a:rPr lang="zh-CN" altLang="en-US"/>
              <a:t>            gl.shaderSource(shader, source); // 提供数据源</a:t>
            </a:r>
            <a:endParaRPr lang="zh-CN" altLang="en-US"/>
          </a:p>
          <a:p>
            <a:r>
              <a:rPr lang="zh-CN" altLang="en-US"/>
              <a:t>            gl.compileShader(shader); // 编译 -&gt; 生成着色器</a:t>
            </a:r>
            <a:endParaRPr lang="zh-CN" altLang="en-US"/>
          </a:p>
          <a:p>
            <a:r>
              <a:rPr lang="zh-CN" altLang="en-US"/>
              <a:t>            var success = gl.getShaderParameter(shader, gl.COMPILE_STATUS);</a:t>
            </a:r>
            <a:endParaRPr lang="zh-CN" altLang="en-US"/>
          </a:p>
          <a:p>
            <a:r>
              <a:rPr lang="zh-CN" altLang="en-US"/>
              <a:t>            if (success) {</a:t>
            </a:r>
            <a:endParaRPr lang="zh-CN" altLang="en-US"/>
          </a:p>
          <a:p>
            <a:r>
              <a:rPr lang="zh-CN" altLang="en-US"/>
              <a:t>                return shader;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console.log(gl.getShaderInfoLog(shader));</a:t>
            </a:r>
            <a:endParaRPr lang="zh-CN" altLang="en-US"/>
          </a:p>
          <a:p>
            <a:r>
              <a:rPr lang="zh-CN" altLang="en-US"/>
              <a:t>            gl.deleteShader(shader);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var vertexShaderSource = document.getElementById("vertex").text;</a:t>
            </a:r>
            <a:endParaRPr lang="zh-CN" altLang="en-US"/>
          </a:p>
          <a:p>
            <a:r>
              <a:rPr lang="zh-CN" altLang="en-US"/>
              <a:t>        var fragmentShaderSource = document.getElementById("fragment").text;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vertexShader = createShader(gl, gl.VERTEX_SHADER, vertexShaderSource);</a:t>
            </a:r>
            <a:endParaRPr lang="zh-CN" altLang="en-US"/>
          </a:p>
          <a:p>
            <a:r>
              <a:rPr lang="zh-CN" altLang="en-US"/>
              <a:t>        var fragmentShader = createShader(gl, gl.FRAGMENT_SHADER, fragmentShaderSource);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2599</Words>
  <Application>WPS 演示</Application>
  <PresentationFormat>宽屏</PresentationFormat>
  <Paragraphs>160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WebGL入门</vt:lpstr>
      <vt:lpstr>01</vt:lpstr>
      <vt:lpstr>PowerPoint 演示文稿</vt:lpstr>
      <vt:lpstr>绘制二维图图形</vt:lpstr>
      <vt:lpstr>着色器的变量声明方式</vt:lpstr>
      <vt:lpstr>变量声明</vt:lpstr>
      <vt:lpstr>GLSL ES数据类型</vt:lpstr>
      <vt:lpstr>精度限定字</vt:lpstr>
      <vt:lpstr>3.创建着色器方法</vt:lpstr>
      <vt:lpstr>3. 创建程序</vt:lpstr>
      <vt:lpstr>获取缓冲区数据</vt:lpstr>
      <vt:lpstr>绘制</vt:lpstr>
      <vt:lpstr>02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123</cp:revision>
  <dcterms:created xsi:type="dcterms:W3CDTF">2018-08-14T06:54:00Z</dcterms:created>
  <dcterms:modified xsi:type="dcterms:W3CDTF">2019-03-08T04:03:55Z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