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3"/>
    <p:sldId id="270" r:id="rId4"/>
    <p:sldId id="271" r:id="rId5"/>
    <p:sldId id="273" r:id="rId6"/>
    <p:sldId id="278" r:id="rId7"/>
    <p:sldId id="282" r:id="rId8"/>
    <p:sldId id="281" r:id="rId10"/>
    <p:sldId id="280" r:id="rId11"/>
    <p:sldId id="279" r:id="rId12"/>
    <p:sldId id="286" r:id="rId13"/>
    <p:sldId id="287" r:id="rId14"/>
    <p:sldId id="289" r:id="rId15"/>
    <p:sldId id="290" r:id="rId16"/>
    <p:sldId id="291" r:id="rId17"/>
    <p:sldId id="295" r:id="rId18"/>
    <p:sldId id="297" r:id="rId19"/>
    <p:sldId id="296" r:id="rId20"/>
    <p:sldId id="293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22e34c-cc74-4247-99e3-d3094459fb08}">
          <p14:sldIdLst>
            <p14:sldId id="263"/>
            <p14:sldId id="270"/>
            <p14:sldId id="271"/>
            <p14:sldId id="273"/>
            <p14:sldId id="278"/>
            <p14:sldId id="282"/>
            <p14:sldId id="281"/>
            <p14:sldId id="280"/>
            <p14:sldId id="279"/>
            <p14:sldId id="286"/>
            <p14:sldId id="287"/>
            <p14:sldId id="290"/>
            <p14:sldId id="291"/>
            <p14:sldId id="296"/>
            <p14:sldId id="293"/>
            <p14:sldId id="295"/>
            <p14:sldId id="297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77950" y="3733165"/>
            <a:ext cx="943673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</a:t>
            </a:r>
            <a:r>
              <a:rPr lang="zh-CN" alt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he Reliable, </a:t>
            </a:r>
            <a:r>
              <a:rPr lang="en-US" altLang="zh-CN" sz="32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High</a:t>
            </a:r>
            <a:r>
              <a:rPr lang="zh-CN" alt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Performance TCP/HTTP Load Balancer</a:t>
            </a:r>
            <a:endParaRPr lang="zh-CN" altLang="en-US" sz="3200" b="1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0275" y="2304415"/>
            <a:ext cx="7790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solidFill>
                  <a:schemeClr val="bg1">
                    <a:lumMod val="95000"/>
                  </a:schemeClr>
                </a:solidFill>
              </a:rPr>
              <a:t>HAProxy</a:t>
            </a:r>
            <a:r>
              <a:rPr lang="zh-CN" altLang="en-US" sz="6000" b="1">
                <a:solidFill>
                  <a:schemeClr val="bg1">
                    <a:lumMod val="95000"/>
                  </a:schemeClr>
                </a:solidFill>
              </a:rPr>
              <a:t>配置管理</a:t>
            </a:r>
            <a:endParaRPr lang="zh-CN" altLang="en-US" sz="60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0" y="4909185"/>
            <a:ext cx="2977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王延</a:t>
            </a:r>
            <a:endParaRPr lang="zh-CN" altLang="en-US" sz="240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2017/07/21</a:t>
            </a:r>
            <a:endParaRPr lang="en-US" altLang="zh-CN" sz="2400">
              <a:solidFill>
                <a:schemeClr val="bg1">
                  <a:lumMod val="8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ACL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访问控制列表：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" y="1787525"/>
            <a:ext cx="6431280" cy="14763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acl    自定义的acl规则     acl方法    -i    [匹配的域名、路径或文件]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use_backend    后端服务组名    if    acl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规则名   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[ || acl2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规则名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]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default_backend   后端服务组名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705" y="3714750"/>
            <a:ext cx="2501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dr_reg(host)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hdr_dom(host)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hdr_beg(host)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url_sub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url_dir 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path_beg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path_end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2905" y="4614545"/>
            <a:ext cx="2913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域名、IP:PORT</a:t>
            </a:r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4613910"/>
            <a:ext cx="2077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ACL</a:t>
            </a:r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0" y="4614545"/>
            <a:ext cx="2327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后端</a:t>
            </a:r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集群</a:t>
            </a:r>
            <a:endParaRPr lang="zh-CN" altLang="en-US" sz="32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953760" y="4906010"/>
            <a:ext cx="1992630" cy="0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44950" y="557276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多对一                                         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多对一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                  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redirect跳转：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355" y="1537970"/>
            <a:ext cx="7251700" cy="11988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acl    missing_slash    path_reg    ^/article/[^/]*$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redirect    code 301    prefix    /    drop-query    append-slash if missing_slash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redirect scheme https if !{ ssl_fc 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355" y="3421380"/>
            <a:ext cx="5845810" cy="31381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frontend http_frontend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bind *:80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acl req_h5_v hdr_beg(host) -i h5-v.gomeplus.com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redirect prefix   https://h5-v.gomeplus.com if req_h5_v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frontend https_frontend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        bind *:443 ssl crt /usr/local/haproxy/servername.pem 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        acl req_v hdr_beg(host) -i 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h5-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v.gomeplus.com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        use_backend v_server if req_v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355" y="2860675"/>
            <a:ext cx="326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HTTP强制跳转到HTTPS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日志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610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日志格式：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" y="1537970"/>
            <a:ext cx="2797175" cy="258445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The default          format	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The TCP                format	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The HTTP             format	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The CLF HTTP      format	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The custom log   format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3320" y="1077595"/>
            <a:ext cx="6900545" cy="47999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Field   Format                                             Extract from the example above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1   process_name '[' pid ']:'                                            haproxy[14389]: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2   client_ip ':' client_port                                                10.0.1.2:33317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3   '[' accept_date ']'                                  [06/Feb/2009:12:14:14.655]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4   frontend_name                                                                           http-in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5   backend_name '/' server_name                                        static/srv1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6   Tq '/' Tw '/' Tc '/' Tr '/' Tt*                                         10/0/30/69/109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7   status_code                                                                                       200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8   bytes_read*                                                                                    2750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9   captured_request_cookie                                                                    -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10   captured_response_cookie                                                                -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11   termination_state                                                                             ----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12   actconn '/' feconn '/' beconn '/' srv_conn '/' retries*   1/1/1/1/0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13   srv_queue '/' backend_queue                                                       0/0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14   '{' captured_request_headers* '}'                        {haproxy.1wt.eu}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15   '{' captured_response_headers* '}'                                                 {}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16   '"' http_request '"'                               "GET /index.html HTTP/1.1"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7100" y="1077595"/>
            <a:ext cx="1921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HTTP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日志：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610" y="5877560"/>
            <a:ext cx="1143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Jul 20 16:17:47 localhost </a:t>
            </a:r>
            <a:r>
              <a:rPr lang="zh-CN" altLang="en-US">
                <a:solidFill>
                  <a:srgbClr val="FF0000"/>
                </a:solidFill>
              </a:rPr>
              <a:t>haproxy[19852]: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49.118.47.59:40448 </a:t>
            </a:r>
            <a:r>
              <a:rPr lang="zh-CN" altLang="en-US">
                <a:solidFill>
                  <a:srgbClr val="FF0000"/>
                </a:solidFill>
              </a:rPr>
              <a:t>10.125.139.91:8888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2843 1720 200 215 0 0 94 310 </a:t>
            </a:r>
            <a:r>
              <a:rPr lang="zh-CN" altLang="en-US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/v3/ext/friendship/recommendedUsers?sn=34eaeabb2b6c3414fcb22559dd2caa8bffa45df8 HTTP/1.1 </a:t>
            </a:r>
            <a:r>
              <a:rPr lang="zh-CN" altLang="en-US">
                <a:solidFill>
                  <a:srgbClr val="FF0000"/>
                </a:solidFill>
              </a:rPr>
              <a:t>api-bs_server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https_frontend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{api-bs.gomeplus.com||android GomePlus 39.0.1;}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监控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299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配置监控项：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" y="1537970"/>
            <a:ext cx="2863850" cy="341503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listen admin_stats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</a:rPr>
              <a:t>bind 0.0.0.0:1080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mode http         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option httplog         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maxconn 10        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stats refresh 30s 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</a:rPr>
              <a:t>stats uri /stats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stats realm XingCloud\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</a:rPr>
              <a:t>stats auth admin:admin    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stats auth  gome:gome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stats hide-version            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stats  admin if TRUE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55" y="1537970"/>
            <a:ext cx="8759190" cy="5310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4555" y="1077595"/>
            <a:ext cx="299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监控页面：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监控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HaTop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537970"/>
            <a:ext cx="10825480" cy="5041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0700" y="1150620"/>
            <a:ext cx="4454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hatop -s /usr/local/haproxy/haproxy.sock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3448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5800" y="3448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5610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案例分析：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815" y="1537970"/>
            <a:ext cx="11504930" cy="11988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frontend https_frontend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#gome.com.cn gomeplus.com两个域名的证书配置在一起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bind *:443 ssl crt /usr/local/haproxy/servername.pem crt /usr/local/haproxy/gomeserver.pem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mode http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815" y="3105150"/>
            <a:ext cx="11504930" cy="36925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frontend http_frontend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bind *:80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mode http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	    acl req_m_discovery hdr_beg(host) -i  m-discovery.gomeplus.com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acl req_discovery hdr_beg(host) -i discovery.gomeplus.com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#主要是下面的指令用来实现http-&gt;https的跳转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redirect prefix   https://m-discovery.gomeplus.com if req_m_discovery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redirect prefix   https://discovery.gomeplus.com if req_discovery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frontend https_frontend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bind *:443 ssl crt /usr/local/haproxy/servername.pem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mode http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acl req_discovery hdr_beg(host) -i discovery.gomeplus.com m-discovery.gomeplus.com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use_backend discovery_server if req_discovery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77005" y="1169670"/>
            <a:ext cx="423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配置双域名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HTTPS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77640" y="2736850"/>
            <a:ext cx="423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HTTP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强制跳转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HTTPS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0" y="3448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5800" y="3448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5610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案例分析：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535" y="1537970"/>
            <a:ext cx="3818890" cy="47999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virtual_server </a:t>
            </a:r>
            <a:r>
              <a:rPr lang="zh-CN" altLang="en-US">
                <a:solidFill>
                  <a:srgbClr val="FF0000"/>
                </a:solidFill>
              </a:rPr>
              <a:t>10.125.137.6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9301 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delay_loop 6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lb_algo lc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lb_kind DR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protocol TCP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nat_mask 255.255.252.0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real_server </a:t>
            </a:r>
            <a:r>
              <a:rPr lang="zh-CN" altLang="en-US">
                <a:solidFill>
                  <a:srgbClr val="FF0000"/>
                </a:solidFill>
              </a:rPr>
              <a:t>10.125.137.56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9301 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weight 3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TCP_CHECK 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connect_timeout 3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nb_get_retry 3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delay_before_retry 3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connect_port 9301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real_server </a:t>
            </a:r>
            <a:r>
              <a:rPr lang="zh-CN" altLang="en-US">
                <a:solidFill>
                  <a:srgbClr val="FF0000"/>
                </a:solidFill>
              </a:rPr>
              <a:t>10.125.137.57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9301 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......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}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6480" y="1203325"/>
            <a:ext cx="423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四层转发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7415" y="1571625"/>
            <a:ext cx="7218045" cy="396938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listen  user_image 0.0.0.0:9301 #这里的9301是对外端口，可以设置成其他未被占用的端口，这里设置成和后端真实应用端口一致，是为了方便区分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mode tcp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option tcplog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balance roundrobin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server user_image_01 10.58.189.132:9301 weight 5 check inter 2000 rise 2 fall 5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server user_image_02 10.58.189.133:9301 weight 5 check inter 2000 rise 2 fall 5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server user_image_03 10.58.189.134:9301 weight 5 check inter 2000 rise 2 fall 5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server user_image_04 10.58.189.135:9301 weight 5 check inter 2000 rise 2 fall 5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总结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90" y="1844675"/>
            <a:ext cx="106514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HAProxy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本身不是高可用，只是支持高可用，</a:t>
            </a:r>
            <a:r>
              <a:rPr lang="zh-CN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高可用的核心是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Keepalived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Nginx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更适合多规则匹配，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HAProxy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相对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配置简单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HAProxy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可以支持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DNSpod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功能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VIP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暴露公网存在安全隐患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在需求和故障中成长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对比、总结、思考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68825" y="3044825"/>
            <a:ext cx="3054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Q&amp;A</a:t>
            </a:r>
            <a:endParaRPr lang="en-US" altLang="zh-CN" sz="60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87850" y="1203325"/>
            <a:ext cx="3416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44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zh-CN" sz="4400" b="1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8580" y="2674620"/>
            <a:ext cx="172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介绍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8580" y="4299585"/>
            <a:ext cx="2629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n-ea"/>
                <a:sym typeface="+mn-ea"/>
              </a:rPr>
              <a:t>2 </a:t>
            </a:r>
            <a:r>
              <a:rPr lang="zh-CN" altLang="zh-CN" sz="2400" b="1">
                <a:solidFill>
                  <a:schemeClr val="bg1">
                    <a:lumMod val="95000"/>
                  </a:schemeClr>
                </a:solidFill>
                <a:latin typeface="+mn-ea"/>
                <a:sym typeface="+mn-ea"/>
              </a:rPr>
              <a:t>对比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n-ea"/>
              </a:rPr>
              <a:t>Nginx/LVS</a:t>
            </a:r>
            <a:endParaRPr lang="zh-CN" altLang="zh-CN" sz="2400" b="1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4900" y="5655310"/>
            <a:ext cx="236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配置管理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7245" y="5554980"/>
            <a:ext cx="200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日志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41740" y="4101465"/>
            <a:ext cx="1339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6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监控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1855" y="2674620"/>
            <a:ext cx="185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7 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总结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646045" y="1862455"/>
            <a:ext cx="2863215" cy="782955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030855" y="2030095"/>
            <a:ext cx="2646045" cy="197612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078855" y="2180590"/>
            <a:ext cx="83820" cy="324866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798945" y="1920875"/>
            <a:ext cx="2797175" cy="88773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648450" y="2105025"/>
            <a:ext cx="2528570" cy="194310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430645" y="2146935"/>
            <a:ext cx="1641475" cy="317373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270375" y="2113280"/>
            <a:ext cx="1640840" cy="3148965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6870" y="5396230"/>
            <a:ext cx="180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+mn-ea"/>
              </a:rPr>
              <a:t>3 </a:t>
            </a:r>
            <a:r>
              <a:rPr lang="zh-CN" altLang="zh-CN" sz="2400" b="1">
                <a:solidFill>
                  <a:schemeClr val="bg1">
                    <a:lumMod val="95000"/>
                  </a:schemeClr>
                </a:solidFill>
                <a:latin typeface="+mn-ea"/>
              </a:rPr>
              <a:t>系统架构</a:t>
            </a:r>
            <a:endParaRPr lang="zh-CN" altLang="zh-CN" sz="2400" b="1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15035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255" y="36830"/>
            <a:ext cx="24523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介绍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490" y="1418590"/>
            <a:ext cx="4890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HAProxy是一个使用C语言编写的自由及开放源代码软件，其提供高可用性、负载均衡，以及基于TCP和HTTP的应用程序代理。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 descr="haproxy-pm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415" y="1586230"/>
            <a:ext cx="5834380" cy="466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8490" y="2987040"/>
            <a:ext cx="489013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bg1">
                    <a:lumMod val="95000"/>
                  </a:schemeClr>
                </a:solidFill>
              </a:rPr>
              <a:t>特点：</a:t>
            </a:r>
            <a:endParaRPr lang="zh-CN" altLang="zh-CN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>
                <a:solidFill>
                  <a:schemeClr val="bg1">
                    <a:lumMod val="95000"/>
                  </a:schemeClr>
                </a:solidFill>
              </a:rPr>
              <a:t>高并发，单实例并发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50000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连接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可靠性和稳定性非常好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种负载均衡算法，</a:t>
            </a:r>
            <a:r>
              <a:rPr lang="zh-CN" altLang="zh-CN" sz="2400">
                <a:solidFill>
                  <a:schemeClr val="bg1">
                    <a:lumMod val="95000"/>
                  </a:schemeClr>
                </a:solidFill>
              </a:rPr>
              <a:t>会话保持</a:t>
            </a:r>
            <a:endParaRPr lang="zh-CN" altLang="zh-CN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HTTP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TCP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ACL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控制转发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强大的监控界面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87425" y="908685"/>
          <a:ext cx="11195050" cy="598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0"/>
                <a:gridCol w="3637915"/>
                <a:gridCol w="3886835"/>
              </a:tblGrid>
              <a:tr h="932815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We</a:t>
                      </a:r>
                      <a:r>
                        <a:rPr lang="zh-CN" altLang="en-US" sz="2400" b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b服务器、邮件服务</a:t>
                      </a:r>
                      <a:endParaRPr lang="zh-CN" altLang="en-US" sz="24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反向代理、Web缓存</a:t>
                      </a:r>
                      <a:endParaRPr lang="zh-CN" altLang="en-US" sz="24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负载均衡器</a:t>
                      </a:r>
                      <a:endParaRPr lang="zh-CN" altLang="en-US" sz="24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bg1">
                              <a:lumMod val="95000"/>
                            </a:schemeClr>
                          </a:solidFill>
                          <a:sym typeface="+mn-ea"/>
                        </a:rPr>
                        <a:t>负载均衡器</a:t>
                      </a:r>
                      <a:endParaRPr lang="zh-CN" altLang="en-US" sz="24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99885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四层和七层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四层和七层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四层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999490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多配置文件，支持include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单配置文件</a:t>
                      </a:r>
                      <a:endParaRPr lang="zh-CN" altLang="zh-CN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sym typeface="+mn-ea"/>
                        </a:rPr>
                        <a:t>通</a:t>
                      </a: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过Keepaalived管理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99885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一个master多个worker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多个工作进程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无进程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99885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七层无转发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  <a:sym typeface="+mn-ea"/>
                        </a:rPr>
                        <a:t>七层无转发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</a:t>
                      </a: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AT、TUN、DR、</a:t>
                      </a:r>
                      <a:r>
                        <a:rPr lang="en-US" altLang="zh-CN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</a:t>
                      </a: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ullnat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999490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7种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8种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10种</a:t>
                      </a:r>
                      <a:endParaRPr lang="zh-CN" altLang="en-US" sz="24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987425" y="-3810"/>
            <a:ext cx="0" cy="6908165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55" y="247015"/>
            <a:ext cx="90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对比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减号 8"/>
          <p:cNvSpPr/>
          <p:nvPr/>
        </p:nvSpPr>
        <p:spPr>
          <a:xfrm rot="5400000">
            <a:off x="4215130" y="220345"/>
            <a:ext cx="897255" cy="446405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 rot="5400000">
            <a:off x="7846060" y="219710"/>
            <a:ext cx="914400" cy="446405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2400" y="182245"/>
            <a:ext cx="284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Nginx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7775" y="191135"/>
            <a:ext cx="284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HAProxy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4910" y="182245"/>
            <a:ext cx="284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LVS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55" y="946150"/>
            <a:ext cx="9791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功能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代理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层级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配置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进程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转发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方式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负载均衡算法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系统架构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50" name="显示器"/>
          <p:cNvSpPr/>
          <p:nvPr/>
        </p:nvSpPr>
        <p:spPr bwMode="auto">
          <a:xfrm>
            <a:off x="7417435" y="1307465"/>
            <a:ext cx="428625" cy="52959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手机"/>
          <p:cNvSpPr/>
          <p:nvPr/>
        </p:nvSpPr>
        <p:spPr bwMode="auto">
          <a:xfrm>
            <a:off x="4369435" y="1231900"/>
            <a:ext cx="378460" cy="68072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2375" y="2650490"/>
            <a:ext cx="9998075" cy="452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5065" y="2692400"/>
            <a:ext cx="98806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IP1		IP2		IP3		IP4		IP5</a:t>
            </a:r>
            <a:endParaRPr lang="en-US" altLang="zh-CN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6096000" y="1572260"/>
            <a:ext cx="0" cy="82042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2090" y="1572260"/>
            <a:ext cx="16078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550" y="2557780"/>
            <a:ext cx="108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多域名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多公网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IP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040" y="3847465"/>
            <a:ext cx="132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多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HAProxy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实例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272155" y="3948430"/>
            <a:ext cx="612140" cy="4445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984625" y="3479165"/>
            <a:ext cx="60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VIP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87240" y="3948430"/>
            <a:ext cx="612140" cy="4445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7233920" y="3947795"/>
            <a:ext cx="612140" cy="4445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8600440" y="3948430"/>
            <a:ext cx="612140" cy="4445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997825" y="4492625"/>
            <a:ext cx="60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VIP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0" name="正方体"/>
          <p:cNvSpPr/>
          <p:nvPr/>
        </p:nvSpPr>
        <p:spPr>
          <a:xfrm>
            <a:off x="6553200" y="5988050"/>
            <a:ext cx="302895" cy="503555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正方体"/>
          <p:cNvSpPr/>
          <p:nvPr/>
        </p:nvSpPr>
        <p:spPr>
          <a:xfrm>
            <a:off x="7388225" y="5988050"/>
            <a:ext cx="302895" cy="503555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正方体"/>
          <p:cNvSpPr/>
          <p:nvPr/>
        </p:nvSpPr>
        <p:spPr>
          <a:xfrm>
            <a:off x="8297545" y="5988050"/>
            <a:ext cx="302895" cy="503555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正方体"/>
          <p:cNvSpPr/>
          <p:nvPr/>
        </p:nvSpPr>
        <p:spPr>
          <a:xfrm>
            <a:off x="9212580" y="5988050"/>
            <a:ext cx="302895" cy="503555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正方体"/>
          <p:cNvSpPr/>
          <p:nvPr/>
        </p:nvSpPr>
        <p:spPr>
          <a:xfrm>
            <a:off x="10046970" y="5988050"/>
            <a:ext cx="302895" cy="503555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297545" y="5015230"/>
            <a:ext cx="0" cy="79248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727825" y="5806440"/>
            <a:ext cx="3459480" cy="152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/>
        </p:nvGraphicFramePr>
        <p:xfrm>
          <a:off x="1037590" y="4860925"/>
          <a:ext cx="41624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25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静态资源</a:t>
                      </a:r>
                      <a:r>
                        <a:rPr lang="zh-CN" altLang="en-US"/>
                        <a:t>                     </a:t>
                      </a:r>
                      <a:r>
                        <a:rPr lang="zh-CN" altLang="en-US" sz="1800">
                          <a:sym typeface="+mn-ea"/>
                        </a:rPr>
                        <a:t>生产环境灰度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IM业务                         </a:t>
                      </a:r>
                      <a:r>
                        <a:rPr lang="zh-CN" altLang="en-US" sz="1800">
                          <a:sym typeface="+mn-ea"/>
                        </a:rPr>
                        <a:t>内网资源对外映射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对外映射资源            </a:t>
                      </a:r>
                      <a:r>
                        <a:rPr lang="zh-CN" altLang="en-US" sz="1800">
                          <a:sym typeface="+mn-ea"/>
                        </a:rPr>
                        <a:t>预生产假证书配置</a:t>
                      </a:r>
                      <a:r>
                        <a:rPr lang="zh-CN" altLang="en-US"/>
                        <a:t>    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视频广告业务            </a:t>
                      </a:r>
                      <a:r>
                        <a:rPr lang="zh-CN" altLang="en-US" sz="1800">
                          <a:sym typeface="+mn-ea"/>
                        </a:rPr>
                        <a:t>预生产灰度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在线调用接口     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预生产             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3062605" y="4860925"/>
            <a:ext cx="0" cy="17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5615" y="3185795"/>
            <a:ext cx="635" cy="35115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230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配置文件结构：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27355" y="1843405"/>
          <a:ext cx="370141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415"/>
              </a:tblGrid>
              <a:tr h="3108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global    </a:t>
                      </a:r>
                      <a:r>
                        <a:rPr lang="zh-CN" altLang="en-US" b="0"/>
                        <a:t>全局配置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/>
                        <a:t>defaults    </a:t>
                      </a:r>
                      <a:r>
                        <a:rPr lang="zh-CN" altLang="en-US" b="0"/>
                        <a:t>默认参数配置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frontend     </a:t>
                      </a:r>
                      <a:r>
                        <a:rPr lang="zh-CN" altLang="en-US" b="0"/>
                        <a:t>转发、策略配置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backend    </a:t>
                      </a:r>
                      <a:r>
                        <a:rPr lang="zh-CN" altLang="en-US" b="0"/>
                        <a:t>设置后端集群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listen    </a:t>
                      </a:r>
                      <a:r>
                        <a:rPr lang="zh-CN" altLang="en-US" b="0"/>
                        <a:t>等价于frontend和backend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897755" y="1843405"/>
          <a:ext cx="65151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0"/>
              </a:tblGrid>
              <a:tr h="44805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global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    daemon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    maxconn 256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defaults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mode http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timeout connect 5000ms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timeout client 50000ms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timeout server 50000ms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frontend http-in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bind *:80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default_backend servers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backend servers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server server1 127.0.0.1:8000 maxconn 32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97755" y="1077595"/>
            <a:ext cx="3305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官方文档的一个例子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global &amp; defaults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配置：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226060" y="1537970"/>
          <a:ext cx="4420870" cy="503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870"/>
              </a:tblGrid>
              <a:tr h="5035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global</a:t>
                      </a:r>
                      <a:r>
                        <a:rPr lang="zh-CN" altLang="en-US"/>
                        <a:t>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maxconn 20480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log 127.0.0.1 local3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chroot /var/haproxy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uid 99    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gid 99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daemon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nbproc 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pidfile /usr/local/haproxy/haproxy.pid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ulimit-n 65535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defaults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    </a:t>
                      </a:r>
                      <a:r>
                        <a:rPr lang="en-US" altLang="zh-CN"/>
                        <a:t>log</a:t>
                      </a:r>
                      <a:r>
                        <a:rPr lang="zh-CN" altLang="zh-CN"/>
                        <a:t> </a:t>
                      </a:r>
                      <a:r>
                        <a:rPr lang="en-US" altLang="zh-CN"/>
                        <a:t>global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    retries 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maxconn 20000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contimeout      5000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clitimeout         50000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srvtimeout      50000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83200" y="1077595"/>
            <a:ext cx="3305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listen</a:t>
            </a:r>
            <a:r>
              <a:rPr lang="zh-CN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配置：</a:t>
            </a:r>
            <a:endParaRPr lang="zh-CN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4932045" y="1544320"/>
          <a:ext cx="70675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0"/>
              </a:tblGrid>
              <a:tr h="5029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rgbClr val="FF0000"/>
                          </a:solidFill>
                        </a:rPr>
                        <a:t>listen</a:t>
                      </a:r>
                      <a:r>
                        <a:rPr lang="zh-CN" altLang="en-US" b="0"/>
                        <a:t>  appli5-backup 0.0.0.0:10005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option  httpchk *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balance roundrobin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cookie  SERVERID insert indirect nocache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server  inst1 192.168.114.56:80 cookie server01 check inter 2000 fall 3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server  inst2 192.168.114.56:81 cookie server02 check inter 2000 fall 3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server  inst3 192.168.114.57:80 backup check inter 2000 fall 3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capture cookie ASPSESSION len 32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srvtimeout  20000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option  httpclose       # disable keep-alive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option  checkcache      # block response if set-cookie &amp; cacheable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rspidel ^Set-cookie:\ IP=   # do not let this cookie tell our internal IP address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errorloc    502 http://192.168.114.58/error502.html</a:t>
                      </a:r>
                      <a:endParaRPr lang="zh-CN" altLang="en-US" b="0"/>
                    </a:p>
                    <a:p>
                      <a:pPr>
                        <a:buNone/>
                      </a:pPr>
                      <a:r>
                        <a:rPr lang="zh-CN" altLang="en-US" b="0"/>
                        <a:t>    errorfile   503 /etc/haproxy/errors/503.http</a:t>
                      </a:r>
                      <a:endParaRPr lang="zh-CN" altLang="en-US" b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11061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frontend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配置：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427355" y="1570990"/>
          <a:ext cx="11452860" cy="47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860"/>
              </a:tblGrid>
              <a:tr h="4784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frontend</a:t>
                      </a:r>
                      <a:r>
                        <a:rPr lang="zh-CN" altLang="en-US"/>
                        <a:t> http_frontend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bind *:80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mode http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option httpclose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option forwardfor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reqadd X-Forwarded-Proto:\ http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      acl   req_pc   hdr_beg(host)   -i   www.gomeplus.com group.gomeplus.com 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      acl   req_im_sdk_platform   path_beg   -i   /im-platform/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      acl   req_im_api_imrh   hdr_beg(host)   -i   api-imrh.gomeplus.com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      use_backend   pc_server_80   if   req_pc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      use_backend   im_api_imrh   if   req_im_api_imrh   req_im_sdk_platform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log-format %ci:%cp\ %si:%sp\ %B\ %U\ %ST\ %Tq\ %Tw\ %Tc\ %Tr\ %Tt\ %r\ %b\ %f\ %hr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capture request header Host len 64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capture request header Referer len 200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capture request header User-Agent len 128 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B8C9">
                <a:alpha val="100000"/>
              </a:srgbClr>
            </a:gs>
            <a:gs pos="100000">
              <a:srgbClr val="949DA6">
                <a:alpha val="100000"/>
              </a:srgbClr>
            </a:gs>
            <a:gs pos="99000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34000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255" y="900430"/>
            <a:ext cx="12174855" cy="762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5" y="31750"/>
            <a:ext cx="305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355" y="107759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配置：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427355" y="1537970"/>
          <a:ext cx="8289290" cy="503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290"/>
              </a:tblGrid>
              <a:tr h="5035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backend</a:t>
                      </a:r>
                      <a:r>
                        <a:rPr lang="zh-CN" altLang="en-US"/>
                        <a:t> pc_server_80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mode http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balance roundrobin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pc-01 10.125.137.39:80 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pc-01 10.125.137.40:80 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pc-01 10.125.137.41:80 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pc-01 10.125.137.42:80  weight 5 check inter 2000 rise 2 fall 5 </a:t>
                      </a:r>
                      <a:r>
                        <a:rPr lang="zh-CN" altLang="en-US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backup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backend </a:t>
                      </a:r>
                      <a:r>
                        <a:rPr lang="zh-CN" altLang="en-US"/>
                        <a:t>im_api_imrh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mode http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option httpchk GET /im-platform/index.jsp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balance roundrobin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im-api-imrh-01 10.125.149.156:8080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im-api-imrh-02 10.125.149.157:8080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im-api-imrh-03 10.125.149.158:8080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im-api-imrh-04 10.125.149.159:8080 weight 5 check inter 2000 rise 2 fall 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   server im-api-imrh-05 10.125.149.160:8080 weight 5 check inter 2000 rise 2 fall 5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8933815" y="1678305"/>
          <a:ext cx="20269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/>
              </a:tblGrid>
              <a:tr h="31089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roundrobin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static-rr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leastconn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source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uri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url_params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hdr(name)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rdp-cookie(name)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9085</Words>
  <Application>WPS 演示</Application>
  <PresentationFormat>宽屏</PresentationFormat>
  <Paragraphs>452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黑体</vt:lpstr>
      <vt:lpstr>Calibri</vt:lpstr>
      <vt:lpstr>Calibri Light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wangyan-ds11</cp:lastModifiedBy>
  <cp:revision>83</cp:revision>
  <dcterms:created xsi:type="dcterms:W3CDTF">2017-07-18T14:58:00Z</dcterms:created>
  <dcterms:modified xsi:type="dcterms:W3CDTF">2017-07-21T08:22:13Z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