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22"/>
  </p:notesMasterIdLst>
  <p:sldIdLst>
    <p:sldId id="257" r:id="rId2"/>
    <p:sldId id="263" r:id="rId3"/>
    <p:sldId id="359" r:id="rId4"/>
    <p:sldId id="360" r:id="rId5"/>
    <p:sldId id="361" r:id="rId6"/>
    <p:sldId id="362" r:id="rId7"/>
    <p:sldId id="363" r:id="rId8"/>
    <p:sldId id="344" r:id="rId9"/>
    <p:sldId id="323" r:id="rId10"/>
    <p:sldId id="343" r:id="rId11"/>
    <p:sldId id="346" r:id="rId12"/>
    <p:sldId id="364" r:id="rId13"/>
    <p:sldId id="348" r:id="rId14"/>
    <p:sldId id="349" r:id="rId15"/>
    <p:sldId id="358" r:id="rId16"/>
    <p:sldId id="354" r:id="rId17"/>
    <p:sldId id="355" r:id="rId18"/>
    <p:sldId id="356" r:id="rId19"/>
    <p:sldId id="357" r:id="rId20"/>
    <p:sldId id="3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7772" autoAdjust="0"/>
  </p:normalViewPr>
  <p:slideViewPr>
    <p:cSldViewPr snapToGrid="0">
      <p:cViewPr>
        <p:scale>
          <a:sx n="90" d="100"/>
          <a:sy n="90" d="100"/>
        </p:scale>
        <p:origin x="403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D8F3F-748B-4221-89B1-755B747CF06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C986C-7B1C-401A-9773-421C3A2F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1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08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22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51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42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43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72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3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9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9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1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8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6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2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047D19-6317-496A-A22E-F4F876F4BF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9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2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047D19-6317-496A-A22E-F4F876F4BF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31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Social Books Web Application</a:t>
            </a:r>
            <a:endParaRPr lang="en-US" sz="2400" b="1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marL="1471400" lvl="8" indent="0">
              <a:buNone/>
            </a:pPr>
            <a:r>
              <a:rPr lang="en-US" sz="2400" b="1" dirty="0" smtClean="0"/>
              <a:t>		</a:t>
            </a:r>
            <a:endParaRPr lang="en-US" sz="2400" b="1" dirty="0"/>
          </a:p>
          <a:p>
            <a:pPr marL="1471400" lvl="8" indent="0">
              <a:buNone/>
            </a:pPr>
            <a:r>
              <a:rPr lang="en-US" sz="2400" b="1" dirty="0" smtClean="0"/>
              <a:t>		      Presented By:</a:t>
            </a:r>
          </a:p>
          <a:p>
            <a:pPr marL="1471400" lvl="8" indent="0">
              <a:buNone/>
            </a:pPr>
            <a:r>
              <a:rPr lang="en-US" sz="2400" dirty="0" smtClean="0"/>
              <a:t>		      Awais Akbar, Yang Wang, and </a:t>
            </a:r>
            <a:r>
              <a:rPr lang="en-US" sz="2400" dirty="0" err="1" smtClean="0"/>
              <a:t>Karthick</a:t>
            </a:r>
            <a:r>
              <a:rPr lang="en-US" sz="2400" dirty="0" smtClean="0"/>
              <a:t> </a:t>
            </a:r>
            <a:r>
              <a:rPr lang="en-US" sz="2400" dirty="0" err="1" smtClean="0"/>
              <a:t>Pandi</a:t>
            </a:r>
            <a:r>
              <a:rPr lang="en-US" sz="2400" dirty="0" smtClean="0"/>
              <a:t>,</a:t>
            </a:r>
          </a:p>
          <a:p>
            <a:pPr marL="1471400" lvl="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      Department of Computer Science</a:t>
            </a:r>
          </a:p>
          <a:p>
            <a:pPr marL="1471400" lvl="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      </a:t>
            </a:r>
            <a:r>
              <a:rPr lang="en-US" sz="2400" dirty="0" err="1" smtClean="0"/>
              <a:t>Maynooth</a:t>
            </a:r>
            <a:r>
              <a:rPr lang="en-US" sz="2400" dirty="0" smtClean="0"/>
              <a:t> University, Ireland</a:t>
            </a:r>
          </a:p>
          <a:p>
            <a:pPr marL="1471400" lvl="8" indent="0">
              <a:buNone/>
            </a:pPr>
            <a:r>
              <a:rPr lang="en-US" sz="2400" dirty="0" smtClean="0"/>
              <a:t>		      </a:t>
            </a:r>
            <a:r>
              <a:rPr lang="en-US" sz="2400" dirty="0" err="1" smtClean="0"/>
              <a:t>Maynooth</a:t>
            </a:r>
            <a:r>
              <a:rPr lang="en-US" sz="2400" dirty="0" smtClean="0"/>
              <a:t>, Co. Kildare, Ireland</a:t>
            </a:r>
          </a:p>
        </p:txBody>
      </p:sp>
      <p:pic>
        <p:nvPicPr>
          <p:cNvPr id="1030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497" y="3001617"/>
            <a:ext cx="1789042" cy="85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511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559" y="1205211"/>
            <a:ext cx="3061252" cy="49901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Web App Architecture</a:t>
            </a:r>
            <a:endParaRPr lang="en-US" sz="24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33" y="1794933"/>
            <a:ext cx="9381067" cy="445385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902444"/>
            <a:ext cx="2739224" cy="4346344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Used MVC 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 separate app into </a:t>
            </a:r>
            <a:r>
              <a:rPr lang="en-US" dirty="0" smtClean="0"/>
              <a:t>3 </a:t>
            </a:r>
            <a:r>
              <a:rPr lang="en-US" dirty="0" smtClean="0"/>
              <a:t>components:</a:t>
            </a:r>
          </a:p>
          <a:p>
            <a:pPr lvl="2"/>
            <a:r>
              <a:rPr lang="en-US" dirty="0" smtClean="0"/>
              <a:t>Logic, Interface, Database</a:t>
            </a:r>
            <a:endParaRPr lang="en-US" dirty="0" smtClean="0"/>
          </a:p>
          <a:p>
            <a:pPr lvl="1"/>
            <a:r>
              <a:rPr lang="en-US" dirty="0" smtClean="0"/>
              <a:t>Model</a:t>
            </a:r>
          </a:p>
          <a:p>
            <a:pPr lvl="2"/>
            <a:r>
              <a:rPr lang="en-US" dirty="0" smtClean="0"/>
              <a:t>Shows MongoDB data model of our library app</a:t>
            </a:r>
          </a:p>
          <a:p>
            <a:pPr lvl="2"/>
            <a:r>
              <a:rPr lang="en-US" dirty="0" smtClean="0"/>
              <a:t>Constraints &amp; formats to store data </a:t>
            </a:r>
            <a:r>
              <a:rPr lang="en-US" dirty="0" err="1" smtClean="0"/>
              <a:t>e.g</a:t>
            </a:r>
            <a:r>
              <a:rPr lang="en-US" dirty="0" smtClean="0"/>
              <a:t> JSON format</a:t>
            </a:r>
          </a:p>
          <a:p>
            <a:pPr lvl="2"/>
            <a:r>
              <a:rPr lang="en-US" dirty="0" smtClean="0"/>
              <a:t>Represents collections e.g., user, books</a:t>
            </a:r>
          </a:p>
          <a:p>
            <a:pPr lvl="2"/>
            <a:r>
              <a:rPr lang="en-US" dirty="0" smtClean="0"/>
              <a:t>Stores a book when user’s request passes through controller to model</a:t>
            </a:r>
            <a:endParaRPr lang="en-US" dirty="0" smtClean="0"/>
          </a:p>
          <a:p>
            <a:pPr lvl="1"/>
            <a:r>
              <a:rPr lang="en-US" dirty="0" smtClean="0"/>
              <a:t>View</a:t>
            </a:r>
            <a:endParaRPr lang="en-US" dirty="0"/>
          </a:p>
          <a:p>
            <a:pPr lvl="2"/>
            <a:r>
              <a:rPr lang="en-US" dirty="0" smtClean="0"/>
              <a:t>Presents data to the users using .html files e.g., viewing personal or social library books</a:t>
            </a:r>
            <a:endParaRPr lang="en-US" dirty="0"/>
          </a:p>
          <a:p>
            <a:pPr lvl="1"/>
            <a:r>
              <a:rPr lang="en-US" dirty="0" smtClean="0"/>
              <a:t>Controller</a:t>
            </a:r>
          </a:p>
          <a:p>
            <a:pPr lvl="2"/>
            <a:r>
              <a:rPr lang="en-US" dirty="0" smtClean="0"/>
              <a:t>Controls users’ requests</a:t>
            </a:r>
          </a:p>
          <a:p>
            <a:pPr lvl="2"/>
            <a:r>
              <a:rPr lang="en-US" dirty="0" smtClean="0"/>
              <a:t>Generates appropriate response </a:t>
            </a:r>
          </a:p>
          <a:p>
            <a:pPr lvl="2"/>
            <a:r>
              <a:rPr lang="en-US" dirty="0" smtClean="0"/>
              <a:t>Gets triggered when user passes any request </a:t>
            </a:r>
            <a:r>
              <a:rPr lang="en-US" dirty="0" err="1" smtClean="0"/>
              <a:t>e.g</a:t>
            </a:r>
            <a:r>
              <a:rPr lang="en-US" dirty="0" smtClean="0"/>
              <a:t> to view a book</a:t>
            </a:r>
            <a:endParaRPr lang="en-US" dirty="0"/>
          </a:p>
          <a:p>
            <a:pPr marL="384048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97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13" y="1058259"/>
            <a:ext cx="10058400" cy="64405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User Interaction – Personal Section</a:t>
            </a:r>
            <a:endParaRPr lang="en-US" sz="2800" b="1" dirty="0">
              <a:latin typeface="+mn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3880" y="1778001"/>
            <a:ext cx="2467187" cy="4461932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ISBN Validation</a:t>
            </a:r>
          </a:p>
          <a:p>
            <a:pPr lvl="2"/>
            <a:r>
              <a:rPr lang="en-US" dirty="0" smtClean="0"/>
              <a:t>Book not added in case of invalid ISBN</a:t>
            </a:r>
            <a:endParaRPr lang="en-US" dirty="0" smtClean="0"/>
          </a:p>
          <a:p>
            <a:pPr lvl="2"/>
            <a:r>
              <a:rPr lang="en-US" dirty="0" smtClean="0"/>
              <a:t>Accepts both 10 &amp; 13 digits ISBNs </a:t>
            </a:r>
          </a:p>
          <a:p>
            <a:pPr lvl="2"/>
            <a:r>
              <a:rPr lang="en-US" dirty="0" smtClean="0"/>
              <a:t>Used JavaScript regular expression to validate ISBN</a:t>
            </a:r>
          </a:p>
          <a:p>
            <a:pPr lvl="2"/>
            <a:r>
              <a:rPr lang="en-US" dirty="0" smtClean="0"/>
              <a:t>Register</a:t>
            </a:r>
            <a:endParaRPr lang="en-US" dirty="0" smtClean="0"/>
          </a:p>
          <a:p>
            <a:pPr lvl="2"/>
            <a:r>
              <a:rPr lang="en-US" dirty="0" smtClean="0"/>
              <a:t>Examples of one 13 digit accepted ISBN: 978-1-4842-3896-7 </a:t>
            </a:r>
          </a:p>
          <a:p>
            <a:pPr lvl="2"/>
            <a:r>
              <a:rPr lang="en-US" dirty="0"/>
              <a:t>Examples of one </a:t>
            </a:r>
            <a:r>
              <a:rPr lang="en-US" dirty="0" smtClean="0"/>
              <a:t>10 </a:t>
            </a:r>
            <a:r>
              <a:rPr lang="en-US" dirty="0"/>
              <a:t>digit accepted </a:t>
            </a:r>
            <a:r>
              <a:rPr lang="en-US" dirty="0" smtClean="0"/>
              <a:t>ISBN: 0-13-187248-6 </a:t>
            </a:r>
            <a:endParaRPr lang="en-US" dirty="0"/>
          </a:p>
          <a:p>
            <a:pPr lvl="1"/>
            <a:r>
              <a:rPr lang="en-US" dirty="0" smtClean="0"/>
              <a:t>Metadata</a:t>
            </a:r>
          </a:p>
          <a:p>
            <a:pPr lvl="2"/>
            <a:r>
              <a:rPr lang="en-US" dirty="0" smtClean="0"/>
              <a:t>Can add more than one metadata tags/  topics</a:t>
            </a:r>
          </a:p>
          <a:p>
            <a:pPr lvl="2"/>
            <a:r>
              <a:rPr lang="en-US" dirty="0" smtClean="0"/>
              <a:t>Accepted Format : [Topic 1], [Topic 2]</a:t>
            </a:r>
            <a:endParaRPr lang="en-US" dirty="0" smtClean="0"/>
          </a:p>
          <a:p>
            <a:pPr lvl="2"/>
            <a:endParaRPr lang="en-US" dirty="0"/>
          </a:p>
          <a:p>
            <a:pPr marL="384048" lvl="2" indent="0">
              <a:buNone/>
            </a:pPr>
            <a:endParaRPr lang="en-US" dirty="0" smtClean="0"/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259668" y="1778001"/>
            <a:ext cx="8788400" cy="4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84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939" y="1041326"/>
            <a:ext cx="10058400" cy="64405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User Interaction – Personal Section</a:t>
            </a:r>
            <a:endParaRPr lang="en-US" sz="2800" b="1" dirty="0">
              <a:latin typeface="+mn-lt"/>
            </a:endParaRPr>
          </a:p>
        </p:txBody>
      </p:sp>
      <p:pic>
        <p:nvPicPr>
          <p:cNvPr id="4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26" y="5549569"/>
            <a:ext cx="1530626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750733" y="1845733"/>
            <a:ext cx="8225920" cy="4376163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2467187" cy="402336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Shows the list of books in personal library</a:t>
            </a:r>
          </a:p>
          <a:p>
            <a:pPr lvl="1"/>
            <a:r>
              <a:rPr lang="en-US" dirty="0"/>
              <a:t>Topics / metadata </a:t>
            </a:r>
            <a:r>
              <a:rPr lang="en-US" dirty="0" smtClean="0"/>
              <a:t>tag can be selected for viewing books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8534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939" y="1015926"/>
            <a:ext cx="10058400" cy="64405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User Interaction – Social Section</a:t>
            </a:r>
            <a:endParaRPr lang="en-US" sz="2800" b="1" dirty="0">
              <a:latin typeface="+mn-lt"/>
            </a:endParaRPr>
          </a:p>
        </p:txBody>
      </p:sp>
      <p:pic>
        <p:nvPicPr>
          <p:cNvPr id="4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26" y="5549569"/>
            <a:ext cx="1530626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3657600" y="1845733"/>
            <a:ext cx="8449733" cy="437616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2467187" cy="402336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Shows the list of books in personal library</a:t>
            </a:r>
          </a:p>
          <a:p>
            <a:pPr lvl="1"/>
            <a:r>
              <a:rPr lang="en-US" dirty="0"/>
              <a:t>Topics / metadata </a:t>
            </a:r>
            <a:r>
              <a:rPr lang="en-US" dirty="0" smtClean="0"/>
              <a:t>tag can be selected for viewing books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8427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139" y="1026528"/>
            <a:ext cx="10058400" cy="64405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User Interaction – Book Management</a:t>
            </a:r>
            <a:endParaRPr lang="en-US" sz="2800" b="1" dirty="0">
              <a:latin typeface="+mn-lt"/>
            </a:endParaRPr>
          </a:p>
        </p:txBody>
      </p:sp>
      <p:pic>
        <p:nvPicPr>
          <p:cNvPr id="4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26" y="5549569"/>
            <a:ext cx="1530626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952999" y="1845734"/>
            <a:ext cx="7023653" cy="4376161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2467187" cy="402336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Different Operations can be performed on personal library</a:t>
            </a:r>
          </a:p>
          <a:p>
            <a:pPr lvl="2"/>
            <a:r>
              <a:rPr lang="en-US" dirty="0" smtClean="0"/>
              <a:t>Search books</a:t>
            </a:r>
            <a:endParaRPr lang="en-US" dirty="0"/>
          </a:p>
          <a:p>
            <a:pPr lvl="2"/>
            <a:r>
              <a:rPr lang="en-US" dirty="0" smtClean="0"/>
              <a:t>Deleted Books</a:t>
            </a:r>
          </a:p>
          <a:p>
            <a:pPr lvl="2"/>
            <a:r>
              <a:rPr lang="en-US" dirty="0" smtClean="0"/>
              <a:t>Edit Books</a:t>
            </a:r>
          </a:p>
        </p:txBody>
      </p:sp>
    </p:spTree>
    <p:extLst>
      <p:ext uri="{BB962C8B-B14F-4D97-AF65-F5344CB8AC3E}">
        <p14:creationId xmlns:p14="http://schemas.microsoft.com/office/powerpoint/2010/main" val="879222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Mobile-Friendly (Responsive) Web Design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 smtClean="0"/>
              <a:t>Used CSS @media rule</a:t>
            </a:r>
          </a:p>
          <a:p>
            <a:pPr lvl="2" algn="just"/>
            <a:r>
              <a:rPr lang="en-US" dirty="0" smtClean="0"/>
              <a:t>Includes a CSS properties block when a particular condition is met</a:t>
            </a:r>
          </a:p>
          <a:p>
            <a:pPr lvl="1" algn="just"/>
            <a:r>
              <a:rPr lang="en-US" dirty="0"/>
              <a:t>Layout changes depending on the device</a:t>
            </a:r>
          </a:p>
          <a:p>
            <a:pPr lvl="1" algn="just"/>
            <a:r>
              <a:rPr lang="en-US" dirty="0" smtClean="0"/>
              <a:t>Doesn’t require zooming to make the text readable</a:t>
            </a:r>
          </a:p>
          <a:p>
            <a:pPr lvl="1" algn="just"/>
            <a:r>
              <a:rPr lang="en-US" dirty="0" smtClean="0"/>
              <a:t>Works well on </a:t>
            </a:r>
            <a:r>
              <a:rPr lang="en-US" dirty="0" smtClean="0"/>
              <a:t>mobiles and tabs</a:t>
            </a:r>
            <a:endParaRPr lang="en-US" dirty="0"/>
          </a:p>
        </p:txBody>
      </p:sp>
      <p:pic>
        <p:nvPicPr>
          <p:cNvPr id="4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26" y="5549569"/>
            <a:ext cx="1530626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5583" y="0"/>
            <a:ext cx="3306417" cy="632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61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965" y="2025951"/>
            <a:ext cx="4780722" cy="53834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+mn-lt"/>
              </a:rPr>
              <a:t>PART - III</a:t>
            </a:r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262270" y="2812774"/>
            <a:ext cx="995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72818" y="1742661"/>
            <a:ext cx="995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663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093-C99B-4073-97E5-32081F0F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Deployment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BCA3-2EAA-4ADC-8414-6C211FD9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Used AWS to deploy the App and Db Servers</a:t>
            </a:r>
          </a:p>
          <a:p>
            <a:r>
              <a:rPr lang="en-GB" sz="1400" dirty="0">
                <a:latin typeface="Calibri (Body)"/>
              </a:rPr>
              <a:t>1. Available Zone:</a:t>
            </a:r>
          </a:p>
          <a:p>
            <a:r>
              <a:rPr lang="en-GB" sz="1400" dirty="0">
                <a:latin typeface="Calibri (Body)"/>
              </a:rPr>
              <a:t>    Used Two AZ to deploy the servers on two physical data centres.</a:t>
            </a:r>
          </a:p>
          <a:p>
            <a:r>
              <a:rPr lang="en-GB" sz="1400" dirty="0">
                <a:latin typeface="Calibri (Body)"/>
              </a:rPr>
              <a:t>    (Europe (Ireland) eu-west-1 and  Europe (London) eu-west-2)</a:t>
            </a:r>
          </a:p>
          <a:p>
            <a:r>
              <a:rPr lang="en-GB" sz="1400" dirty="0">
                <a:latin typeface="Calibri (Body)"/>
              </a:rPr>
              <a:t>2. Private Subnet(EC2):  </a:t>
            </a:r>
          </a:p>
          <a:p>
            <a:r>
              <a:rPr lang="en-GB" sz="1400" dirty="0">
                <a:latin typeface="Calibri (Body)"/>
              </a:rPr>
              <a:t>    Deployed different type servers on separate subnets and EC2.</a:t>
            </a:r>
          </a:p>
          <a:p>
            <a:r>
              <a:rPr lang="en-GB" sz="1400" dirty="0">
                <a:latin typeface="Calibri (Body)"/>
              </a:rPr>
              <a:t>    Controlled with security groups from IPs, Protocols and ports.</a:t>
            </a:r>
          </a:p>
          <a:p>
            <a:r>
              <a:rPr lang="en-GB" sz="1400" dirty="0">
                <a:latin typeface="Calibri (Body)"/>
              </a:rPr>
              <a:t>3. Application Load Balance:  </a:t>
            </a:r>
          </a:p>
          <a:p>
            <a:r>
              <a:rPr lang="en-GB" sz="1400" dirty="0">
                <a:latin typeface="Calibri (Body)"/>
              </a:rPr>
              <a:t>    Optimized the use of resources and avoid overload.</a:t>
            </a:r>
          </a:p>
          <a:p>
            <a:r>
              <a:rPr lang="en-GB" sz="1400" dirty="0">
                <a:latin typeface="Calibri (Body)"/>
              </a:rPr>
              <a:t>4. Auto Scaling:  </a:t>
            </a:r>
          </a:p>
          <a:p>
            <a:r>
              <a:rPr lang="en-GB" sz="1400" dirty="0">
                <a:latin typeface="Calibri (Body)"/>
              </a:rPr>
              <a:t>    Improved </a:t>
            </a:r>
            <a:r>
              <a:rPr lang="en-GB" sz="1400" b="0" i="0" dirty="0">
                <a:solidFill>
                  <a:srgbClr val="16191F"/>
                </a:solidFill>
                <a:effectLst/>
                <a:latin typeface="Calibri (Body)"/>
              </a:rPr>
              <a:t>fault tolerance, availability and reduce the cost.</a:t>
            </a:r>
          </a:p>
          <a:p>
            <a:endParaRPr lang="en-GB" sz="1400" dirty="0">
              <a:latin typeface="Calibri (Body)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425779-55DF-444E-AB50-7B38F6EA6B9E}"/>
              </a:ext>
            </a:extLst>
          </p:cNvPr>
          <p:cNvGrpSpPr/>
          <p:nvPr/>
        </p:nvGrpSpPr>
        <p:grpSpPr>
          <a:xfrm>
            <a:off x="6400799" y="1851312"/>
            <a:ext cx="5219437" cy="3782235"/>
            <a:chOff x="0" y="0"/>
            <a:chExt cx="5656998" cy="46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EE261A-05D7-4D2C-BD1E-2F079427E398}"/>
                </a:ext>
              </a:extLst>
            </p:cNvPr>
            <p:cNvSpPr/>
            <p:nvPr/>
          </p:nvSpPr>
          <p:spPr>
            <a:xfrm>
              <a:off x="75063" y="552735"/>
              <a:ext cx="5384041" cy="41148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Dot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100" b="1" u="sng">
                  <a:solidFill>
                    <a:srgbClr val="FF0000"/>
                  </a:solidFill>
                </a:rPr>
                <a:t>VPC</a:t>
              </a:r>
              <a:endParaRPr lang="en-GB" sz="110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576616C-108C-48B8-A97D-485F7A940A09}"/>
                </a:ext>
              </a:extLst>
            </p:cNvPr>
            <p:cNvGrpSpPr/>
            <p:nvPr/>
          </p:nvGrpSpPr>
          <p:grpSpPr>
            <a:xfrm>
              <a:off x="211542" y="1317011"/>
              <a:ext cx="2026691" cy="3193576"/>
              <a:chOff x="211542" y="1317011"/>
              <a:chExt cx="2026691" cy="319357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8C0FE91-1BF2-48CF-B20B-7F860E67CC96}"/>
                  </a:ext>
                </a:extLst>
              </p:cNvPr>
              <p:cNvSpPr/>
              <p:nvPr/>
            </p:nvSpPr>
            <p:spPr>
              <a:xfrm>
                <a:off x="211542" y="1317011"/>
                <a:ext cx="2026691" cy="3193576"/>
              </a:xfrm>
              <a:prstGeom prst="rect">
                <a:avLst/>
              </a:prstGeom>
              <a:ln>
                <a:prstDash val="lgDashDot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100" b="1" u="sng">
                    <a:solidFill>
                      <a:srgbClr val="FF0000"/>
                    </a:solidFill>
                  </a:rPr>
                  <a:t>Available Zone</a:t>
                </a:r>
                <a:endParaRPr lang="en-GB" sz="11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F41BBC2-8508-47F9-9A30-69663988A972}"/>
                  </a:ext>
                </a:extLst>
              </p:cNvPr>
              <p:cNvSpPr/>
              <p:nvPr/>
            </p:nvSpPr>
            <p:spPr>
              <a:xfrm>
                <a:off x="313899" y="1617260"/>
                <a:ext cx="1740089" cy="1487606"/>
              </a:xfrm>
              <a:prstGeom prst="rect">
                <a:avLst/>
              </a:prstGeom>
              <a:ln>
                <a:prstDash val="lgDashDot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100" b="1" u="sng">
                    <a:solidFill>
                      <a:srgbClr val="FF0000"/>
                    </a:solidFill>
                  </a:rPr>
                  <a:t>Subnet</a:t>
                </a:r>
                <a:endParaRPr lang="en-GB" sz="110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DCB9DBE-3884-489C-94A2-170AB2201C2E}"/>
                  </a:ext>
                </a:extLst>
              </p:cNvPr>
              <p:cNvGrpSpPr/>
              <p:nvPr/>
            </p:nvGrpSpPr>
            <p:grpSpPr>
              <a:xfrm>
                <a:off x="470847" y="1999395"/>
                <a:ext cx="1419368" cy="839337"/>
                <a:chOff x="470847" y="1999395"/>
                <a:chExt cx="1419368" cy="839337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ACEF499-DD20-457B-97FF-E148EE7EAB05}"/>
                    </a:ext>
                  </a:extLst>
                </p:cNvPr>
                <p:cNvSpPr/>
                <p:nvPr/>
              </p:nvSpPr>
              <p:spPr>
                <a:xfrm>
                  <a:off x="470847" y="1999395"/>
                  <a:ext cx="1419368" cy="83933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GB" sz="1100" b="1" u="sng">
                      <a:solidFill>
                        <a:srgbClr val="FF0000"/>
                      </a:solidFill>
                    </a:rPr>
                    <a:t>EC2</a:t>
                  </a:r>
                  <a:endParaRPr lang="en-GB" sz="1100" b="1" u="sng" baseline="0">
                    <a:solidFill>
                      <a:srgbClr val="FF0000"/>
                    </a:solidFill>
                  </a:endParaRPr>
                </a:p>
                <a:p>
                  <a:pPr algn="l"/>
                  <a:endParaRPr lang="en-GB" sz="110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D67B3FF-9D32-4FAD-958A-54C654C87CF3}"/>
                    </a:ext>
                  </a:extLst>
                </p:cNvPr>
                <p:cNvSpPr/>
                <p:nvPr/>
              </p:nvSpPr>
              <p:spPr>
                <a:xfrm>
                  <a:off x="593677" y="2326940"/>
                  <a:ext cx="1214651" cy="307074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800" b="1" i="1"/>
                    <a:t>WebApp</a:t>
                  </a:r>
                  <a:r>
                    <a:rPr lang="en-GB" sz="800" b="1" i="1" baseline="0"/>
                    <a:t> Server</a:t>
                  </a:r>
                  <a:endParaRPr lang="en-GB" sz="800" b="1" i="1"/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43400FD-5399-41C2-9789-DF4F3956B95D}"/>
                  </a:ext>
                </a:extLst>
              </p:cNvPr>
              <p:cNvSpPr/>
              <p:nvPr/>
            </p:nvSpPr>
            <p:spPr>
              <a:xfrm>
                <a:off x="307075" y="3186749"/>
                <a:ext cx="1740089" cy="1221475"/>
              </a:xfrm>
              <a:prstGeom prst="rect">
                <a:avLst/>
              </a:prstGeom>
              <a:ln>
                <a:prstDash val="lgDashDot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100" b="1" u="sng">
                    <a:solidFill>
                      <a:srgbClr val="FF0000"/>
                    </a:solidFill>
                  </a:rPr>
                  <a:t>Subnet</a:t>
                </a:r>
                <a:endParaRPr lang="en-GB" sz="110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34432ED-A988-4CDF-9CDE-E8FBB6F33AA7}"/>
                  </a:ext>
                </a:extLst>
              </p:cNvPr>
              <p:cNvGrpSpPr/>
              <p:nvPr/>
            </p:nvGrpSpPr>
            <p:grpSpPr>
              <a:xfrm>
                <a:off x="491319" y="3439235"/>
                <a:ext cx="1419368" cy="839337"/>
                <a:chOff x="491319" y="3439235"/>
                <a:chExt cx="1419368" cy="83933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1FCFB96-1CD0-4860-8416-E94F932C526B}"/>
                    </a:ext>
                  </a:extLst>
                </p:cNvPr>
                <p:cNvSpPr/>
                <p:nvPr/>
              </p:nvSpPr>
              <p:spPr>
                <a:xfrm>
                  <a:off x="491319" y="3439235"/>
                  <a:ext cx="1419368" cy="83933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GB" sz="1100" b="1" u="sng">
                      <a:solidFill>
                        <a:srgbClr val="FF0000"/>
                      </a:solidFill>
                    </a:rPr>
                    <a:t>EC2</a:t>
                  </a:r>
                  <a:endParaRPr lang="en-GB" sz="1100" b="1" u="sng" baseline="0">
                    <a:solidFill>
                      <a:srgbClr val="FF0000"/>
                    </a:solidFill>
                  </a:endParaRPr>
                </a:p>
                <a:p>
                  <a:pPr algn="l"/>
                  <a:endParaRPr lang="en-GB" sz="110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0C5F739-32A4-4EE5-B5AB-3F84149F3D40}"/>
                    </a:ext>
                  </a:extLst>
                </p:cNvPr>
                <p:cNvSpPr/>
                <p:nvPr/>
              </p:nvSpPr>
              <p:spPr>
                <a:xfrm>
                  <a:off x="593677" y="3766780"/>
                  <a:ext cx="1214651" cy="307074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800" b="1" i="1"/>
                    <a:t>Mongo Db</a:t>
                  </a:r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D433EA-9AC2-472F-A69F-BAFE460E6E24}"/>
                </a:ext>
              </a:extLst>
            </p:cNvPr>
            <p:cNvSpPr/>
            <p:nvPr/>
          </p:nvSpPr>
          <p:spPr>
            <a:xfrm>
              <a:off x="2313293" y="675567"/>
              <a:ext cx="962168" cy="4640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100" b="1" u="sng">
                  <a:solidFill>
                    <a:srgbClr val="FF0000"/>
                  </a:solidFill>
                </a:rPr>
                <a:t>Amazon </a:t>
              </a:r>
            </a:p>
            <a:p>
              <a:pPr algn="ctr"/>
              <a:r>
                <a:rPr lang="en-GB" sz="1100" b="1" u="sng">
                  <a:solidFill>
                    <a:srgbClr val="FF0000"/>
                  </a:solidFill>
                </a:rPr>
                <a:t>Load Balance</a:t>
              </a:r>
              <a:endParaRPr lang="en-GB" sz="1100" b="1" u="sng" baseline="0">
                <a:solidFill>
                  <a:srgbClr val="FF0000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17CDA4-C883-4A32-9BF6-854E055EE65C}"/>
                </a:ext>
              </a:extLst>
            </p:cNvPr>
            <p:cNvGrpSpPr/>
            <p:nvPr/>
          </p:nvGrpSpPr>
          <p:grpSpPr>
            <a:xfrm>
              <a:off x="3316406" y="1317013"/>
              <a:ext cx="2026691" cy="1931156"/>
              <a:chOff x="3316406" y="1317013"/>
              <a:chExt cx="2026691" cy="193115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CA49488-BA7A-4609-AFC4-283A47FFD8D8}"/>
                  </a:ext>
                </a:extLst>
              </p:cNvPr>
              <p:cNvSpPr/>
              <p:nvPr/>
            </p:nvSpPr>
            <p:spPr>
              <a:xfrm>
                <a:off x="3316406" y="1317013"/>
                <a:ext cx="2026691" cy="1931156"/>
              </a:xfrm>
              <a:prstGeom prst="rect">
                <a:avLst/>
              </a:prstGeom>
              <a:ln>
                <a:prstDash val="lgDashDot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100" b="1" u="sng">
                    <a:solidFill>
                      <a:srgbClr val="FF0000"/>
                    </a:solidFill>
                  </a:rPr>
                  <a:t>Available Zone</a:t>
                </a:r>
                <a:endParaRPr lang="en-GB" sz="11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4B3E4E4-80DE-4FA1-8130-68BA364FF8EA}"/>
                  </a:ext>
                </a:extLst>
              </p:cNvPr>
              <p:cNvSpPr/>
              <p:nvPr/>
            </p:nvSpPr>
            <p:spPr>
              <a:xfrm>
                <a:off x="3418763" y="1617262"/>
                <a:ext cx="1740089" cy="1487606"/>
              </a:xfrm>
              <a:prstGeom prst="rect">
                <a:avLst/>
              </a:prstGeom>
              <a:ln>
                <a:prstDash val="lgDashDot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100" b="1" u="sng">
                    <a:solidFill>
                      <a:srgbClr val="FF0000"/>
                    </a:solidFill>
                  </a:rPr>
                  <a:t>Subnet</a:t>
                </a:r>
                <a:endParaRPr lang="en-GB" sz="1100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D32C234-603F-4CB4-84A1-670CEA0B204D}"/>
                  </a:ext>
                </a:extLst>
              </p:cNvPr>
              <p:cNvGrpSpPr/>
              <p:nvPr/>
            </p:nvGrpSpPr>
            <p:grpSpPr>
              <a:xfrm>
                <a:off x="3575711" y="1999397"/>
                <a:ext cx="1419368" cy="839337"/>
                <a:chOff x="3575711" y="1999397"/>
                <a:chExt cx="1419368" cy="839337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3CC9401-7BCF-4428-85B9-1E81BFA40BA4}"/>
                    </a:ext>
                  </a:extLst>
                </p:cNvPr>
                <p:cNvSpPr/>
                <p:nvPr/>
              </p:nvSpPr>
              <p:spPr>
                <a:xfrm>
                  <a:off x="3575711" y="1999397"/>
                  <a:ext cx="1419368" cy="83933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GB" sz="1100" b="1" u="sng">
                      <a:solidFill>
                        <a:srgbClr val="FF0000"/>
                      </a:solidFill>
                    </a:rPr>
                    <a:t>EC2</a:t>
                  </a:r>
                  <a:endParaRPr lang="en-GB" sz="1100" b="1" u="sng" baseline="0">
                    <a:solidFill>
                      <a:srgbClr val="FF0000"/>
                    </a:solidFill>
                  </a:endParaRPr>
                </a:p>
                <a:p>
                  <a:pPr algn="l"/>
                  <a:endParaRPr lang="en-GB" sz="110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12033602-BC77-423E-9768-6E0F6FBE7A22}"/>
                    </a:ext>
                  </a:extLst>
                </p:cNvPr>
                <p:cNvSpPr/>
                <p:nvPr/>
              </p:nvSpPr>
              <p:spPr>
                <a:xfrm>
                  <a:off x="3698541" y="2326942"/>
                  <a:ext cx="1214651" cy="307074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800" b="1" i="1"/>
                    <a:t>WebApp</a:t>
                  </a:r>
                  <a:r>
                    <a:rPr lang="en-GB" sz="800" b="1" i="1" baseline="0"/>
                    <a:t> Server</a:t>
                  </a:r>
                  <a:endParaRPr lang="en-GB" sz="800" b="1" i="1"/>
                </a:p>
              </p:txBody>
            </p:sp>
          </p:grp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1092B854-DF03-491F-8510-30D12B85040B}"/>
                </a:ext>
              </a:extLst>
            </p:cNvPr>
            <p:cNvCxnSpPr>
              <a:cxnSpLocks/>
              <a:stCxn id="27" idx="4"/>
              <a:endCxn id="34" idx="6"/>
            </p:cNvCxnSpPr>
            <p:nvPr/>
          </p:nvCxnSpPr>
          <p:spPr>
            <a:xfrm rot="5400000">
              <a:off x="2413948" y="2028397"/>
              <a:ext cx="1286301" cy="249753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18EDB1FD-00B2-4C58-AC1F-3C825EA2A9ED}"/>
                </a:ext>
              </a:extLst>
            </p:cNvPr>
            <p:cNvCxnSpPr>
              <a:cxnSpLocks/>
              <a:stCxn id="7" idx="1"/>
              <a:endCxn id="36" idx="0"/>
            </p:cNvCxnSpPr>
            <p:nvPr/>
          </p:nvCxnSpPr>
          <p:spPr>
            <a:xfrm rot="10800000" flipV="1">
              <a:off x="1201003" y="907578"/>
              <a:ext cx="1112290" cy="14193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163329C9-822A-4988-A93A-B39C92035AFE}"/>
                </a:ext>
              </a:extLst>
            </p:cNvPr>
            <p:cNvCxnSpPr>
              <a:cxnSpLocks/>
              <a:stCxn id="7" idx="3"/>
              <a:endCxn id="27" idx="0"/>
            </p:cNvCxnSpPr>
            <p:nvPr/>
          </p:nvCxnSpPr>
          <p:spPr>
            <a:xfrm>
              <a:off x="3275461" y="907579"/>
              <a:ext cx="1030406" cy="14193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10590F-8DC3-4AAF-A52D-0B0023124863}"/>
                </a:ext>
              </a:extLst>
            </p:cNvPr>
            <p:cNvSpPr/>
            <p:nvPr/>
          </p:nvSpPr>
          <p:spPr>
            <a:xfrm>
              <a:off x="388962" y="1876569"/>
              <a:ext cx="4701654" cy="1098644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lgDashDot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100" b="1" u="none">
                  <a:solidFill>
                    <a:srgbClr val="00B0F0"/>
                  </a:solidFill>
                </a:rPr>
                <a:t>AutoScalling</a:t>
              </a:r>
              <a:endParaRPr lang="en-GB" sz="1100" b="1" u="none" baseline="0">
                <a:solidFill>
                  <a:srgbClr val="00B0F0"/>
                </a:solidFill>
              </a:endParaRPr>
            </a:p>
            <a:p>
              <a:pPr algn="ctr"/>
              <a:r>
                <a:rPr lang="en-GB" sz="1100" b="1" u="none" baseline="0">
                  <a:solidFill>
                    <a:srgbClr val="00B0F0"/>
                  </a:solidFill>
                </a:rPr>
                <a:t>Group</a:t>
              </a:r>
              <a:endParaRPr lang="en-GB" sz="1100" u="none">
                <a:solidFill>
                  <a:srgbClr val="00B0F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41DCCCF-BCBF-4A3D-A6FD-B428C5848495}"/>
                </a:ext>
              </a:extLst>
            </p:cNvPr>
            <p:cNvCxnSpPr>
              <a:stCxn id="36" idx="4"/>
              <a:endCxn id="34" idx="0"/>
            </p:cNvCxnSpPr>
            <p:nvPr/>
          </p:nvCxnSpPr>
          <p:spPr>
            <a:xfrm>
              <a:off x="1201003" y="2634014"/>
              <a:ext cx="0" cy="1132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phic 51" descr="Male profile">
              <a:extLst>
                <a:ext uri="{FF2B5EF4-FFF2-40B4-BE49-F238E27FC236}">
                  <a16:creationId xmlns:a16="http://schemas.microsoft.com/office/drawing/2014/main" id="{83EFE558-D24E-4A65-9534-1973A04DA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0" y="0"/>
              <a:ext cx="511791" cy="511791"/>
            </a:xfrm>
            <a:prstGeom prst="rect">
              <a:avLst/>
            </a:prstGeom>
          </p:spPr>
        </p:pic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EA1DB0E-0342-4856-B857-8B8BFAD6BF57}"/>
                </a:ext>
              </a:extLst>
            </p:cNvPr>
            <p:cNvCxnSpPr>
              <a:cxnSpLocks/>
              <a:stCxn id="14" idx="3"/>
              <a:endCxn id="7" idx="0"/>
            </p:cNvCxnSpPr>
            <p:nvPr/>
          </p:nvCxnSpPr>
          <p:spPr>
            <a:xfrm>
              <a:off x="511791" y="255896"/>
              <a:ext cx="2282586" cy="4196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56">
              <a:extLst>
                <a:ext uri="{FF2B5EF4-FFF2-40B4-BE49-F238E27FC236}">
                  <a16:creationId xmlns:a16="http://schemas.microsoft.com/office/drawing/2014/main" id="{ED560585-084C-4B12-827B-8F9613E21327}"/>
                </a:ext>
              </a:extLst>
            </p:cNvPr>
            <p:cNvSpPr txBox="1"/>
            <p:nvPr/>
          </p:nvSpPr>
          <p:spPr>
            <a:xfrm>
              <a:off x="3268640" y="225187"/>
              <a:ext cx="2388358" cy="2958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300" b="1" u="sng"/>
                <a:t>AWS</a:t>
              </a:r>
              <a:r>
                <a:rPr lang="en-GB" sz="1300" b="1" u="sng" baseline="0"/>
                <a:t> Deployment Architecture</a:t>
              </a:r>
              <a:endParaRPr lang="en-GB" sz="1300" b="1" u="sng"/>
            </a:p>
          </p:txBody>
        </p:sp>
        <p:sp>
          <p:nvSpPr>
            <p:cNvPr id="17" name="Flowchart: Summing Junction 16">
              <a:extLst>
                <a:ext uri="{FF2B5EF4-FFF2-40B4-BE49-F238E27FC236}">
                  <a16:creationId xmlns:a16="http://schemas.microsoft.com/office/drawing/2014/main" id="{B9B41C58-DE25-4104-9FDF-0CF4940D53D2}"/>
                </a:ext>
              </a:extLst>
            </p:cNvPr>
            <p:cNvSpPr/>
            <p:nvPr/>
          </p:nvSpPr>
          <p:spPr>
            <a:xfrm>
              <a:off x="2797793" y="3200402"/>
              <a:ext cx="180000" cy="180000"/>
            </a:xfrm>
            <a:prstGeom prst="flowChartSummingJunct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B816A2A-41C4-4037-AFE0-04F83C75EE82}"/>
                </a:ext>
              </a:extLst>
            </p:cNvPr>
            <p:cNvCxnSpPr>
              <a:stCxn id="17" idx="3"/>
              <a:endCxn id="31" idx="3"/>
            </p:cNvCxnSpPr>
            <p:nvPr/>
          </p:nvCxnSpPr>
          <p:spPr>
            <a:xfrm flipH="1">
              <a:off x="2047164" y="3354042"/>
              <a:ext cx="776989" cy="443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8E43135-42DA-427C-8A9A-F15B054E88EC}"/>
                </a:ext>
              </a:extLst>
            </p:cNvPr>
            <p:cNvCxnSpPr>
              <a:stCxn id="24" idx="1"/>
              <a:endCxn id="17" idx="7"/>
            </p:cNvCxnSpPr>
            <p:nvPr/>
          </p:nvCxnSpPr>
          <p:spPr>
            <a:xfrm flipH="1">
              <a:off x="2951433" y="2361065"/>
              <a:ext cx="467330" cy="865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Summing Junction 19">
              <a:extLst>
                <a:ext uri="{FF2B5EF4-FFF2-40B4-BE49-F238E27FC236}">
                  <a16:creationId xmlns:a16="http://schemas.microsoft.com/office/drawing/2014/main" id="{79E6E7EF-1E77-4E9A-B1B2-57A92836A1A3}"/>
                </a:ext>
              </a:extLst>
            </p:cNvPr>
            <p:cNvSpPr/>
            <p:nvPr/>
          </p:nvSpPr>
          <p:spPr>
            <a:xfrm>
              <a:off x="1119117" y="3077571"/>
              <a:ext cx="180000" cy="180000"/>
            </a:xfrm>
            <a:prstGeom prst="flowChartSummingJunct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1" name="TextBox 66">
              <a:extLst>
                <a:ext uri="{FF2B5EF4-FFF2-40B4-BE49-F238E27FC236}">
                  <a16:creationId xmlns:a16="http://schemas.microsoft.com/office/drawing/2014/main" id="{36C31E08-B4D6-47E5-81A0-85D79CFB2F23}"/>
                </a:ext>
              </a:extLst>
            </p:cNvPr>
            <p:cNvSpPr txBox="1"/>
            <p:nvPr/>
          </p:nvSpPr>
          <p:spPr>
            <a:xfrm>
              <a:off x="2286000" y="3125338"/>
              <a:ext cx="627797" cy="2661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 i="1" u="none"/>
                <a:t>Router</a:t>
              </a:r>
            </a:p>
          </p:txBody>
        </p:sp>
        <p:sp>
          <p:nvSpPr>
            <p:cNvPr id="22" name="TextBox 67">
              <a:extLst>
                <a:ext uri="{FF2B5EF4-FFF2-40B4-BE49-F238E27FC236}">
                  <a16:creationId xmlns:a16="http://schemas.microsoft.com/office/drawing/2014/main" id="{E622E526-D9C6-4E89-8628-56A78746A014}"/>
                </a:ext>
              </a:extLst>
            </p:cNvPr>
            <p:cNvSpPr txBox="1"/>
            <p:nvPr/>
          </p:nvSpPr>
          <p:spPr>
            <a:xfrm>
              <a:off x="968991" y="211542"/>
              <a:ext cx="1105469" cy="25930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0" i="1"/>
                <a:t>HTTP</a:t>
              </a:r>
              <a:r>
                <a:rPr lang="en-GB" sz="1100" b="0" i="1" baseline="0"/>
                <a:t> Request</a:t>
              </a:r>
              <a:endParaRPr lang="en-GB" sz="1100" b="0" i="1"/>
            </a:p>
          </p:txBody>
        </p:sp>
      </p:grpSp>
    </p:spTree>
    <p:extLst>
      <p:ext uri="{BB962C8B-B14F-4D97-AF65-F5344CB8AC3E}">
        <p14:creationId xmlns:p14="http://schemas.microsoft.com/office/powerpoint/2010/main" val="359299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B903-3CC9-4992-96A6-AFB0ACDA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ideas for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2C69-44AF-4BB7-A4E2-B0D6B07C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Used some agile ideas to manage the project.</a:t>
            </a:r>
          </a:p>
          <a:p>
            <a:r>
              <a:rPr lang="en-GB" sz="1400" dirty="0"/>
              <a:t>1. Requirement Analysis:</a:t>
            </a:r>
          </a:p>
          <a:p>
            <a:r>
              <a:rPr lang="en-GB" sz="1400" dirty="0"/>
              <a:t>     Divided all functions into small modules to be suitable for Agile management.</a:t>
            </a:r>
          </a:p>
          <a:p>
            <a:r>
              <a:rPr lang="en-GB" sz="1400" dirty="0"/>
              <a:t>     Every module was managed by separate JavaScript and HTML file.</a:t>
            </a:r>
          </a:p>
          <a:p>
            <a:r>
              <a:rPr lang="en-GB" sz="1400" dirty="0"/>
              <a:t>     Used Restful API to access each module and plugged in or out freely. </a:t>
            </a:r>
          </a:p>
          <a:p>
            <a:r>
              <a:rPr lang="en-GB" sz="1400" dirty="0"/>
              <a:t>2. Team Management:</a:t>
            </a:r>
          </a:p>
          <a:p>
            <a:r>
              <a:rPr lang="en-GB" sz="1400" dirty="0"/>
              <a:t>     Used the team structure (Scrum master + 2 members) to ensure the progress and quality.</a:t>
            </a:r>
          </a:p>
          <a:p>
            <a:r>
              <a:rPr lang="en-GB" sz="1400" dirty="0"/>
              <a:t>     Operated the start-up, preview and review meetings every week to manage the progress and risks.</a:t>
            </a:r>
          </a:p>
          <a:p>
            <a:r>
              <a:rPr lang="en-GB" sz="1400" dirty="0"/>
              <a:t>3. CI/CD - Continuous integration and continuous delivery:</a:t>
            </a:r>
          </a:p>
          <a:p>
            <a:r>
              <a:rPr lang="en-GB" sz="1400" dirty="0"/>
              <a:t>     Used the Git and Jenkins to manage all project phases to deploy the services on servers automatically.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666A7F-9942-4C9A-894D-18321B55420B}"/>
              </a:ext>
            </a:extLst>
          </p:cNvPr>
          <p:cNvGrpSpPr/>
          <p:nvPr/>
        </p:nvGrpSpPr>
        <p:grpSpPr>
          <a:xfrm>
            <a:off x="7032559" y="1749704"/>
            <a:ext cx="4264924" cy="3062350"/>
            <a:chOff x="0" y="0"/>
            <a:chExt cx="4264924" cy="30623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43B8FE-46EF-479D-84C4-A87581725A33}"/>
                </a:ext>
              </a:extLst>
            </p:cNvPr>
            <p:cNvSpPr/>
            <p:nvPr/>
          </p:nvSpPr>
          <p:spPr>
            <a:xfrm>
              <a:off x="914399" y="293425"/>
              <a:ext cx="1440000" cy="108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100" b="1" u="sng">
                  <a:solidFill>
                    <a:srgbClr val="FF0000"/>
                  </a:solidFill>
                </a:rPr>
                <a:t>Development</a:t>
              </a:r>
              <a:r>
                <a:rPr lang="en-GB" sz="1100" b="1" u="sng" baseline="0">
                  <a:solidFill>
                    <a:srgbClr val="FF0000"/>
                  </a:solidFill>
                </a:rPr>
                <a:t> Env</a:t>
              </a:r>
            </a:p>
            <a:p>
              <a:pPr algn="l"/>
              <a:r>
                <a:rPr lang="en-GB" sz="1100"/>
                <a:t>(IntelliJ IDEA</a:t>
              </a:r>
              <a:r>
                <a:rPr lang="en-GB" sz="1100" baseline="0"/>
                <a:t> + </a:t>
              </a:r>
              <a:r>
                <a:rPr lang="en-GB" sz="1100"/>
                <a:t>Git)</a:t>
              </a:r>
            </a:p>
            <a:p>
              <a:pPr algn="l"/>
              <a:endParaRPr lang="en-GB" sz="1100"/>
            </a:p>
            <a:p>
              <a:pPr algn="l"/>
              <a:endParaRPr lang="en-GB"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C0AC0F-5C82-44E1-969A-3859CCDD12C4}"/>
                </a:ext>
              </a:extLst>
            </p:cNvPr>
            <p:cNvSpPr/>
            <p:nvPr/>
          </p:nvSpPr>
          <p:spPr>
            <a:xfrm>
              <a:off x="914399" y="1569489"/>
              <a:ext cx="1440000" cy="108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100" b="1" u="sng">
                  <a:solidFill>
                    <a:srgbClr val="FF0000"/>
                  </a:solidFill>
                </a:rPr>
                <a:t>Deployment</a:t>
              </a:r>
              <a:r>
                <a:rPr lang="en-GB" sz="1100" b="1" u="sng" baseline="0">
                  <a:solidFill>
                    <a:srgbClr val="FF0000"/>
                  </a:solidFill>
                </a:rPr>
                <a:t> Server</a:t>
              </a:r>
            </a:p>
            <a:p>
              <a:pPr algn="l"/>
              <a:r>
                <a:rPr lang="en-GB" sz="1100"/>
                <a:t>(AWS</a:t>
              </a:r>
              <a:r>
                <a:rPr lang="en-GB" sz="1100" baseline="0"/>
                <a:t> EC2</a:t>
              </a:r>
              <a:r>
                <a:rPr lang="en-GB" sz="1100"/>
                <a:t>)</a:t>
              </a:r>
            </a:p>
            <a:p>
              <a:pPr algn="l"/>
              <a:r>
                <a:rPr lang="en-GB" sz="1100"/>
                <a:t>Tomcat:</a:t>
              </a:r>
            </a:p>
            <a:p>
              <a:pPr algn="l"/>
              <a:endParaRPr lang="en-GB" sz="11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E84C93-B2D2-4F24-8963-A62A27E3F8DC}"/>
                </a:ext>
              </a:extLst>
            </p:cNvPr>
            <p:cNvSpPr/>
            <p:nvPr/>
          </p:nvSpPr>
          <p:spPr>
            <a:xfrm>
              <a:off x="2702255" y="293425"/>
              <a:ext cx="1440000" cy="108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100" b="1" u="sng">
                  <a:solidFill>
                    <a:srgbClr val="FF0000"/>
                  </a:solidFill>
                </a:rPr>
                <a:t>GitHub Server</a:t>
              </a:r>
              <a:endParaRPr lang="en-GB" sz="1100" u="sng"/>
            </a:p>
            <a:p>
              <a:pPr algn="l"/>
              <a:r>
                <a:rPr lang="en-GB" sz="1100"/>
                <a:t>(GitHub.com)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33FF6A-1129-4DF8-9322-A4E624749DCE}"/>
                </a:ext>
              </a:extLst>
            </p:cNvPr>
            <p:cNvSpPr/>
            <p:nvPr/>
          </p:nvSpPr>
          <p:spPr>
            <a:xfrm>
              <a:off x="2702255" y="1589961"/>
              <a:ext cx="1440000" cy="108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100" b="1" u="sng">
                  <a:solidFill>
                    <a:srgbClr val="FF0000"/>
                  </a:solidFill>
                </a:rPr>
                <a:t>Jenkins Server</a:t>
              </a:r>
              <a:endParaRPr lang="en-GB" sz="1100" u="sng"/>
            </a:p>
            <a:p>
              <a:pPr algn="l"/>
              <a:endParaRPr lang="en-GB" sz="1100"/>
            </a:p>
            <a:p>
              <a:pPr algn="l"/>
              <a:r>
                <a:rPr lang="en-GB" sz="1100"/>
                <a:t> 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D89F5F4-69F2-4CF2-99B2-510BC9732C25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1992571" y="986049"/>
              <a:ext cx="10474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D4EC1D-F9EE-4469-A9F3-5C899B4E0FA5}"/>
                </a:ext>
              </a:extLst>
            </p:cNvPr>
            <p:cNvSpPr/>
            <p:nvPr/>
          </p:nvSpPr>
          <p:spPr>
            <a:xfrm>
              <a:off x="3040040" y="1862913"/>
              <a:ext cx="743803" cy="30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800" b="1" i="1"/>
                <a:t>Source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4DBFD9-AC97-491B-9321-13C1CD3332C0}"/>
                </a:ext>
              </a:extLst>
            </p:cNvPr>
            <p:cNvSpPr/>
            <p:nvPr/>
          </p:nvSpPr>
          <p:spPr>
            <a:xfrm>
              <a:off x="1248768" y="2204112"/>
              <a:ext cx="743803" cy="30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800" b="1" i="1"/>
                <a:t>wars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A98760-E7BB-49AD-AA08-643DFCE03D09}"/>
                </a:ext>
              </a:extLst>
            </p:cNvPr>
            <p:cNvSpPr/>
            <p:nvPr/>
          </p:nvSpPr>
          <p:spPr>
            <a:xfrm>
              <a:off x="3040040" y="2279169"/>
              <a:ext cx="743803" cy="30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800" b="1" i="1"/>
                <a:t>wars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47236F1-6246-435E-A11E-2B17B07F3C06}"/>
                </a:ext>
              </a:extLst>
            </p:cNvPr>
            <p:cNvSpPr/>
            <p:nvPr/>
          </p:nvSpPr>
          <p:spPr>
            <a:xfrm>
              <a:off x="1248768" y="832512"/>
              <a:ext cx="743803" cy="30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800" b="1" i="1"/>
                <a:t>Source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C2FB59-22A3-4AAD-9A3D-3716F7531797}"/>
                </a:ext>
              </a:extLst>
            </p:cNvPr>
            <p:cNvSpPr/>
            <p:nvPr/>
          </p:nvSpPr>
          <p:spPr>
            <a:xfrm>
              <a:off x="3040040" y="832512"/>
              <a:ext cx="743803" cy="30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800" b="1" i="1"/>
                <a:t>Source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EDA38CB9-8348-4799-9E7A-075F205B2719}"/>
                </a:ext>
              </a:extLst>
            </p:cNvPr>
            <p:cNvCxnSpPr>
              <a:stCxn id="14" idx="6"/>
              <a:endCxn id="10" idx="6"/>
            </p:cNvCxnSpPr>
            <p:nvPr/>
          </p:nvCxnSpPr>
          <p:spPr>
            <a:xfrm>
              <a:off x="3783843" y="986049"/>
              <a:ext cx="12700" cy="103040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793569C9-2E8A-4D5B-A589-A639D9C9C734}"/>
                </a:ext>
              </a:extLst>
            </p:cNvPr>
            <p:cNvCxnSpPr>
              <a:stCxn id="10" idx="2"/>
              <a:endCxn id="12" idx="2"/>
            </p:cNvCxnSpPr>
            <p:nvPr/>
          </p:nvCxnSpPr>
          <p:spPr>
            <a:xfrm rot="10800000" flipV="1">
              <a:off x="3040040" y="2016450"/>
              <a:ext cx="12700" cy="416256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B66B2D0D-F4BF-42FE-A49F-B7E76EF9EDE8}"/>
                </a:ext>
              </a:extLst>
            </p:cNvPr>
            <p:cNvCxnSpPr>
              <a:cxnSpLocks/>
              <a:stCxn id="12" idx="4"/>
              <a:endCxn id="11" idx="6"/>
            </p:cNvCxnSpPr>
            <p:nvPr/>
          </p:nvCxnSpPr>
          <p:spPr>
            <a:xfrm rot="5400000" flipH="1">
              <a:off x="2587960" y="1762261"/>
              <a:ext cx="228594" cy="1419371"/>
            </a:xfrm>
            <a:prstGeom prst="bentConnector4">
              <a:avLst>
                <a:gd name="adj1" fmla="val -100003"/>
                <a:gd name="adj2" fmla="val 631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44">
              <a:extLst>
                <a:ext uri="{FF2B5EF4-FFF2-40B4-BE49-F238E27FC236}">
                  <a16:creationId xmlns:a16="http://schemas.microsoft.com/office/drawing/2014/main" id="{0341764E-3CD9-4BEA-979D-A888D16D5D51}"/>
                </a:ext>
              </a:extLst>
            </p:cNvPr>
            <p:cNvSpPr txBox="1"/>
            <p:nvPr/>
          </p:nvSpPr>
          <p:spPr>
            <a:xfrm>
              <a:off x="2292823" y="750625"/>
              <a:ext cx="484495" cy="2729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/>
                <a:t>Push</a:t>
              </a:r>
            </a:p>
          </p:txBody>
        </p:sp>
        <p:sp>
          <p:nvSpPr>
            <p:cNvPr id="19" name="TextBox 45">
              <a:extLst>
                <a:ext uri="{FF2B5EF4-FFF2-40B4-BE49-F238E27FC236}">
                  <a16:creationId xmlns:a16="http://schemas.microsoft.com/office/drawing/2014/main" id="{28C2C082-3B99-49FD-A589-C26BA7047C02}"/>
                </a:ext>
              </a:extLst>
            </p:cNvPr>
            <p:cNvSpPr txBox="1"/>
            <p:nvPr/>
          </p:nvSpPr>
          <p:spPr>
            <a:xfrm>
              <a:off x="3452883" y="1330656"/>
              <a:ext cx="682389" cy="264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/>
                <a:t>Deliver</a:t>
              </a:r>
            </a:p>
          </p:txBody>
        </p:sp>
        <p:sp>
          <p:nvSpPr>
            <p:cNvPr id="20" name="TextBox 46">
              <a:extLst>
                <a:ext uri="{FF2B5EF4-FFF2-40B4-BE49-F238E27FC236}">
                  <a16:creationId xmlns:a16="http://schemas.microsoft.com/office/drawing/2014/main" id="{1FFC79A0-8D29-4E84-9435-8CD51466EB7B}"/>
                </a:ext>
              </a:extLst>
            </p:cNvPr>
            <p:cNvSpPr txBox="1"/>
            <p:nvPr/>
          </p:nvSpPr>
          <p:spPr>
            <a:xfrm>
              <a:off x="2790966" y="2094930"/>
              <a:ext cx="484495" cy="2729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/>
                <a:t>Build</a:t>
              </a:r>
            </a:p>
          </p:txBody>
        </p:sp>
        <p:sp>
          <p:nvSpPr>
            <p:cNvPr id="21" name="TextBox 47">
              <a:extLst>
                <a:ext uri="{FF2B5EF4-FFF2-40B4-BE49-F238E27FC236}">
                  <a16:creationId xmlns:a16="http://schemas.microsoft.com/office/drawing/2014/main" id="{9558A0BD-3708-4D7C-AF59-846C0CC245BF}"/>
                </a:ext>
              </a:extLst>
            </p:cNvPr>
            <p:cNvSpPr txBox="1"/>
            <p:nvPr/>
          </p:nvSpPr>
          <p:spPr>
            <a:xfrm>
              <a:off x="2538482" y="2797790"/>
              <a:ext cx="723331" cy="264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/>
                <a:t>Publish</a:t>
              </a:r>
            </a:p>
          </p:txBody>
        </p:sp>
        <p:sp>
          <p:nvSpPr>
            <p:cNvPr id="22" name="TextBox 48">
              <a:extLst>
                <a:ext uri="{FF2B5EF4-FFF2-40B4-BE49-F238E27FC236}">
                  <a16:creationId xmlns:a16="http://schemas.microsoft.com/office/drawing/2014/main" id="{35FC8F6A-45BB-490D-AC58-4F942D304513}"/>
                </a:ext>
              </a:extLst>
            </p:cNvPr>
            <p:cNvSpPr txBox="1"/>
            <p:nvPr/>
          </p:nvSpPr>
          <p:spPr>
            <a:xfrm>
              <a:off x="818863" y="0"/>
              <a:ext cx="3446061" cy="2958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200" b="1" u="sng" dirty="0"/>
                <a:t>Development</a:t>
              </a:r>
              <a:r>
                <a:rPr lang="en-GB" sz="1200" b="1" u="sng" baseline="0" dirty="0"/>
                <a:t> and Deployment Architecture (CI/CD)</a:t>
              </a:r>
              <a:endParaRPr lang="en-GB" sz="1200" b="1" u="sng" dirty="0"/>
            </a:p>
          </p:txBody>
        </p:sp>
        <p:pic>
          <p:nvPicPr>
            <p:cNvPr id="23" name="Graphic 50" descr="Male profile">
              <a:extLst>
                <a:ext uri="{FF2B5EF4-FFF2-40B4-BE49-F238E27FC236}">
                  <a16:creationId xmlns:a16="http://schemas.microsoft.com/office/drawing/2014/main" id="{48FBDD7C-64C5-49D9-AE41-D51346D4F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0" y="1221473"/>
              <a:ext cx="511791" cy="511791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786060-2772-47DA-B229-0028E26ECE13}"/>
                </a:ext>
              </a:extLst>
            </p:cNvPr>
            <p:cNvCxnSpPr>
              <a:stCxn id="23" idx="3"/>
              <a:endCxn id="5" idx="1"/>
            </p:cNvCxnSpPr>
            <p:nvPr/>
          </p:nvCxnSpPr>
          <p:spPr>
            <a:xfrm flipV="1">
              <a:off x="511791" y="833425"/>
              <a:ext cx="402608" cy="643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E324B5B-1745-4C5E-81F5-4EEC5EA28E33}"/>
                </a:ext>
              </a:extLst>
            </p:cNvPr>
            <p:cNvCxnSpPr>
              <a:stCxn id="23" idx="3"/>
              <a:endCxn id="6" idx="1"/>
            </p:cNvCxnSpPr>
            <p:nvPr/>
          </p:nvCxnSpPr>
          <p:spPr>
            <a:xfrm>
              <a:off x="511791" y="1477369"/>
              <a:ext cx="402608" cy="63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59">
              <a:extLst>
                <a:ext uri="{FF2B5EF4-FFF2-40B4-BE49-F238E27FC236}">
                  <a16:creationId xmlns:a16="http://schemas.microsoft.com/office/drawing/2014/main" id="{80B9149D-E078-441A-842C-FB4074F8114D}"/>
                </a:ext>
              </a:extLst>
            </p:cNvPr>
            <p:cNvSpPr txBox="1"/>
            <p:nvPr/>
          </p:nvSpPr>
          <p:spPr>
            <a:xfrm>
              <a:off x="368488" y="852984"/>
              <a:ext cx="484495" cy="4367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/>
                <a:t>DevUT</a:t>
              </a:r>
            </a:p>
          </p:txBody>
        </p:sp>
        <p:sp>
          <p:nvSpPr>
            <p:cNvPr id="27" name="TextBox 60">
              <a:extLst>
                <a:ext uri="{FF2B5EF4-FFF2-40B4-BE49-F238E27FC236}">
                  <a16:creationId xmlns:a16="http://schemas.microsoft.com/office/drawing/2014/main" id="{B97E328B-203C-48E6-B541-54A721577B96}"/>
                </a:ext>
              </a:extLst>
            </p:cNvPr>
            <p:cNvSpPr txBox="1"/>
            <p:nvPr/>
          </p:nvSpPr>
          <p:spPr>
            <a:xfrm>
              <a:off x="409432" y="1781032"/>
              <a:ext cx="484495" cy="2729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/>
                <a:t>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19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B6E1-60D7-4BEB-A6B1-8041AB08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blackmail trouble of MongoDB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883AB0-BF03-4C9E-8ED2-70A43AACD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1. Trouble: </a:t>
            </a:r>
          </a:p>
          <a:p>
            <a:r>
              <a:rPr lang="en-GB" sz="1400" dirty="0"/>
              <a:t>     Several times we found that the data has been deleted from our database,</a:t>
            </a:r>
          </a:p>
          <a:p>
            <a:r>
              <a:rPr lang="en-GB" sz="1400" dirty="0"/>
              <a:t>     and received a mail to let us pay Bitcoin to recovery the data.</a:t>
            </a:r>
          </a:p>
          <a:p>
            <a:r>
              <a:rPr lang="en-GB" sz="1400" dirty="0"/>
              <a:t>2. Reason:</a:t>
            </a:r>
          </a:p>
          <a:p>
            <a:r>
              <a:rPr lang="en-GB" sz="1400" dirty="0"/>
              <a:t>     To use the local tool to manage Database, We exposed the server on the public subnet. </a:t>
            </a:r>
          </a:p>
          <a:p>
            <a:r>
              <a:rPr lang="en-GB" sz="1400" dirty="0"/>
              <a:t>     However, the default configuration of MongoDB does not have any security policy, </a:t>
            </a:r>
          </a:p>
          <a:p>
            <a:r>
              <a:rPr lang="en-GB" sz="1400" dirty="0"/>
              <a:t>     the hackers can scan the database port(27017) to operate the database remotely.</a:t>
            </a:r>
          </a:p>
          <a:p>
            <a:r>
              <a:rPr lang="en-GB" sz="1400" dirty="0"/>
              <a:t>3. Solution:</a:t>
            </a:r>
          </a:p>
          <a:p>
            <a:r>
              <a:rPr lang="en-GB" sz="1400" dirty="0"/>
              <a:t>    Moved the MongoDB into private subnet, and closed the port(27017) to avoid the access from Internet.</a:t>
            </a:r>
          </a:p>
          <a:p>
            <a:r>
              <a:rPr lang="en-GB" sz="1400" dirty="0"/>
              <a:t>    Meanwhile, added new policies to limited the unnecessary access. 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B5BD34B8-B489-479E-8DD1-D4ED172D0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955" y="1845734"/>
            <a:ext cx="3357725" cy="288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0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Outline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653624" cy="402336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Part – I </a:t>
            </a:r>
          </a:p>
          <a:p>
            <a:pPr lvl="2"/>
            <a:r>
              <a:rPr lang="en-US" dirty="0" smtClean="0"/>
              <a:t>Introduction</a:t>
            </a:r>
          </a:p>
          <a:p>
            <a:pPr lvl="2"/>
            <a:r>
              <a:rPr lang="en-US" dirty="0" smtClean="0"/>
              <a:t>Technical Architecture</a:t>
            </a:r>
          </a:p>
          <a:p>
            <a:pPr lvl="2"/>
            <a:r>
              <a:rPr lang="en-US" dirty="0" smtClean="0"/>
              <a:t>Technologies Used</a:t>
            </a:r>
          </a:p>
          <a:p>
            <a:pPr lvl="2"/>
            <a:r>
              <a:rPr lang="en-US" dirty="0" smtClean="0"/>
              <a:t>User Stories</a:t>
            </a:r>
          </a:p>
          <a:p>
            <a:pPr lvl="1"/>
            <a:r>
              <a:rPr lang="en-US" dirty="0" smtClean="0"/>
              <a:t>Part – II</a:t>
            </a:r>
          </a:p>
          <a:p>
            <a:pPr lvl="2"/>
            <a:r>
              <a:rPr lang="en-US" dirty="0" smtClean="0"/>
              <a:t>Use Case Diagram</a:t>
            </a:r>
          </a:p>
          <a:p>
            <a:pPr lvl="2"/>
            <a:r>
              <a:rPr lang="en-US" dirty="0"/>
              <a:t>Web App </a:t>
            </a:r>
            <a:r>
              <a:rPr lang="en-US" dirty="0" smtClean="0"/>
              <a:t>Architecture</a:t>
            </a:r>
          </a:p>
          <a:p>
            <a:pPr lvl="2"/>
            <a:r>
              <a:rPr lang="en-US" dirty="0" smtClean="0"/>
              <a:t>User Interaction </a:t>
            </a:r>
          </a:p>
          <a:p>
            <a:pPr lvl="2"/>
            <a:r>
              <a:rPr lang="en-US" dirty="0" smtClean="0"/>
              <a:t>Responsive Web Design</a:t>
            </a:r>
          </a:p>
          <a:p>
            <a:pPr lvl="1"/>
            <a:r>
              <a:rPr lang="en-US" dirty="0" smtClean="0"/>
              <a:t>Part – III</a:t>
            </a:r>
          </a:p>
          <a:p>
            <a:pPr lvl="2"/>
            <a:r>
              <a:rPr lang="en-US" dirty="0" smtClean="0"/>
              <a:t>Cloud Deployment Architecture</a:t>
            </a:r>
          </a:p>
          <a:p>
            <a:pPr lvl="2"/>
            <a:r>
              <a:rPr lang="en-US" dirty="0" smtClean="0"/>
              <a:t>Agile Ideas for Project Management</a:t>
            </a:r>
          </a:p>
          <a:p>
            <a:pPr lvl="2"/>
            <a:r>
              <a:rPr lang="en-US" dirty="0" smtClean="0"/>
              <a:t>MongoDB Blackmail Issue</a:t>
            </a:r>
          </a:p>
          <a:p>
            <a:pPr lvl="2"/>
            <a:endParaRPr lang="en-US" dirty="0"/>
          </a:p>
          <a:p>
            <a:pPr marL="384048" lvl="2" indent="0">
              <a:buNone/>
            </a:pPr>
            <a:endParaRPr lang="en-US" dirty="0" smtClean="0"/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447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8654" y="218613"/>
            <a:ext cx="10058400" cy="1450757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Thanks for your attention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90445" y="755821"/>
            <a:ext cx="9956609" cy="172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418" y="2587556"/>
            <a:ext cx="4756826" cy="2237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27" y="2587556"/>
            <a:ext cx="5000016" cy="2237363"/>
          </a:xfrm>
          <a:prstGeom prst="rect">
            <a:avLst/>
          </a:prstGeom>
        </p:spPr>
      </p:pic>
      <p:pic>
        <p:nvPicPr>
          <p:cNvPr id="9" name="Picture 6" descr="Maynooth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26" y="5549569"/>
            <a:ext cx="1530626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442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2"/>
            <a:endParaRPr lang="en-US" dirty="0"/>
          </a:p>
          <a:p>
            <a:pPr marL="384048" lvl="2" indent="0">
              <a:buNone/>
            </a:pPr>
            <a:endParaRPr lang="en-US" dirty="0"/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B8B026-6764-4E99-99E6-9EFC4DF34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923" y="1845734"/>
            <a:ext cx="7059885" cy="437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8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680" y="1862372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Calibri (Body)"/>
                <a:cs typeface="Arial"/>
              </a:rPr>
              <a:t>Front End </a:t>
            </a:r>
          </a:p>
          <a:p>
            <a:pPr marL="0" indent="0">
              <a:buNone/>
            </a:pPr>
            <a:r>
              <a:rPr lang="en-GB" sz="3400" b="1" dirty="0">
                <a:solidFill>
                  <a:srgbClr val="FF0000"/>
                </a:solidFill>
                <a:latin typeface="Calibri (Body)"/>
                <a:cs typeface="Arial"/>
              </a:rPr>
              <a:t>	</a:t>
            </a:r>
            <a:r>
              <a:rPr lang="en-GB" sz="1800" dirty="0">
                <a:solidFill>
                  <a:schemeClr val="tx1"/>
                </a:solidFill>
                <a:latin typeface="Calibri (Body)"/>
                <a:cs typeface="Arial"/>
              </a:rPr>
              <a:t>HTML/CSS + Bootstrap Framework + Java Script    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		</a:t>
            </a:r>
            <a:endParaRPr lang="en-GB" sz="2600" dirty="0">
              <a:solidFill>
                <a:schemeClr val="tx1"/>
              </a:solidFill>
              <a:cs typeface="Arial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cs typeface="Arial"/>
              </a:rPr>
              <a:t>Back End  </a:t>
            </a:r>
          </a:p>
          <a:p>
            <a:pPr marL="0" indent="0">
              <a:buNone/>
            </a:pPr>
            <a:r>
              <a:rPr lang="en-GB" sz="3400" b="1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	</a:t>
            </a:r>
            <a:r>
              <a:rPr lang="en-GB" sz="1800" dirty="0">
                <a:solidFill>
                  <a:schemeClr val="tx1"/>
                </a:solidFill>
                <a:cs typeface="Arial"/>
              </a:rPr>
              <a:t>API Service Layer  - Express JS/Node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cs typeface="Arial"/>
              </a:rPr>
              <a:t>	ODM                       -  Mongoose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cs typeface="Arial"/>
              </a:rPr>
              <a:t>Database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cs typeface="Arial"/>
              </a:rPr>
              <a:t>	Mongo  DB</a:t>
            </a: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cs typeface="Arial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US" dirty="0"/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858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sz="2000" b="1" dirty="0"/>
              <a:t>Automated Software Development Process</a:t>
            </a:r>
          </a:p>
          <a:p>
            <a:pPr marL="201168" lvl="1" indent="0" algn="just">
              <a:buNone/>
            </a:pPr>
            <a:r>
              <a:rPr lang="en-US" dirty="0"/>
              <a:t>	Used for Continuous Integration &amp; Continuous Delivery</a:t>
            </a:r>
          </a:p>
          <a:p>
            <a:pPr marL="201168" lvl="1" indent="0" algn="just">
              <a:buNone/>
            </a:pPr>
            <a:endParaRPr lang="en-US" dirty="0"/>
          </a:p>
          <a:p>
            <a:pPr marL="201168" lvl="1" indent="0" algn="just">
              <a:buNone/>
            </a:pPr>
            <a:r>
              <a:rPr lang="en-US" sz="2000" b="1" dirty="0"/>
              <a:t>Continuous Integration</a:t>
            </a:r>
          </a:p>
          <a:p>
            <a:pPr marL="201168" lvl="1" indent="0" algn="just">
              <a:buNone/>
            </a:pPr>
            <a:r>
              <a:rPr lang="en-US" sz="2400" b="1" dirty="0"/>
              <a:t>	</a:t>
            </a:r>
            <a:r>
              <a:rPr lang="en-US" dirty="0"/>
              <a:t>Will Check any breakage if new commits were made</a:t>
            </a:r>
          </a:p>
          <a:p>
            <a:pPr marL="201168" lvl="1" indent="0" algn="just">
              <a:buNone/>
            </a:pPr>
            <a:r>
              <a:rPr lang="en-US" dirty="0"/>
              <a:t>              into the main branch             </a:t>
            </a:r>
          </a:p>
          <a:p>
            <a:pPr marL="201168" lvl="1" indent="0" algn="just">
              <a:buNone/>
            </a:pPr>
            <a:endParaRPr lang="en-US" sz="2400" b="1" dirty="0"/>
          </a:p>
          <a:p>
            <a:pPr marL="201168" lvl="1" indent="0" algn="just">
              <a:buNone/>
            </a:pPr>
            <a:r>
              <a:rPr lang="en-US" sz="2000" b="1" dirty="0"/>
              <a:t>Continuous Deployment</a:t>
            </a:r>
          </a:p>
          <a:p>
            <a:pPr marL="201168" lvl="1" indent="0" algn="just">
              <a:buNone/>
            </a:pPr>
            <a:r>
              <a:rPr lang="en-US" sz="2400" b="1" dirty="0"/>
              <a:t>	</a:t>
            </a:r>
            <a:r>
              <a:rPr lang="en-US" dirty="0"/>
              <a:t>Starts when CI gets done</a:t>
            </a:r>
          </a:p>
          <a:p>
            <a:pPr marL="201168" lvl="1" indent="0" algn="just">
              <a:buNone/>
            </a:pPr>
            <a:r>
              <a:rPr lang="en-US" dirty="0"/>
              <a:t>	Deploy changes to the testing environment</a:t>
            </a:r>
          </a:p>
          <a:p>
            <a:pPr lvl="1" algn="just"/>
            <a:endParaRPr lang="en-US" dirty="0"/>
          </a:p>
          <a:p>
            <a:pPr marL="384048" lvl="2" indent="0" algn="just">
              <a:buNone/>
            </a:pPr>
            <a:endParaRPr lang="en-US" dirty="0"/>
          </a:p>
        </p:txBody>
      </p:sp>
      <p:pic>
        <p:nvPicPr>
          <p:cNvPr id="4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26" y="5549569"/>
            <a:ext cx="1530626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earn How to Set Up a CI/CD Pipeline From Scratch - DZone DevOps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391" y="2232811"/>
            <a:ext cx="4962609" cy="27769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5666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spc="-1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User Stories</a:t>
            </a:r>
            <a:endParaRPr lang="en-US" sz="2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82061"/>
            <a:ext cx="10500360" cy="4789336"/>
          </a:xfrm>
        </p:spPr>
        <p:txBody>
          <a:bodyPr>
            <a:normAutofit/>
          </a:bodyPr>
          <a:lstStyle/>
          <a:p>
            <a:r>
              <a:rPr lang="en-GB" b="1" dirty="0">
                <a:cs typeface="Arial"/>
              </a:rPr>
              <a:t>User Management : 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tx1"/>
                </a:solidFill>
                <a:cs typeface="Arial"/>
              </a:rPr>
              <a:t>	</a:t>
            </a:r>
            <a:r>
              <a:rPr lang="en-GB" sz="1800" dirty="0">
                <a:solidFill>
                  <a:schemeClr val="tx1"/>
                </a:solidFill>
                <a:cs typeface="Arial"/>
              </a:rPr>
              <a:t>Registering with the </a:t>
            </a:r>
            <a:r>
              <a:rPr lang="en-GB" sz="1800" b="1" dirty="0">
                <a:solidFill>
                  <a:schemeClr val="tx1"/>
                </a:solidFill>
                <a:cs typeface="Arial"/>
              </a:rPr>
              <a:t>username and password</a:t>
            </a:r>
            <a:r>
              <a:rPr lang="en-GB" sz="1800" dirty="0">
                <a:solidFill>
                  <a:schemeClr val="tx1"/>
                </a:solidFill>
                <a:cs typeface="Arial"/>
              </a:rPr>
              <a:t> for portal login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cs typeface="Arial"/>
              </a:rPr>
              <a:t>	User can able to login into book portal.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cs typeface="Arial"/>
              </a:rPr>
              <a:t>	Able to </a:t>
            </a:r>
            <a:r>
              <a:rPr lang="en-GB" sz="1800" b="1" dirty="0">
                <a:solidFill>
                  <a:schemeClr val="tx1"/>
                </a:solidFill>
                <a:cs typeface="Arial"/>
              </a:rPr>
              <a:t>Reset or Change password</a:t>
            </a: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cs typeface="Arial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  <a:cs typeface="Arial"/>
              </a:rPr>
              <a:t>  Adding Books : 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  <a:cs typeface="Arial"/>
              </a:rPr>
              <a:t>	Title, Author, Year, Abstract, ISBN , Personal tags </a:t>
            </a:r>
            <a:r>
              <a:rPr lang="en-GB" sz="1800" dirty="0">
                <a:solidFill>
                  <a:schemeClr val="tx1"/>
                </a:solidFill>
                <a:cs typeface="Arial"/>
              </a:rPr>
              <a:t>are used for books adding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cs typeface="Arial"/>
              </a:rPr>
              <a:t>	</a:t>
            </a:r>
            <a:r>
              <a:rPr lang="en-GB" sz="3300" b="1" dirty="0">
                <a:solidFill>
                  <a:schemeClr val="tx1"/>
                </a:solidFill>
                <a:cs typeface="Arial"/>
              </a:rPr>
              <a:t>	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239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82098"/>
          </a:xfrm>
        </p:spPr>
        <p:txBody>
          <a:bodyPr>
            <a:normAutofit/>
          </a:bodyPr>
          <a:lstStyle/>
          <a:p>
            <a:r>
              <a:rPr lang="en-US" sz="2800" b="1" spc="-1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User Stories</a:t>
            </a:r>
            <a:endParaRPr lang="en-US" sz="2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960" y="1783079"/>
            <a:ext cx="10500360" cy="4574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  <a:cs typeface="Arial"/>
              </a:rPr>
              <a:t>Personal  Section</a:t>
            </a:r>
          </a:p>
          <a:p>
            <a:r>
              <a:rPr lang="en-GB" sz="1800" b="1" dirty="0">
                <a:solidFill>
                  <a:schemeClr val="tx1"/>
                </a:solidFill>
                <a:cs typeface="Arial"/>
              </a:rPr>
              <a:t>	</a:t>
            </a:r>
            <a:r>
              <a:rPr lang="en-GB" sz="1800" dirty="0">
                <a:solidFill>
                  <a:schemeClr val="tx1"/>
                </a:solidFill>
                <a:cs typeface="Arial"/>
              </a:rPr>
              <a:t>Books in </a:t>
            </a:r>
            <a:r>
              <a:rPr lang="en-GB" sz="1800" b="1" dirty="0">
                <a:solidFill>
                  <a:schemeClr val="tx1"/>
                </a:solidFill>
                <a:cs typeface="Arial"/>
              </a:rPr>
              <a:t>Personal  Library </a:t>
            </a:r>
            <a:r>
              <a:rPr lang="en-GB" sz="1800" dirty="0">
                <a:solidFill>
                  <a:schemeClr val="tx1"/>
                </a:solidFill>
                <a:cs typeface="Arial"/>
              </a:rPr>
              <a:t>can be viewed basic on topics/metadata tags.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cs typeface="Arial"/>
              </a:rPr>
              <a:t>	Each books relate to a topic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cs typeface="Arial"/>
              </a:rPr>
              <a:t>	All books under the </a:t>
            </a:r>
            <a:r>
              <a:rPr lang="en-GB" sz="1800" b="1" dirty="0">
                <a:solidFill>
                  <a:schemeClr val="tx1"/>
                </a:solidFill>
                <a:cs typeface="Arial"/>
              </a:rPr>
              <a:t>topics</a:t>
            </a:r>
            <a:r>
              <a:rPr lang="en-GB" sz="1800" dirty="0">
                <a:solidFill>
                  <a:schemeClr val="tx1"/>
                </a:solidFill>
                <a:cs typeface="Arial"/>
              </a:rPr>
              <a:t> are getting listed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  <a:cs typeface="Arial"/>
              </a:rPr>
              <a:t>Social Section</a:t>
            </a:r>
            <a:r>
              <a:rPr lang="en-GB" b="1" dirty="0">
                <a:cs typeface="Arial"/>
              </a:rPr>
              <a:t>										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  <a:cs typeface="Arial"/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In Social section where </a:t>
            </a:r>
            <a:r>
              <a:rPr lang="en-US" sz="1800" b="1" dirty="0">
                <a:solidFill>
                  <a:schemeClr val="tx1"/>
                </a:solidFill>
              </a:rPr>
              <a:t>recommendation</a:t>
            </a:r>
            <a:r>
              <a:rPr lang="en-US" sz="1800" dirty="0">
                <a:solidFill>
                  <a:schemeClr val="tx1"/>
                </a:solidFill>
              </a:rPr>
              <a:t> happens if they share at least </a:t>
            </a:r>
            <a:r>
              <a:rPr lang="en-US" sz="1800" b="1" dirty="0">
                <a:solidFill>
                  <a:schemeClr val="tx1"/>
                </a:solidFill>
              </a:rPr>
              <a:t>three</a:t>
            </a:r>
            <a:r>
              <a:rPr lang="en-US" sz="1800" dirty="0">
                <a:solidFill>
                  <a:schemeClr val="tx1"/>
                </a:solidFill>
              </a:rPr>
              <a:t> books in common.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      Nothing we can know about the user other than the books which he is interested.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Book Management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User can able to Select , Update, Delete and search the books from the library portal.</a:t>
            </a:r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986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965" y="2025951"/>
            <a:ext cx="4780722" cy="53834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+mn-lt"/>
              </a:rPr>
              <a:t>PART - II</a:t>
            </a:r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262270" y="2812774"/>
            <a:ext cx="995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72818" y="1742661"/>
            <a:ext cx="995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889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948" y="1137627"/>
            <a:ext cx="2351597" cy="62757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Use Case Diagram</a:t>
            </a:r>
            <a:endParaRPr lang="en-US" sz="24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782" y="1765202"/>
            <a:ext cx="8348870" cy="445669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584050" cy="402336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Access Online Library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 smtClean="0"/>
              <a:t>Register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Add a Book</a:t>
            </a:r>
          </a:p>
          <a:p>
            <a:pPr lvl="1"/>
            <a:r>
              <a:rPr lang="en-US" dirty="0"/>
              <a:t>Manage Books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Search Book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Select Book</a:t>
            </a:r>
          </a:p>
          <a:p>
            <a:pPr marL="909828" lvl="3" indent="-342900">
              <a:buFont typeface="+mj-lt"/>
              <a:buAutoNum type="arabicPeriod"/>
            </a:pPr>
            <a:r>
              <a:rPr lang="en-US" dirty="0"/>
              <a:t>Update Book</a:t>
            </a:r>
          </a:p>
          <a:p>
            <a:pPr marL="909828" lvl="3" indent="-342900">
              <a:buFont typeface="+mj-lt"/>
              <a:buAutoNum type="arabicPeriod"/>
            </a:pPr>
            <a:r>
              <a:rPr lang="en-US" dirty="0"/>
              <a:t>Delete </a:t>
            </a:r>
            <a:r>
              <a:rPr lang="en-US" dirty="0" smtClean="0"/>
              <a:t>Book</a:t>
            </a:r>
          </a:p>
          <a:p>
            <a:pPr lvl="1"/>
            <a:r>
              <a:rPr lang="en-US" dirty="0" smtClean="0"/>
              <a:t>Visit Personal Section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 smtClean="0"/>
              <a:t>Choose Metadata Tags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 smtClean="0"/>
              <a:t>View Personal Books</a:t>
            </a:r>
          </a:p>
          <a:p>
            <a:pPr lvl="1"/>
            <a:r>
              <a:rPr lang="en-US" dirty="0" smtClean="0"/>
              <a:t>Visit Social Section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 smtClean="0"/>
              <a:t>Choose Topics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 smtClean="0"/>
              <a:t>View Recommended Books</a:t>
            </a:r>
          </a:p>
          <a:p>
            <a:pPr lvl="2"/>
            <a:endParaRPr lang="en-US" dirty="0"/>
          </a:p>
          <a:p>
            <a:pPr marL="384048" lvl="2" indent="0">
              <a:buNone/>
            </a:pP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735385"/>
            <a:ext cx="10204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1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4535</TotalTime>
  <Words>816</Words>
  <Application>Microsoft Office PowerPoint</Application>
  <PresentationFormat>Widescreen</PresentationFormat>
  <Paragraphs>208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(Body)</vt:lpstr>
      <vt:lpstr>Calibri Light</vt:lpstr>
      <vt:lpstr>Retrospect</vt:lpstr>
      <vt:lpstr>Social Books Web Application</vt:lpstr>
      <vt:lpstr>Outline</vt:lpstr>
      <vt:lpstr>Technical Architecture</vt:lpstr>
      <vt:lpstr>Technologies Used</vt:lpstr>
      <vt:lpstr>Jenkins</vt:lpstr>
      <vt:lpstr>User Stories</vt:lpstr>
      <vt:lpstr>User Stories</vt:lpstr>
      <vt:lpstr>PART - II</vt:lpstr>
      <vt:lpstr>Use Case Diagram</vt:lpstr>
      <vt:lpstr>Web App Architecture</vt:lpstr>
      <vt:lpstr>User Interaction – Personal Section</vt:lpstr>
      <vt:lpstr>User Interaction – Personal Section</vt:lpstr>
      <vt:lpstr>User Interaction – Social Section</vt:lpstr>
      <vt:lpstr>User Interaction – Book Management</vt:lpstr>
      <vt:lpstr>Mobile-Friendly (Responsive) Web Design</vt:lpstr>
      <vt:lpstr>PART - III</vt:lpstr>
      <vt:lpstr>Cloud Deployment Architecture</vt:lpstr>
      <vt:lpstr>Agile ideas for Project Management</vt:lpstr>
      <vt:lpstr>The blackmail trouble of MongoDB</vt:lpstr>
      <vt:lpstr>   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Farman Ali Khan</dc:creator>
  <cp:lastModifiedBy>Awais Akbar</cp:lastModifiedBy>
  <cp:revision>251</cp:revision>
  <dcterms:created xsi:type="dcterms:W3CDTF">2017-10-09T06:36:31Z</dcterms:created>
  <dcterms:modified xsi:type="dcterms:W3CDTF">2020-05-06T08:13:08Z</dcterms:modified>
</cp:coreProperties>
</file>