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0"/>
  </p:notesMasterIdLst>
  <p:sldIdLst>
    <p:sldId id="257" r:id="rId2"/>
    <p:sldId id="263" r:id="rId3"/>
    <p:sldId id="350" r:id="rId4"/>
    <p:sldId id="351" r:id="rId5"/>
    <p:sldId id="352" r:id="rId6"/>
    <p:sldId id="353" r:id="rId7"/>
    <p:sldId id="344" r:id="rId8"/>
    <p:sldId id="323" r:id="rId9"/>
    <p:sldId id="343" r:id="rId10"/>
    <p:sldId id="346" r:id="rId11"/>
    <p:sldId id="348" r:id="rId12"/>
    <p:sldId id="349" r:id="rId13"/>
    <p:sldId id="358" r:id="rId14"/>
    <p:sldId id="354" r:id="rId15"/>
    <p:sldId id="355" r:id="rId16"/>
    <p:sldId id="356" r:id="rId17"/>
    <p:sldId id="357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7772" autoAdjust="0"/>
  </p:normalViewPr>
  <p:slideViewPr>
    <p:cSldViewPr snapToGrid="0">
      <p:cViewPr varScale="1">
        <p:scale>
          <a:sx n="77" d="100"/>
          <a:sy n="77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8F3F-748B-4221-89B1-755B747CF06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986C-7B1C-401A-9773-421C3A2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0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5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7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Social Books Web Application</a:t>
            </a:r>
            <a:endParaRPr lang="en-US" sz="2400" b="1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marL="1471400" lvl="8" indent="0">
              <a:buNone/>
            </a:pPr>
            <a:r>
              <a:rPr lang="en-US" sz="2400" b="1" dirty="0" smtClean="0"/>
              <a:t>		</a:t>
            </a:r>
            <a:endParaRPr lang="en-US" sz="2400" b="1" dirty="0"/>
          </a:p>
          <a:p>
            <a:pPr marL="1471400" lvl="8" indent="0">
              <a:buNone/>
            </a:pPr>
            <a:r>
              <a:rPr lang="en-US" sz="2400" b="1" dirty="0" smtClean="0"/>
              <a:t>		      Presented By:</a:t>
            </a:r>
          </a:p>
          <a:p>
            <a:pPr marL="1471400" lvl="8" indent="0">
              <a:buNone/>
            </a:pPr>
            <a:r>
              <a:rPr lang="en-US" sz="2400" dirty="0" smtClean="0"/>
              <a:t>		      Awais Akbar, Yang Wang, and </a:t>
            </a:r>
            <a:r>
              <a:rPr lang="en-US" sz="2400" dirty="0" err="1" smtClean="0"/>
              <a:t>Karthick</a:t>
            </a:r>
            <a:r>
              <a:rPr lang="en-US" sz="2400" dirty="0" smtClean="0"/>
              <a:t> </a:t>
            </a:r>
            <a:r>
              <a:rPr lang="en-US" sz="2400" dirty="0" err="1" smtClean="0"/>
              <a:t>Pandi</a:t>
            </a:r>
            <a:r>
              <a:rPr lang="en-US" sz="2400" dirty="0" smtClean="0"/>
              <a:t>,</a:t>
            </a:r>
          </a:p>
          <a:p>
            <a:pPr marL="1471400" lvl="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Department of Computer Science</a:t>
            </a:r>
          </a:p>
          <a:p>
            <a:pPr marL="1471400" lvl="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</a:t>
            </a:r>
            <a:r>
              <a:rPr lang="en-US" sz="2400" dirty="0" err="1" smtClean="0"/>
              <a:t>Maynooth</a:t>
            </a:r>
            <a:r>
              <a:rPr lang="en-US" sz="2400" dirty="0" smtClean="0"/>
              <a:t> University, Ireland</a:t>
            </a:r>
          </a:p>
          <a:p>
            <a:pPr marL="1471400" lvl="8" indent="0">
              <a:buNone/>
            </a:pPr>
            <a:r>
              <a:rPr lang="en-US" sz="2400" dirty="0" smtClean="0"/>
              <a:t>		      </a:t>
            </a:r>
            <a:r>
              <a:rPr lang="en-US" sz="2400" dirty="0" err="1" smtClean="0"/>
              <a:t>Maynooth</a:t>
            </a:r>
            <a:r>
              <a:rPr lang="en-US" sz="2400" dirty="0" smtClean="0"/>
              <a:t>, Co. Kildare, Ireland</a:t>
            </a:r>
          </a:p>
        </p:txBody>
      </p:sp>
      <p:pic>
        <p:nvPicPr>
          <p:cNvPr id="1030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97" y="3001617"/>
            <a:ext cx="1789042" cy="8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11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253926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Personal Section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Fully functional Recommender System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67749" y="1128423"/>
            <a:ext cx="11608904" cy="509347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7626" y="897982"/>
            <a:ext cx="11589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84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253926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Social Section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Fully functional Recommender System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18052" y="897982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18052" y="1063487"/>
            <a:ext cx="11658600" cy="5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7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7" y="179861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Book Management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Fully functional Recommender System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78297" y="897982"/>
            <a:ext cx="11698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78297" y="1053548"/>
            <a:ext cx="11698356" cy="51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22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Mobile-Friendly (Responsive) Web Design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Used CSS @media rule</a:t>
            </a:r>
          </a:p>
          <a:p>
            <a:pPr lvl="2" algn="just"/>
            <a:r>
              <a:rPr lang="en-US" dirty="0" smtClean="0"/>
              <a:t>Including a CSS properties block when a particular condition is met</a:t>
            </a:r>
          </a:p>
          <a:p>
            <a:pPr lvl="1" algn="just"/>
            <a:r>
              <a:rPr lang="en-US" dirty="0"/>
              <a:t>Layout changes depending on the device</a:t>
            </a:r>
          </a:p>
          <a:p>
            <a:pPr lvl="1" algn="just"/>
            <a:r>
              <a:rPr lang="en-US" dirty="0" smtClean="0"/>
              <a:t>Doesn’t require zooming to make the text readable</a:t>
            </a:r>
          </a:p>
          <a:p>
            <a:pPr lvl="1" algn="just"/>
            <a:r>
              <a:rPr lang="en-US" dirty="0" smtClean="0"/>
              <a:t>Works </a:t>
            </a:r>
            <a:r>
              <a:rPr lang="en-US" smtClean="0"/>
              <a:t>on mobiles and tabs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583" y="0"/>
            <a:ext cx="3306417" cy="63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61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65" y="2025951"/>
            <a:ext cx="4780722" cy="53834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PART - III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62270" y="2812774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2818" y="1742661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63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Deployment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Used AWS to deploy the App and Db Servers</a:t>
            </a:r>
          </a:p>
          <a:p>
            <a:r>
              <a:rPr lang="en-GB" sz="1400" dirty="0">
                <a:latin typeface="Calibri (Body)"/>
              </a:rPr>
              <a:t>1. Available Zone:</a:t>
            </a:r>
          </a:p>
          <a:p>
            <a:r>
              <a:rPr lang="en-GB" sz="1400" dirty="0">
                <a:latin typeface="Calibri (Body)"/>
              </a:rPr>
              <a:t>    Used Two AZ to deploy the servers on two physical data centres.</a:t>
            </a:r>
          </a:p>
          <a:p>
            <a:r>
              <a:rPr lang="en-GB" sz="1400" dirty="0">
                <a:latin typeface="Calibri (Body)"/>
              </a:rPr>
              <a:t>    (Europe (Ireland) eu-west-1 and  Europe (London) eu-west-2)</a:t>
            </a:r>
          </a:p>
          <a:p>
            <a:r>
              <a:rPr lang="en-GB" sz="1400" dirty="0">
                <a:latin typeface="Calibri (Body)"/>
              </a:rPr>
              <a:t>2. Private Subnet(EC2):  </a:t>
            </a:r>
          </a:p>
          <a:p>
            <a:r>
              <a:rPr lang="en-GB" sz="1400" dirty="0">
                <a:latin typeface="Calibri (Body)"/>
              </a:rPr>
              <a:t>    Deployed different type servers on separate subnets and EC2.</a:t>
            </a:r>
          </a:p>
          <a:p>
            <a:r>
              <a:rPr lang="en-GB" sz="1400" dirty="0">
                <a:latin typeface="Calibri (Body)"/>
              </a:rPr>
              <a:t>    Controlled with security groups from IPs, Protocols and ports.</a:t>
            </a:r>
          </a:p>
          <a:p>
            <a:r>
              <a:rPr lang="en-GB" sz="1400" dirty="0">
                <a:latin typeface="Calibri (Body)"/>
              </a:rPr>
              <a:t>3. Application Load Balance:  </a:t>
            </a:r>
          </a:p>
          <a:p>
            <a:r>
              <a:rPr lang="en-GB" sz="1400" dirty="0">
                <a:latin typeface="Calibri (Body)"/>
              </a:rPr>
              <a:t>    Optimized the use of resources and avoid overload.</a:t>
            </a:r>
          </a:p>
          <a:p>
            <a:r>
              <a:rPr lang="en-GB" sz="1400" dirty="0">
                <a:latin typeface="Calibri (Body)"/>
              </a:rPr>
              <a:t>4. Auto Scaling:  </a:t>
            </a:r>
          </a:p>
          <a:p>
            <a:r>
              <a:rPr lang="en-GB" sz="1400" dirty="0">
                <a:latin typeface="Calibri (Body)"/>
              </a:rPr>
              <a:t>    Improved </a:t>
            </a:r>
            <a:r>
              <a:rPr lang="en-GB" sz="1400" b="0" i="0" dirty="0">
                <a:solidFill>
                  <a:srgbClr val="16191F"/>
                </a:solidFill>
                <a:effectLst/>
                <a:latin typeface="Calibri (Body)"/>
              </a:rPr>
              <a:t>fault tolerance, availability and reduce the cost.</a:t>
            </a:r>
          </a:p>
          <a:p>
            <a:endParaRPr lang="en-GB" sz="1400" dirty="0">
              <a:latin typeface="Calibri (Body)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425779-55DF-444E-AB50-7B38F6EA6B9E}"/>
              </a:ext>
            </a:extLst>
          </p:cNvPr>
          <p:cNvGrpSpPr/>
          <p:nvPr/>
        </p:nvGrpSpPr>
        <p:grpSpPr>
          <a:xfrm>
            <a:off x="6064467" y="1851312"/>
            <a:ext cx="5555770" cy="3782235"/>
            <a:chOff x="0" y="0"/>
            <a:chExt cx="5656998" cy="46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EE261A-05D7-4D2C-BD1E-2F079427E398}"/>
                </a:ext>
              </a:extLst>
            </p:cNvPr>
            <p:cNvSpPr/>
            <p:nvPr/>
          </p:nvSpPr>
          <p:spPr>
            <a:xfrm>
              <a:off x="75063" y="552735"/>
              <a:ext cx="5384041" cy="41148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VPC</a:t>
              </a:r>
              <a:endParaRPr lang="en-GB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76616C-108C-48B8-A97D-485F7A940A09}"/>
                </a:ext>
              </a:extLst>
            </p:cNvPr>
            <p:cNvGrpSpPr/>
            <p:nvPr/>
          </p:nvGrpSpPr>
          <p:grpSpPr>
            <a:xfrm>
              <a:off x="211542" y="1317011"/>
              <a:ext cx="2026691" cy="3193576"/>
              <a:chOff x="211542" y="1317011"/>
              <a:chExt cx="2026691" cy="319357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8C0FE91-1BF2-48CF-B20B-7F860E67CC96}"/>
                  </a:ext>
                </a:extLst>
              </p:cNvPr>
              <p:cNvSpPr/>
              <p:nvPr/>
            </p:nvSpPr>
            <p:spPr>
              <a:xfrm>
                <a:off x="211542" y="1317011"/>
                <a:ext cx="2026691" cy="319357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Available Zone</a:t>
                </a:r>
                <a:endParaRPr lang="en-GB" sz="11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F41BBC2-8508-47F9-9A30-69663988A972}"/>
                  </a:ext>
                </a:extLst>
              </p:cNvPr>
              <p:cNvSpPr/>
              <p:nvPr/>
            </p:nvSpPr>
            <p:spPr>
              <a:xfrm>
                <a:off x="313899" y="1617260"/>
                <a:ext cx="1740089" cy="148760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DCB9DBE-3884-489C-94A2-170AB2201C2E}"/>
                  </a:ext>
                </a:extLst>
              </p:cNvPr>
              <p:cNvGrpSpPr/>
              <p:nvPr/>
            </p:nvGrpSpPr>
            <p:grpSpPr>
              <a:xfrm>
                <a:off x="470847" y="1999395"/>
                <a:ext cx="1419368" cy="839337"/>
                <a:chOff x="470847" y="1999395"/>
                <a:chExt cx="1419368" cy="83933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ACEF499-DD20-457B-97FF-E148EE7EAB05}"/>
                    </a:ext>
                  </a:extLst>
                </p:cNvPr>
                <p:cNvSpPr/>
                <p:nvPr/>
              </p:nvSpPr>
              <p:spPr>
                <a:xfrm>
                  <a:off x="470847" y="1999395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D67B3FF-9D32-4FAD-958A-54C654C87CF3}"/>
                    </a:ext>
                  </a:extLst>
                </p:cNvPr>
                <p:cNvSpPr/>
                <p:nvPr/>
              </p:nvSpPr>
              <p:spPr>
                <a:xfrm>
                  <a:off x="593677" y="2326940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WebApp</a:t>
                  </a:r>
                  <a:r>
                    <a:rPr lang="en-GB" sz="800" b="1" i="1" baseline="0"/>
                    <a:t> Server</a:t>
                  </a:r>
                  <a:endParaRPr lang="en-GB" sz="800" b="1" i="1"/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43400FD-5399-41C2-9789-DF4F3956B95D}"/>
                  </a:ext>
                </a:extLst>
              </p:cNvPr>
              <p:cNvSpPr/>
              <p:nvPr/>
            </p:nvSpPr>
            <p:spPr>
              <a:xfrm>
                <a:off x="307075" y="3186749"/>
                <a:ext cx="1740089" cy="1221475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34432ED-A988-4CDF-9CDE-E8FBB6F33AA7}"/>
                  </a:ext>
                </a:extLst>
              </p:cNvPr>
              <p:cNvGrpSpPr/>
              <p:nvPr/>
            </p:nvGrpSpPr>
            <p:grpSpPr>
              <a:xfrm>
                <a:off x="491319" y="3439235"/>
                <a:ext cx="1419368" cy="839337"/>
                <a:chOff x="491319" y="3439235"/>
                <a:chExt cx="1419368" cy="8393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CFB96-1CD0-4860-8416-E94F932C526B}"/>
                    </a:ext>
                  </a:extLst>
                </p:cNvPr>
                <p:cNvSpPr/>
                <p:nvPr/>
              </p:nvSpPr>
              <p:spPr>
                <a:xfrm>
                  <a:off x="491319" y="3439235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0C5F739-32A4-4EE5-B5AB-3F84149F3D40}"/>
                    </a:ext>
                  </a:extLst>
                </p:cNvPr>
                <p:cNvSpPr/>
                <p:nvPr/>
              </p:nvSpPr>
              <p:spPr>
                <a:xfrm>
                  <a:off x="593677" y="3766780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Mongo Db</a:t>
                  </a:r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D433EA-9AC2-472F-A69F-BAFE460E6E24}"/>
                </a:ext>
              </a:extLst>
            </p:cNvPr>
            <p:cNvSpPr/>
            <p:nvPr/>
          </p:nvSpPr>
          <p:spPr>
            <a:xfrm>
              <a:off x="2313293" y="675567"/>
              <a:ext cx="962168" cy="4640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 b="1" u="sng">
                  <a:solidFill>
                    <a:srgbClr val="FF0000"/>
                  </a:solidFill>
                </a:rPr>
                <a:t>Amazon </a:t>
              </a:r>
            </a:p>
            <a:p>
              <a:pPr algn="ctr"/>
              <a:r>
                <a:rPr lang="en-GB" sz="1100" b="1" u="sng">
                  <a:solidFill>
                    <a:srgbClr val="FF0000"/>
                  </a:solidFill>
                </a:rPr>
                <a:t>Load Balance</a:t>
              </a:r>
              <a:endParaRPr lang="en-GB" sz="1100" b="1" u="sng" baseline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17CDA4-C883-4A32-9BF6-854E055EE65C}"/>
                </a:ext>
              </a:extLst>
            </p:cNvPr>
            <p:cNvGrpSpPr/>
            <p:nvPr/>
          </p:nvGrpSpPr>
          <p:grpSpPr>
            <a:xfrm>
              <a:off x="3316406" y="1317013"/>
              <a:ext cx="2026691" cy="1931156"/>
              <a:chOff x="3316406" y="1317013"/>
              <a:chExt cx="2026691" cy="193115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A49488-BA7A-4609-AFC4-283A47FFD8D8}"/>
                  </a:ext>
                </a:extLst>
              </p:cNvPr>
              <p:cNvSpPr/>
              <p:nvPr/>
            </p:nvSpPr>
            <p:spPr>
              <a:xfrm>
                <a:off x="3316406" y="1317013"/>
                <a:ext cx="2026691" cy="193115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Available Zone</a:t>
                </a:r>
                <a:endParaRPr lang="en-GB" sz="11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4B3E4E4-80DE-4FA1-8130-68BA364FF8EA}"/>
                  </a:ext>
                </a:extLst>
              </p:cNvPr>
              <p:cNvSpPr/>
              <p:nvPr/>
            </p:nvSpPr>
            <p:spPr>
              <a:xfrm>
                <a:off x="3418763" y="1617262"/>
                <a:ext cx="1740089" cy="148760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D32C234-603F-4CB4-84A1-670CEA0B204D}"/>
                  </a:ext>
                </a:extLst>
              </p:cNvPr>
              <p:cNvGrpSpPr/>
              <p:nvPr/>
            </p:nvGrpSpPr>
            <p:grpSpPr>
              <a:xfrm>
                <a:off x="3575711" y="1999397"/>
                <a:ext cx="1419368" cy="839337"/>
                <a:chOff x="3575711" y="1999397"/>
                <a:chExt cx="1419368" cy="839337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3CC9401-7BCF-4428-85B9-1E81BFA40BA4}"/>
                    </a:ext>
                  </a:extLst>
                </p:cNvPr>
                <p:cNvSpPr/>
                <p:nvPr/>
              </p:nvSpPr>
              <p:spPr>
                <a:xfrm>
                  <a:off x="3575711" y="1999397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2033602-BC77-423E-9768-6E0F6FBE7A22}"/>
                    </a:ext>
                  </a:extLst>
                </p:cNvPr>
                <p:cNvSpPr/>
                <p:nvPr/>
              </p:nvSpPr>
              <p:spPr>
                <a:xfrm>
                  <a:off x="3698541" y="2326942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WebApp</a:t>
                  </a:r>
                  <a:r>
                    <a:rPr lang="en-GB" sz="800" b="1" i="1" baseline="0"/>
                    <a:t> Server</a:t>
                  </a:r>
                  <a:endParaRPr lang="en-GB" sz="800" b="1" i="1"/>
                </a:p>
              </p:txBody>
            </p:sp>
          </p:grp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092B854-DF03-491F-8510-30D12B85040B}"/>
                </a:ext>
              </a:extLst>
            </p:cNvPr>
            <p:cNvCxnSpPr>
              <a:cxnSpLocks/>
              <a:stCxn id="27" idx="4"/>
              <a:endCxn id="34" idx="6"/>
            </p:cNvCxnSpPr>
            <p:nvPr/>
          </p:nvCxnSpPr>
          <p:spPr>
            <a:xfrm rot="5400000">
              <a:off x="2413948" y="2028397"/>
              <a:ext cx="1286301" cy="24975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18EDB1FD-00B2-4C58-AC1F-3C825EA2A9ED}"/>
                </a:ext>
              </a:extLst>
            </p:cNvPr>
            <p:cNvCxnSpPr>
              <a:cxnSpLocks/>
              <a:stCxn id="7" idx="1"/>
              <a:endCxn id="36" idx="0"/>
            </p:cNvCxnSpPr>
            <p:nvPr/>
          </p:nvCxnSpPr>
          <p:spPr>
            <a:xfrm rot="10800000" flipV="1">
              <a:off x="1201003" y="907578"/>
              <a:ext cx="1112290" cy="14193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63329C9-822A-4988-A93A-B39C92035AFE}"/>
                </a:ext>
              </a:extLst>
            </p:cNvPr>
            <p:cNvCxnSpPr>
              <a:cxnSpLocks/>
              <a:stCxn id="7" idx="3"/>
              <a:endCxn id="27" idx="0"/>
            </p:cNvCxnSpPr>
            <p:nvPr/>
          </p:nvCxnSpPr>
          <p:spPr>
            <a:xfrm>
              <a:off x="3275461" y="907579"/>
              <a:ext cx="1030406" cy="14193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10590F-8DC3-4AAF-A52D-0B0023124863}"/>
                </a:ext>
              </a:extLst>
            </p:cNvPr>
            <p:cNvSpPr/>
            <p:nvPr/>
          </p:nvSpPr>
          <p:spPr>
            <a:xfrm>
              <a:off x="388962" y="1876569"/>
              <a:ext cx="4701654" cy="1098644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 b="1" u="none">
                  <a:solidFill>
                    <a:srgbClr val="00B0F0"/>
                  </a:solidFill>
                </a:rPr>
                <a:t>AutoScalling</a:t>
              </a:r>
              <a:endParaRPr lang="en-GB" sz="1100" b="1" u="none" baseline="0">
                <a:solidFill>
                  <a:srgbClr val="00B0F0"/>
                </a:solidFill>
              </a:endParaRPr>
            </a:p>
            <a:p>
              <a:pPr algn="ctr"/>
              <a:r>
                <a:rPr lang="en-GB" sz="1100" b="1" u="none" baseline="0">
                  <a:solidFill>
                    <a:srgbClr val="00B0F0"/>
                  </a:solidFill>
                </a:rPr>
                <a:t>Group</a:t>
              </a:r>
              <a:endParaRPr lang="en-GB" sz="1100" u="none">
                <a:solidFill>
                  <a:srgbClr val="00B0F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1DCCCF-BCBF-4A3D-A6FD-B428C5848495}"/>
                </a:ext>
              </a:extLst>
            </p:cNvPr>
            <p:cNvCxnSpPr>
              <a:stCxn id="36" idx="4"/>
              <a:endCxn id="34" idx="0"/>
            </p:cNvCxnSpPr>
            <p:nvPr/>
          </p:nvCxnSpPr>
          <p:spPr>
            <a:xfrm>
              <a:off x="1201003" y="2634014"/>
              <a:ext cx="0" cy="1132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51" descr="Male profile">
              <a:extLst>
                <a:ext uri="{FF2B5EF4-FFF2-40B4-BE49-F238E27FC236}">
                  <a16:creationId xmlns:a16="http://schemas.microsoft.com/office/drawing/2014/main" id="{83EFE558-D24E-4A65-9534-1973A04DA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11791" cy="511791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EA1DB0E-0342-4856-B857-8B8BFAD6BF57}"/>
                </a:ext>
              </a:extLst>
            </p:cNvPr>
            <p:cNvCxnSpPr>
              <a:cxnSpLocks/>
              <a:stCxn id="14" idx="3"/>
              <a:endCxn id="7" idx="0"/>
            </p:cNvCxnSpPr>
            <p:nvPr/>
          </p:nvCxnSpPr>
          <p:spPr>
            <a:xfrm>
              <a:off x="511791" y="255896"/>
              <a:ext cx="2282586" cy="419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6">
              <a:extLst>
                <a:ext uri="{FF2B5EF4-FFF2-40B4-BE49-F238E27FC236}">
                  <a16:creationId xmlns:a16="http://schemas.microsoft.com/office/drawing/2014/main" id="{ED560585-084C-4B12-827B-8F9613E21327}"/>
                </a:ext>
              </a:extLst>
            </p:cNvPr>
            <p:cNvSpPr txBox="1"/>
            <p:nvPr/>
          </p:nvSpPr>
          <p:spPr>
            <a:xfrm>
              <a:off x="3268640" y="225187"/>
              <a:ext cx="2388358" cy="2958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 b="1" u="sng"/>
                <a:t>AWS</a:t>
              </a:r>
              <a:r>
                <a:rPr lang="en-GB" sz="1300" b="1" u="sng" baseline="0"/>
                <a:t> Deployment Architecture</a:t>
              </a:r>
              <a:endParaRPr lang="en-GB" sz="1300" b="1" u="sng"/>
            </a:p>
          </p:txBody>
        </p:sp>
        <p:sp>
          <p:nvSpPr>
            <p:cNvPr id="17" name="Flowchart: Summing Junction 16">
              <a:extLst>
                <a:ext uri="{FF2B5EF4-FFF2-40B4-BE49-F238E27FC236}">
                  <a16:creationId xmlns:a16="http://schemas.microsoft.com/office/drawing/2014/main" id="{B9B41C58-DE25-4104-9FDF-0CF4940D53D2}"/>
                </a:ext>
              </a:extLst>
            </p:cNvPr>
            <p:cNvSpPr/>
            <p:nvPr/>
          </p:nvSpPr>
          <p:spPr>
            <a:xfrm>
              <a:off x="2797793" y="3200402"/>
              <a:ext cx="180000" cy="180000"/>
            </a:xfrm>
            <a:prstGeom prst="flowChartSummingJunc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816A2A-41C4-4037-AFE0-04F83C75EE82}"/>
                </a:ext>
              </a:extLst>
            </p:cNvPr>
            <p:cNvCxnSpPr>
              <a:stCxn id="17" idx="3"/>
              <a:endCxn id="31" idx="3"/>
            </p:cNvCxnSpPr>
            <p:nvPr/>
          </p:nvCxnSpPr>
          <p:spPr>
            <a:xfrm flipH="1">
              <a:off x="2047164" y="3354042"/>
              <a:ext cx="776989" cy="443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E43135-42DA-427C-8A9A-F15B054E88EC}"/>
                </a:ext>
              </a:extLst>
            </p:cNvPr>
            <p:cNvCxnSpPr>
              <a:stCxn id="24" idx="1"/>
              <a:endCxn id="17" idx="7"/>
            </p:cNvCxnSpPr>
            <p:nvPr/>
          </p:nvCxnSpPr>
          <p:spPr>
            <a:xfrm flipH="1">
              <a:off x="2951433" y="2361065"/>
              <a:ext cx="467330" cy="865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Summing Junction 19">
              <a:extLst>
                <a:ext uri="{FF2B5EF4-FFF2-40B4-BE49-F238E27FC236}">
                  <a16:creationId xmlns:a16="http://schemas.microsoft.com/office/drawing/2014/main" id="{79E6E7EF-1E77-4E9A-B1B2-57A92836A1A3}"/>
                </a:ext>
              </a:extLst>
            </p:cNvPr>
            <p:cNvSpPr/>
            <p:nvPr/>
          </p:nvSpPr>
          <p:spPr>
            <a:xfrm>
              <a:off x="1119117" y="3077571"/>
              <a:ext cx="180000" cy="180000"/>
            </a:xfrm>
            <a:prstGeom prst="flowChartSummingJunc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1" name="TextBox 66">
              <a:extLst>
                <a:ext uri="{FF2B5EF4-FFF2-40B4-BE49-F238E27FC236}">
                  <a16:creationId xmlns:a16="http://schemas.microsoft.com/office/drawing/2014/main" id="{36C31E08-B4D6-47E5-81A0-85D79CFB2F23}"/>
                </a:ext>
              </a:extLst>
            </p:cNvPr>
            <p:cNvSpPr txBox="1"/>
            <p:nvPr/>
          </p:nvSpPr>
          <p:spPr>
            <a:xfrm>
              <a:off x="2286000" y="3125338"/>
              <a:ext cx="627797" cy="2661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 i="1" u="none"/>
                <a:t>Router</a:t>
              </a:r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E622E526-D9C6-4E89-8628-56A78746A014}"/>
                </a:ext>
              </a:extLst>
            </p:cNvPr>
            <p:cNvSpPr txBox="1"/>
            <p:nvPr/>
          </p:nvSpPr>
          <p:spPr>
            <a:xfrm>
              <a:off x="968991" y="211542"/>
              <a:ext cx="1105469" cy="2593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0" i="1"/>
                <a:t>HTTP</a:t>
              </a:r>
              <a:r>
                <a:rPr lang="en-GB" sz="1100" b="0" i="1" baseline="0"/>
                <a:t> Request</a:t>
              </a:r>
              <a:endParaRPr lang="en-GB" sz="1100" b="0" i="1"/>
            </a:p>
          </p:txBody>
        </p:sp>
      </p:grpSp>
    </p:spTree>
    <p:extLst>
      <p:ext uri="{BB962C8B-B14F-4D97-AF65-F5344CB8AC3E}">
        <p14:creationId xmlns:p14="http://schemas.microsoft.com/office/powerpoint/2010/main" val="359299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903-3CC9-4992-96A6-AFB0ACDA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ideas for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2C69-44AF-4BB7-A4E2-B0D6B07C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Used some agile ideas to manage the project.</a:t>
            </a:r>
          </a:p>
          <a:p>
            <a:r>
              <a:rPr lang="en-GB" sz="1400" dirty="0"/>
              <a:t>1. Requirement Analysis:</a:t>
            </a:r>
          </a:p>
          <a:p>
            <a:r>
              <a:rPr lang="en-GB" sz="1400" dirty="0"/>
              <a:t>     Divided all functions into small modules to be suitable for Agile management.</a:t>
            </a:r>
          </a:p>
          <a:p>
            <a:r>
              <a:rPr lang="en-GB" sz="1400" dirty="0"/>
              <a:t>     Every module was managed by separate JavaScript and HTML file.</a:t>
            </a:r>
          </a:p>
          <a:p>
            <a:r>
              <a:rPr lang="en-GB" sz="1400" dirty="0"/>
              <a:t>     Used Restful API to access each module and plugged in or out freely. </a:t>
            </a:r>
          </a:p>
          <a:p>
            <a:r>
              <a:rPr lang="en-GB" sz="1400" dirty="0"/>
              <a:t>2. Team Management:</a:t>
            </a:r>
          </a:p>
          <a:p>
            <a:r>
              <a:rPr lang="en-GB" sz="1400" dirty="0"/>
              <a:t>     Used the team structure (Scrum master + 2 members) to ensure the progress and quality.</a:t>
            </a:r>
          </a:p>
          <a:p>
            <a:r>
              <a:rPr lang="en-GB" sz="1400" dirty="0"/>
              <a:t>     Operated the start-up, preview and review meetings every week to manage the progress and risks.</a:t>
            </a:r>
          </a:p>
          <a:p>
            <a:r>
              <a:rPr lang="en-GB" sz="1400" dirty="0"/>
              <a:t>3. CI/CD - Continuous integration and continuous delivery:</a:t>
            </a:r>
          </a:p>
          <a:p>
            <a:r>
              <a:rPr lang="en-GB" sz="1400" dirty="0"/>
              <a:t>     Used the Git and Jenkins to manage all project phases to deploy the services on servers automatically.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666A7F-9942-4C9A-894D-18321B55420B}"/>
              </a:ext>
            </a:extLst>
          </p:cNvPr>
          <p:cNvGrpSpPr/>
          <p:nvPr/>
        </p:nvGrpSpPr>
        <p:grpSpPr>
          <a:xfrm>
            <a:off x="7032559" y="1749704"/>
            <a:ext cx="4264924" cy="3062350"/>
            <a:chOff x="0" y="0"/>
            <a:chExt cx="4264924" cy="30623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43B8FE-46EF-479D-84C4-A87581725A33}"/>
                </a:ext>
              </a:extLst>
            </p:cNvPr>
            <p:cNvSpPr/>
            <p:nvPr/>
          </p:nvSpPr>
          <p:spPr>
            <a:xfrm>
              <a:off x="914399" y="293425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Development</a:t>
              </a:r>
              <a:r>
                <a:rPr lang="en-GB" sz="1100" b="1" u="sng" baseline="0">
                  <a:solidFill>
                    <a:srgbClr val="FF0000"/>
                  </a:solidFill>
                </a:rPr>
                <a:t> Env</a:t>
              </a:r>
            </a:p>
            <a:p>
              <a:pPr algn="l"/>
              <a:r>
                <a:rPr lang="en-GB" sz="1100"/>
                <a:t>(IntelliJ IDEA</a:t>
              </a:r>
              <a:r>
                <a:rPr lang="en-GB" sz="1100" baseline="0"/>
                <a:t> + </a:t>
              </a:r>
              <a:r>
                <a:rPr lang="en-GB" sz="1100"/>
                <a:t>Git)</a:t>
              </a:r>
            </a:p>
            <a:p>
              <a:pPr algn="l"/>
              <a:endParaRPr lang="en-GB" sz="1100"/>
            </a:p>
            <a:p>
              <a:pPr algn="l"/>
              <a:endParaRPr lang="en-GB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C0AC0F-5C82-44E1-969A-3859CCDD12C4}"/>
                </a:ext>
              </a:extLst>
            </p:cNvPr>
            <p:cNvSpPr/>
            <p:nvPr/>
          </p:nvSpPr>
          <p:spPr>
            <a:xfrm>
              <a:off x="914399" y="1569489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Deployment</a:t>
              </a:r>
              <a:r>
                <a:rPr lang="en-GB" sz="1100" b="1" u="sng" baseline="0">
                  <a:solidFill>
                    <a:srgbClr val="FF0000"/>
                  </a:solidFill>
                </a:rPr>
                <a:t> Server</a:t>
              </a:r>
            </a:p>
            <a:p>
              <a:pPr algn="l"/>
              <a:r>
                <a:rPr lang="en-GB" sz="1100"/>
                <a:t>(AWS</a:t>
              </a:r>
              <a:r>
                <a:rPr lang="en-GB" sz="1100" baseline="0"/>
                <a:t> EC2</a:t>
              </a:r>
              <a:r>
                <a:rPr lang="en-GB" sz="1100"/>
                <a:t>)</a:t>
              </a:r>
            </a:p>
            <a:p>
              <a:pPr algn="l"/>
              <a:r>
                <a:rPr lang="en-GB" sz="1100"/>
                <a:t>Tomcat:</a:t>
              </a:r>
            </a:p>
            <a:p>
              <a:pPr algn="l"/>
              <a:endParaRPr lang="en-GB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84C93-B2D2-4F24-8963-A62A27E3F8DC}"/>
                </a:ext>
              </a:extLst>
            </p:cNvPr>
            <p:cNvSpPr/>
            <p:nvPr/>
          </p:nvSpPr>
          <p:spPr>
            <a:xfrm>
              <a:off x="2702255" y="293425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GitHub Server</a:t>
              </a:r>
              <a:endParaRPr lang="en-GB" sz="1100" u="sng"/>
            </a:p>
            <a:p>
              <a:pPr algn="l"/>
              <a:r>
                <a:rPr lang="en-GB" sz="1100"/>
                <a:t>(GitHub.com)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33FF6A-1129-4DF8-9322-A4E624749DCE}"/>
                </a:ext>
              </a:extLst>
            </p:cNvPr>
            <p:cNvSpPr/>
            <p:nvPr/>
          </p:nvSpPr>
          <p:spPr>
            <a:xfrm>
              <a:off x="2702255" y="1589961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Jenkins Server</a:t>
              </a:r>
              <a:endParaRPr lang="en-GB" sz="1100" u="sng"/>
            </a:p>
            <a:p>
              <a:pPr algn="l"/>
              <a:endParaRPr lang="en-GB" sz="1100"/>
            </a:p>
            <a:p>
              <a:pPr algn="l"/>
              <a:r>
                <a:rPr lang="en-GB" sz="1100"/>
                <a:t>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D89F5F4-69F2-4CF2-99B2-510BC9732C25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992571" y="986049"/>
              <a:ext cx="10474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D4EC1D-F9EE-4469-A9F3-5C899B4E0FA5}"/>
                </a:ext>
              </a:extLst>
            </p:cNvPr>
            <p:cNvSpPr/>
            <p:nvPr/>
          </p:nvSpPr>
          <p:spPr>
            <a:xfrm>
              <a:off x="3040040" y="1862913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4DBFD9-AC97-491B-9321-13C1CD3332C0}"/>
                </a:ext>
              </a:extLst>
            </p:cNvPr>
            <p:cNvSpPr/>
            <p:nvPr/>
          </p:nvSpPr>
          <p:spPr>
            <a:xfrm>
              <a:off x="1248768" y="22041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wars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A98760-E7BB-49AD-AA08-643DFCE03D09}"/>
                </a:ext>
              </a:extLst>
            </p:cNvPr>
            <p:cNvSpPr/>
            <p:nvPr/>
          </p:nvSpPr>
          <p:spPr>
            <a:xfrm>
              <a:off x="3040040" y="2279169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wars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7236F1-6246-435E-A11E-2B17B07F3C06}"/>
                </a:ext>
              </a:extLst>
            </p:cNvPr>
            <p:cNvSpPr/>
            <p:nvPr/>
          </p:nvSpPr>
          <p:spPr>
            <a:xfrm>
              <a:off x="1248768" y="8325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C2FB59-22A3-4AAD-9A3D-3716F7531797}"/>
                </a:ext>
              </a:extLst>
            </p:cNvPr>
            <p:cNvSpPr/>
            <p:nvPr/>
          </p:nvSpPr>
          <p:spPr>
            <a:xfrm>
              <a:off x="3040040" y="8325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EDA38CB9-8348-4799-9E7A-075F205B2719}"/>
                </a:ext>
              </a:extLst>
            </p:cNvPr>
            <p:cNvCxnSpPr>
              <a:stCxn id="14" idx="6"/>
              <a:endCxn id="10" idx="6"/>
            </p:cNvCxnSpPr>
            <p:nvPr/>
          </p:nvCxnSpPr>
          <p:spPr>
            <a:xfrm>
              <a:off x="3783843" y="986049"/>
              <a:ext cx="12700" cy="10304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93569C9-2E8A-4D5B-A589-A639D9C9C734}"/>
                </a:ext>
              </a:extLst>
            </p:cNvPr>
            <p:cNvCxnSpPr>
              <a:stCxn id="10" idx="2"/>
              <a:endCxn id="12" idx="2"/>
            </p:cNvCxnSpPr>
            <p:nvPr/>
          </p:nvCxnSpPr>
          <p:spPr>
            <a:xfrm rot="10800000" flipV="1">
              <a:off x="3040040" y="2016450"/>
              <a:ext cx="12700" cy="416256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66B2D0D-F4BF-42FE-A49F-B7E76EF9EDE8}"/>
                </a:ext>
              </a:extLst>
            </p:cNvPr>
            <p:cNvCxnSpPr>
              <a:cxnSpLocks/>
              <a:stCxn id="12" idx="4"/>
              <a:endCxn id="11" idx="6"/>
            </p:cNvCxnSpPr>
            <p:nvPr/>
          </p:nvCxnSpPr>
          <p:spPr>
            <a:xfrm rot="5400000" flipH="1">
              <a:off x="2587960" y="1762261"/>
              <a:ext cx="228594" cy="1419371"/>
            </a:xfrm>
            <a:prstGeom prst="bentConnector4">
              <a:avLst>
                <a:gd name="adj1" fmla="val -100003"/>
                <a:gd name="adj2" fmla="val 631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4">
              <a:extLst>
                <a:ext uri="{FF2B5EF4-FFF2-40B4-BE49-F238E27FC236}">
                  <a16:creationId xmlns:a16="http://schemas.microsoft.com/office/drawing/2014/main" id="{0341764E-3CD9-4BEA-979D-A888D16D5D51}"/>
                </a:ext>
              </a:extLst>
            </p:cNvPr>
            <p:cNvSpPr txBox="1"/>
            <p:nvPr/>
          </p:nvSpPr>
          <p:spPr>
            <a:xfrm>
              <a:off x="2292823" y="750625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Push</a:t>
              </a:r>
            </a:p>
          </p:txBody>
        </p:sp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28C2C082-3B99-49FD-A589-C26BA7047C02}"/>
                </a:ext>
              </a:extLst>
            </p:cNvPr>
            <p:cNvSpPr txBox="1"/>
            <p:nvPr/>
          </p:nvSpPr>
          <p:spPr>
            <a:xfrm>
              <a:off x="3452883" y="1330656"/>
              <a:ext cx="682389" cy="26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Deliver</a:t>
              </a:r>
            </a:p>
          </p:txBody>
        </p:sp>
        <p:sp>
          <p:nvSpPr>
            <p:cNvPr id="20" name="TextBox 46">
              <a:extLst>
                <a:ext uri="{FF2B5EF4-FFF2-40B4-BE49-F238E27FC236}">
                  <a16:creationId xmlns:a16="http://schemas.microsoft.com/office/drawing/2014/main" id="{1FFC79A0-8D29-4E84-9435-8CD51466EB7B}"/>
                </a:ext>
              </a:extLst>
            </p:cNvPr>
            <p:cNvSpPr txBox="1"/>
            <p:nvPr/>
          </p:nvSpPr>
          <p:spPr>
            <a:xfrm>
              <a:off x="2790966" y="2094930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Build</a:t>
              </a:r>
            </a:p>
          </p:txBody>
        </p:sp>
        <p:sp>
          <p:nvSpPr>
            <p:cNvPr id="21" name="TextBox 47">
              <a:extLst>
                <a:ext uri="{FF2B5EF4-FFF2-40B4-BE49-F238E27FC236}">
                  <a16:creationId xmlns:a16="http://schemas.microsoft.com/office/drawing/2014/main" id="{9558A0BD-3708-4D7C-AF59-846C0CC245BF}"/>
                </a:ext>
              </a:extLst>
            </p:cNvPr>
            <p:cNvSpPr txBox="1"/>
            <p:nvPr/>
          </p:nvSpPr>
          <p:spPr>
            <a:xfrm>
              <a:off x="2538482" y="2797790"/>
              <a:ext cx="723331" cy="26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Publish</a:t>
              </a:r>
            </a:p>
          </p:txBody>
        </p:sp>
        <p:sp>
          <p:nvSpPr>
            <p:cNvPr id="22" name="TextBox 48">
              <a:extLst>
                <a:ext uri="{FF2B5EF4-FFF2-40B4-BE49-F238E27FC236}">
                  <a16:creationId xmlns:a16="http://schemas.microsoft.com/office/drawing/2014/main" id="{35FC8F6A-45BB-490D-AC58-4F942D304513}"/>
                </a:ext>
              </a:extLst>
            </p:cNvPr>
            <p:cNvSpPr txBox="1"/>
            <p:nvPr/>
          </p:nvSpPr>
          <p:spPr>
            <a:xfrm>
              <a:off x="818863" y="0"/>
              <a:ext cx="3446061" cy="2958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200" b="1" u="sng" dirty="0"/>
                <a:t>Development</a:t>
              </a:r>
              <a:r>
                <a:rPr lang="en-GB" sz="1200" b="1" u="sng" baseline="0" dirty="0"/>
                <a:t> and Deployment Architecture (CI/CD)</a:t>
              </a:r>
              <a:endParaRPr lang="en-GB" sz="1200" b="1" u="sng" dirty="0"/>
            </a:p>
          </p:txBody>
        </p:sp>
        <p:pic>
          <p:nvPicPr>
            <p:cNvPr id="23" name="Graphic 50" descr="Male profile">
              <a:extLst>
                <a:ext uri="{FF2B5EF4-FFF2-40B4-BE49-F238E27FC236}">
                  <a16:creationId xmlns:a16="http://schemas.microsoft.com/office/drawing/2014/main" id="{48FBDD7C-64C5-49D9-AE41-D51346D4F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221473"/>
              <a:ext cx="511791" cy="511791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786060-2772-47DA-B229-0028E26ECE13}"/>
                </a:ext>
              </a:extLst>
            </p:cNvPr>
            <p:cNvCxnSpPr>
              <a:stCxn id="23" idx="3"/>
              <a:endCxn id="5" idx="1"/>
            </p:cNvCxnSpPr>
            <p:nvPr/>
          </p:nvCxnSpPr>
          <p:spPr>
            <a:xfrm flipV="1">
              <a:off x="511791" y="833425"/>
              <a:ext cx="402608" cy="64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324B5B-1745-4C5E-81F5-4EEC5EA28E33}"/>
                </a:ext>
              </a:extLst>
            </p:cNvPr>
            <p:cNvCxnSpPr>
              <a:stCxn id="23" idx="3"/>
              <a:endCxn id="6" idx="1"/>
            </p:cNvCxnSpPr>
            <p:nvPr/>
          </p:nvCxnSpPr>
          <p:spPr>
            <a:xfrm>
              <a:off x="511791" y="1477369"/>
              <a:ext cx="402608" cy="63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80B9149D-E078-441A-842C-FB4074F8114D}"/>
                </a:ext>
              </a:extLst>
            </p:cNvPr>
            <p:cNvSpPr txBox="1"/>
            <p:nvPr/>
          </p:nvSpPr>
          <p:spPr>
            <a:xfrm>
              <a:off x="368488" y="852984"/>
              <a:ext cx="484495" cy="4367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DevUT</a:t>
              </a:r>
            </a:p>
          </p:txBody>
        </p:sp>
        <p:sp>
          <p:nvSpPr>
            <p:cNvPr id="27" name="TextBox 60">
              <a:extLst>
                <a:ext uri="{FF2B5EF4-FFF2-40B4-BE49-F238E27FC236}">
                  <a16:creationId xmlns:a16="http://schemas.microsoft.com/office/drawing/2014/main" id="{B97E328B-203C-48E6-B541-54A721577B96}"/>
                </a:ext>
              </a:extLst>
            </p:cNvPr>
            <p:cNvSpPr txBox="1"/>
            <p:nvPr/>
          </p:nvSpPr>
          <p:spPr>
            <a:xfrm>
              <a:off x="409432" y="1781032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904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B6E1-60D7-4BEB-A6B1-8041AB08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blackmail trouble of MongoDB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883AB0-BF03-4C9E-8ED2-70A43AAC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1. Trouble: </a:t>
            </a:r>
          </a:p>
          <a:p>
            <a:r>
              <a:rPr lang="en-GB" sz="1400" dirty="0"/>
              <a:t>     Several times we found that the data has been deleted from our database,</a:t>
            </a:r>
          </a:p>
          <a:p>
            <a:r>
              <a:rPr lang="en-GB" sz="1400" dirty="0"/>
              <a:t>     and received a mail to let us pay Bitcoin to recovery the data.</a:t>
            </a:r>
          </a:p>
          <a:p>
            <a:r>
              <a:rPr lang="en-GB" sz="1400" dirty="0"/>
              <a:t>2. Reason:</a:t>
            </a:r>
          </a:p>
          <a:p>
            <a:r>
              <a:rPr lang="en-GB" sz="1400" dirty="0"/>
              <a:t>     To use the local tool to manage Database, We exposed the server on the public subnet. </a:t>
            </a:r>
          </a:p>
          <a:p>
            <a:r>
              <a:rPr lang="en-GB" sz="1400" dirty="0"/>
              <a:t>     However, the default configuration of MongoDB does not have any security policy, </a:t>
            </a:r>
          </a:p>
          <a:p>
            <a:r>
              <a:rPr lang="en-GB" sz="1400" dirty="0"/>
              <a:t>     the hackers can scan the database port(27017) to operate the database remotely.</a:t>
            </a:r>
          </a:p>
          <a:p>
            <a:r>
              <a:rPr lang="en-GB" sz="1400" dirty="0"/>
              <a:t>3. Solution:</a:t>
            </a:r>
          </a:p>
          <a:p>
            <a:r>
              <a:rPr lang="en-GB" sz="1400" dirty="0"/>
              <a:t>    Moved the MongoDB into private subnet, and closed the port(27017) to avoid the access from Internet.</a:t>
            </a:r>
          </a:p>
          <a:p>
            <a:r>
              <a:rPr lang="en-GB" sz="1400" dirty="0"/>
              <a:t>    Meanwhile, added new policies to limited the unnecessary access.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5BD34B8-B489-479E-8DD1-D4ED172D0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55" y="1845734"/>
            <a:ext cx="3357725" cy="28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8654" y="218613"/>
            <a:ext cx="10058400" cy="1450757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Thanks for your attention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90445" y="755821"/>
            <a:ext cx="9956609" cy="172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18" y="2587556"/>
            <a:ext cx="4756826" cy="2237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7" y="2587556"/>
            <a:ext cx="5000016" cy="2237363"/>
          </a:xfrm>
          <a:prstGeom prst="rect">
            <a:avLst/>
          </a:prstGeom>
        </p:spPr>
      </p:pic>
      <p:pic>
        <p:nvPicPr>
          <p:cNvPr id="9" name="Picture 6" descr="Maynooth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42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Outline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Part – I </a:t>
            </a:r>
          </a:p>
          <a:p>
            <a:pPr lvl="2"/>
            <a:r>
              <a:rPr lang="en-US" dirty="0" smtClean="0"/>
              <a:t>Introduction</a:t>
            </a:r>
            <a:endParaRPr lang="en-US" dirty="0" smtClean="0"/>
          </a:p>
          <a:p>
            <a:pPr lvl="2"/>
            <a:r>
              <a:rPr lang="en-US" dirty="0" smtClean="0"/>
              <a:t>Technical Architecture</a:t>
            </a:r>
          </a:p>
          <a:p>
            <a:pPr lvl="2"/>
            <a:r>
              <a:rPr lang="en-US" dirty="0" smtClean="0"/>
              <a:t>Technologies Used</a:t>
            </a:r>
          </a:p>
          <a:p>
            <a:pPr lvl="2"/>
            <a:r>
              <a:rPr lang="en-US" dirty="0" smtClean="0"/>
              <a:t>User Stories</a:t>
            </a:r>
            <a:endParaRPr lang="en-US" dirty="0" smtClean="0"/>
          </a:p>
          <a:p>
            <a:pPr lvl="1"/>
            <a:r>
              <a:rPr lang="en-US" dirty="0" smtClean="0"/>
              <a:t>Part – II</a:t>
            </a:r>
          </a:p>
          <a:p>
            <a:pPr lvl="2"/>
            <a:r>
              <a:rPr lang="en-US" dirty="0" smtClean="0"/>
              <a:t>Use Case Diagram</a:t>
            </a:r>
          </a:p>
          <a:p>
            <a:pPr lvl="2"/>
            <a:r>
              <a:rPr lang="en-US" dirty="0"/>
              <a:t>Web App </a:t>
            </a:r>
            <a:r>
              <a:rPr lang="en-US" dirty="0" smtClean="0"/>
              <a:t>Architecture</a:t>
            </a:r>
            <a:endParaRPr lang="en-US" dirty="0" smtClean="0"/>
          </a:p>
          <a:p>
            <a:pPr lvl="2"/>
            <a:r>
              <a:rPr lang="en-US" dirty="0" smtClean="0"/>
              <a:t>User </a:t>
            </a:r>
            <a:r>
              <a:rPr lang="en-US" dirty="0" smtClean="0"/>
              <a:t>Interaction </a:t>
            </a:r>
          </a:p>
          <a:p>
            <a:pPr lvl="2"/>
            <a:r>
              <a:rPr lang="en-US" dirty="0" smtClean="0"/>
              <a:t>Responsive Web Design</a:t>
            </a:r>
            <a:endParaRPr lang="en-US" dirty="0" smtClean="0"/>
          </a:p>
          <a:p>
            <a:pPr lvl="1"/>
            <a:r>
              <a:rPr lang="en-US" dirty="0" smtClean="0"/>
              <a:t>Part – III</a:t>
            </a:r>
          </a:p>
          <a:p>
            <a:pPr lvl="2"/>
            <a:r>
              <a:rPr lang="en-US" dirty="0" smtClean="0"/>
              <a:t>Cloud Deployment Architecture</a:t>
            </a:r>
          </a:p>
          <a:p>
            <a:pPr lvl="2"/>
            <a:r>
              <a:rPr lang="en-US" dirty="0" smtClean="0"/>
              <a:t>Agile Ideas for Project Management</a:t>
            </a:r>
          </a:p>
          <a:p>
            <a:pPr lvl="2"/>
            <a:r>
              <a:rPr lang="en-US" dirty="0" smtClean="0"/>
              <a:t>MongoDB Blackmail Issue</a:t>
            </a:r>
            <a:endParaRPr lang="en-US" dirty="0" smtClean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 smtClean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47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Technical </a:t>
            </a:r>
            <a:r>
              <a:rPr lang="en-US" sz="2400" b="1" dirty="0" smtClean="0">
                <a:latin typeface="+mn-lt"/>
              </a:rPr>
              <a:t>Architecture 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57FD1-0FAC-4D2A-B520-A999AB8D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94" y="1900237"/>
            <a:ext cx="8966433" cy="4321659"/>
          </a:xfrm>
          <a:prstGeom prst="rect">
            <a:avLst/>
          </a:prstGeom>
        </p:spPr>
      </p:pic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94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306" y="1862372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300" b="1" dirty="0">
                <a:solidFill>
                  <a:srgbClr val="FF0000"/>
                </a:solidFill>
                <a:latin typeface="Calibri (Body)"/>
                <a:cs typeface="Arial"/>
              </a:rPr>
              <a:t>Model :   </a:t>
            </a:r>
            <a:r>
              <a:rPr lang="en-GB" sz="2300" b="1" dirty="0">
                <a:latin typeface="Calibri (Body)"/>
                <a:cs typeface="Arial"/>
              </a:rPr>
              <a:t>Mongoose </a:t>
            </a:r>
            <a:r>
              <a:rPr lang="en-GB" sz="23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Arial"/>
              </a:rPr>
              <a:t>  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		</a:t>
            </a:r>
            <a:r>
              <a:rPr lang="en-GB" sz="2100" dirty="0">
                <a:solidFill>
                  <a:schemeClr val="tx1"/>
                </a:solidFill>
                <a:cs typeface="Arial"/>
              </a:rPr>
              <a:t>Managing Relationship between data.</a:t>
            </a:r>
          </a:p>
          <a:p>
            <a:pPr marL="0" indent="0">
              <a:buNone/>
            </a:pPr>
            <a:r>
              <a:rPr lang="en-GB" sz="26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100" dirty="0">
                <a:solidFill>
                  <a:schemeClr val="tx1"/>
                </a:solidFill>
                <a:cs typeface="Arial"/>
              </a:rPr>
              <a:t>Schema Validation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  <a:cs typeface="Arial"/>
              </a:rPr>
              <a:t>		Object representation in MongoDB</a:t>
            </a:r>
            <a:r>
              <a:rPr lang="en-GB" sz="2600" dirty="0">
                <a:solidFill>
                  <a:schemeClr val="tx1"/>
                </a:solidFill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GB" sz="2300" b="1" dirty="0">
                <a:solidFill>
                  <a:srgbClr val="FF0000"/>
                </a:solidFill>
                <a:cs typeface="Arial"/>
              </a:rPr>
              <a:t>View :</a:t>
            </a:r>
            <a:r>
              <a:rPr lang="en-GB" sz="2300" b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 </a:t>
            </a:r>
            <a:r>
              <a:rPr lang="en-GB" sz="2300" b="1" dirty="0">
                <a:cs typeface="Arial"/>
              </a:rPr>
              <a:t>HTML, CSS, Boot Strap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100" b="1" dirty="0">
                <a:solidFill>
                  <a:schemeClr val="tx1"/>
                </a:solidFill>
                <a:cs typeface="Arial"/>
              </a:rPr>
              <a:t>HTML  &amp; CSS : </a:t>
            </a:r>
            <a:r>
              <a:rPr lang="en-GB" sz="2100" dirty="0">
                <a:solidFill>
                  <a:schemeClr val="tx1"/>
                </a:solidFill>
                <a:cs typeface="Arial"/>
              </a:rPr>
              <a:t>Page designing and styling 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100" b="1" dirty="0">
                <a:solidFill>
                  <a:schemeClr val="tx1"/>
                </a:solidFill>
                <a:cs typeface="Arial"/>
              </a:rPr>
              <a:t>Bootstrap</a:t>
            </a:r>
            <a:r>
              <a:rPr lang="en-GB" sz="2100" dirty="0">
                <a:solidFill>
                  <a:schemeClr val="tx1"/>
                </a:solidFill>
                <a:cs typeface="Arial"/>
              </a:rPr>
              <a:t> : Framework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  <a:cs typeface="Arial"/>
              </a:rPr>
              <a:t>Controller :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 </a:t>
            </a:r>
            <a:r>
              <a:rPr lang="en-GB" sz="2400" b="1" dirty="0">
                <a:cs typeface="Arial"/>
              </a:rPr>
              <a:t>JavaScript , Express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100" b="1" dirty="0">
                <a:solidFill>
                  <a:schemeClr val="tx1"/>
                </a:solidFill>
                <a:cs typeface="Arial"/>
              </a:rPr>
              <a:t>JavaScript : </a:t>
            </a:r>
            <a:r>
              <a:rPr lang="en-GB" sz="2100" dirty="0">
                <a:solidFill>
                  <a:schemeClr val="tx1"/>
                </a:solidFill>
                <a:cs typeface="Arial"/>
              </a:rPr>
              <a:t>Implementing functions.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100" b="1" dirty="0">
                <a:solidFill>
                  <a:schemeClr val="tx1"/>
                </a:solidFill>
                <a:cs typeface="Arial"/>
              </a:rPr>
              <a:t>Express      : </a:t>
            </a:r>
            <a:r>
              <a:rPr lang="en-GB" sz="2100" dirty="0">
                <a:solidFill>
                  <a:schemeClr val="tx1"/>
                </a:solidFill>
                <a:cs typeface="Arial"/>
              </a:rPr>
              <a:t>API Creation        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cs typeface="Arial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1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pc="-1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User Stories</a:t>
            </a: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1574"/>
            <a:ext cx="10500360" cy="4789336"/>
          </a:xfrm>
        </p:spPr>
        <p:txBody>
          <a:bodyPr>
            <a:normAutofit/>
          </a:bodyPr>
          <a:lstStyle/>
          <a:p>
            <a:r>
              <a:rPr lang="en-GB" b="1" dirty="0">
                <a:cs typeface="Arial"/>
              </a:rPr>
              <a:t>User Management :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Registering with the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username and password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 for portal login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User can able to login into book portal.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Able to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Reset or </a:t>
            </a:r>
            <a:r>
              <a:rPr lang="en-GB" sz="1800" b="1">
                <a:solidFill>
                  <a:schemeClr val="tx1"/>
                </a:solidFill>
                <a:cs typeface="Arial"/>
              </a:rPr>
              <a:t>Change </a:t>
            </a:r>
            <a:r>
              <a:rPr lang="en-GB" sz="1800" b="1" smtClean="0">
                <a:solidFill>
                  <a:schemeClr val="tx1"/>
                </a:solidFill>
                <a:cs typeface="Arial"/>
              </a:rPr>
              <a:t>password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cs typeface="Arial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  </a:t>
            </a:r>
            <a:r>
              <a:rPr lang="en-GB" b="1" dirty="0">
                <a:solidFill>
                  <a:schemeClr val="tx1"/>
                </a:solidFill>
                <a:cs typeface="Arial"/>
              </a:rPr>
              <a:t>Adding Books :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cs typeface="Arial"/>
              </a:rPr>
              <a:t>	Title, Author, Year, Abstract, ISBN , Personal tags 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are used for books adding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3300" b="1" dirty="0">
                <a:solidFill>
                  <a:schemeClr val="tx1"/>
                </a:solidFill>
                <a:cs typeface="Arial"/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38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2098"/>
          </a:xfrm>
        </p:spPr>
        <p:txBody>
          <a:bodyPr>
            <a:normAutofit/>
          </a:bodyPr>
          <a:lstStyle/>
          <a:p>
            <a:r>
              <a:rPr lang="en-US" sz="2400" b="1" spc="-1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User Stories</a:t>
            </a: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586" y="1812896"/>
            <a:ext cx="10500360" cy="4574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cs typeface="Arial"/>
              </a:rPr>
              <a:t>Personal  Section</a:t>
            </a:r>
          </a:p>
          <a:p>
            <a:r>
              <a:rPr lang="en-GB" sz="1800" b="1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Books in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Personal  Library 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can be viewed basic on topics/metadata tags.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Each books relate to a topic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All books under the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topics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 are getting listed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cs typeface="Arial"/>
              </a:rPr>
              <a:t>Social Section</a:t>
            </a:r>
            <a:r>
              <a:rPr lang="en-GB" sz="2400" b="1" dirty="0">
                <a:cs typeface="Arial"/>
              </a:rPr>
              <a:t>										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cs typeface="Arial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In Social section where </a:t>
            </a:r>
            <a:r>
              <a:rPr lang="en-US" sz="1800" b="1" dirty="0">
                <a:solidFill>
                  <a:schemeClr val="tx1"/>
                </a:solidFill>
              </a:rPr>
              <a:t>recommendation</a:t>
            </a:r>
            <a:r>
              <a:rPr lang="en-US" sz="1800" dirty="0">
                <a:solidFill>
                  <a:schemeClr val="tx1"/>
                </a:solidFill>
              </a:rPr>
              <a:t> happens if they share at least </a:t>
            </a:r>
            <a:r>
              <a:rPr lang="en-US" sz="1800" b="1" dirty="0">
                <a:solidFill>
                  <a:schemeClr val="tx1"/>
                </a:solidFill>
              </a:rPr>
              <a:t>three</a:t>
            </a:r>
            <a:r>
              <a:rPr lang="en-US" sz="1800" dirty="0">
                <a:solidFill>
                  <a:schemeClr val="tx1"/>
                </a:solidFill>
              </a:rPr>
              <a:t> books in common.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Nothing we can know about the user other than the books which he is interested.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Book Management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User can able to Select , Update, Delete and search the books from the library portal.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17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65" y="2025951"/>
            <a:ext cx="4780722" cy="53834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PART - II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62270" y="2812774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2818" y="1742661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9009"/>
            <a:ext cx="10847545" cy="6275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Use Case Diagram</a:t>
            </a:r>
            <a:endParaRPr lang="en-U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137627"/>
            <a:ext cx="10153816" cy="5084269"/>
          </a:xfrm>
          <a:prstGeom prst="rect">
            <a:avLst/>
          </a:prstGeom>
        </p:spPr>
      </p:pic>
      <p:pic>
        <p:nvPicPr>
          <p:cNvPr id="7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173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146976" y="1017105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65" y="119269"/>
            <a:ext cx="3061252" cy="49901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Web App Architecture</a:t>
            </a:r>
            <a:endParaRPr lang="en-U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E:\Erasmus Journey Data\Maynooth University\Course Material - MU\CS615\CS615 Project\WhatsApp Image 2020-04-04 at 12.25.12 AM (1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795131"/>
            <a:ext cx="11996531" cy="5516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97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3579</TotalTime>
  <Words>579</Words>
  <Application>Microsoft Office PowerPoint</Application>
  <PresentationFormat>Widescreen</PresentationFormat>
  <Paragraphs>153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Retrospect</vt:lpstr>
      <vt:lpstr>Social Books Web Application</vt:lpstr>
      <vt:lpstr>Outline</vt:lpstr>
      <vt:lpstr>Technical Architecture </vt:lpstr>
      <vt:lpstr>Technologies Used</vt:lpstr>
      <vt:lpstr>User Stories</vt:lpstr>
      <vt:lpstr>User Stories</vt:lpstr>
      <vt:lpstr>PART - II</vt:lpstr>
      <vt:lpstr>Use Case Diagram</vt:lpstr>
      <vt:lpstr>Web App Architecture</vt:lpstr>
      <vt:lpstr>User Interaction – Personal Section</vt:lpstr>
      <vt:lpstr>User Interaction – Social Section</vt:lpstr>
      <vt:lpstr>User Interaction – Book Management</vt:lpstr>
      <vt:lpstr>Mobile-Friendly (Responsive) Web Design</vt:lpstr>
      <vt:lpstr>PART - III</vt:lpstr>
      <vt:lpstr>Cloud Deployment Architecture</vt:lpstr>
      <vt:lpstr>Agile ideas for Project Management</vt:lpstr>
      <vt:lpstr>The blackmail trouble of MongoDB</vt:lpstr>
      <vt:lpstr>   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Farman Ali Khan</dc:creator>
  <cp:lastModifiedBy>Awais Akbar</cp:lastModifiedBy>
  <cp:revision>220</cp:revision>
  <dcterms:created xsi:type="dcterms:W3CDTF">2017-10-09T06:36:31Z</dcterms:created>
  <dcterms:modified xsi:type="dcterms:W3CDTF">2020-05-05T13:22:04Z</dcterms:modified>
</cp:coreProperties>
</file>