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3"/>
  </p:notesMasterIdLst>
  <p:sldIdLst>
    <p:sldId id="345" r:id="rId2"/>
    <p:sldId id="346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6" r:id="rId11"/>
    <p:sldId id="3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30C0C7-2933-4495-BF6F-C246AE729691}">
          <p14:sldIdLst>
            <p14:sldId id="345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5"/>
          </p14:sldIdLst>
        </p14:section>
        <p14:section name="Untitled Section" id="{75C0A298-910F-4DCC-A68D-85EA762456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ANG" initials="WY" lastIdx="1" clrIdx="0">
    <p:extLst>
      <p:ext uri="{19B8F6BF-5375-455C-9EA6-DF929625EA0E}">
        <p15:presenceInfo xmlns:p15="http://schemas.microsoft.com/office/powerpoint/2012/main" userId="08cd62ef77b97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7772" autoAdjust="0"/>
  </p:normalViewPr>
  <p:slideViewPr>
    <p:cSldViewPr snapToGrid="0">
      <p:cViewPr varScale="1">
        <p:scale>
          <a:sx n="65" d="100"/>
          <a:sy n="65" d="100"/>
        </p:scale>
        <p:origin x="959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8F3F-748B-4221-89B1-755B747CF06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986C-7B1C-401A-9773-421C3A2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047D19-6317-496A-A22E-F4F876F4B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17" y="2025951"/>
            <a:ext cx="10301509" cy="53834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The height growth curve analysis by the SITAR model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3EC139-FD8B-48D3-B02F-327315A6CFFF}"/>
              </a:ext>
            </a:extLst>
          </p:cNvPr>
          <p:cNvSpPr txBox="1"/>
          <p:nvPr/>
        </p:nvSpPr>
        <p:spPr>
          <a:xfrm>
            <a:off x="8652096" y="4089952"/>
            <a:ext cx="20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YANG WANG</a:t>
            </a:r>
          </a:p>
          <a:p>
            <a:r>
              <a:rPr lang="en-GB" sz="2000" dirty="0"/>
              <a:t>26</a:t>
            </a:r>
            <a:r>
              <a:rPr lang="en-GB" sz="2000" baseline="30000" dirty="0"/>
              <a:t>th</a:t>
            </a:r>
            <a:r>
              <a:rPr lang="en-GB" sz="2000" dirty="0"/>
              <a:t> June 2020</a:t>
            </a:r>
          </a:p>
        </p:txBody>
      </p:sp>
    </p:spTree>
    <p:extLst>
      <p:ext uri="{BB962C8B-B14F-4D97-AF65-F5344CB8AC3E}">
        <p14:creationId xmlns:p14="http://schemas.microsoft.com/office/powerpoint/2010/main" val="199850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450">
        <p15:prstTrans prst="pageCurlDouble"/>
      </p:transition>
    </mc:Choice>
    <mc:Fallback>
      <p:transition spd="slow" advTm="74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Compare the growth of velocity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55D1F-3B90-4641-B8D7-668AEDCD5E08}"/>
              </a:ext>
            </a:extLst>
          </p:cNvPr>
          <p:cNvSpPr txBox="1"/>
          <p:nvPr/>
        </p:nvSpPr>
        <p:spPr>
          <a:xfrm>
            <a:off x="1036320" y="558434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082875-64BB-4828-887D-2C1CC101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0" y="1793618"/>
            <a:ext cx="5544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A5423-BFDA-4ACB-ACF9-6F14F3858DDB}"/>
              </a:ext>
            </a:extLst>
          </p:cNvPr>
          <p:cNvSpPr txBox="1"/>
          <p:nvPr/>
        </p:nvSpPr>
        <p:spPr>
          <a:xfrm>
            <a:off x="6126480" y="1853524"/>
            <a:ext cx="56477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6~9 year-old: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and Girls are near to each other and decline.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9~11 year-old: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     Boys and girls have different trend,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continue declining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Girls increase and reach the top at 11 year-old.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11~15.5 year-old: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Girls keep declining fast till 15.5 year-old.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increase fast and reach the top at 13.5.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T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hen declined fast till 16.5 year-old.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G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irls keep constant from 15.5 year-old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B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oys keep constant from 17 year-old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And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near to each other.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7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36"/>
    </mc:Choice>
    <mc:Fallback>
      <p:transition spd="slow" advTm="5873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The fact that the model fits well both in boys and girls.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Compared the growth curve, we can see that the difference of growth rate 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and velocity by gender at a certain age.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The growth curve can help us to find out whether or not the children 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follow a normal </a:t>
            </a:r>
            <a:r>
              <a:rPr lang="en-GB" sz="2000">
                <a:latin typeface="Calibri (Body)"/>
              </a:rPr>
              <a:t>growth pattern</a:t>
            </a:r>
            <a:r>
              <a:rPr lang="en-GB" sz="2000" dirty="0">
                <a:latin typeface="Calibri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93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41"/>
    </mc:Choice>
    <mc:Fallback>
      <p:transition spd="slow" advTm="27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The growth curve: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An empirical model of the evolution of a quantity over time.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It is widely used in biology for quantities such as </a:t>
            </a:r>
            <a:r>
              <a:rPr lang="en-GB" b="0" i="0" dirty="0">
                <a:solidFill>
                  <a:srgbClr val="333333"/>
                </a:solidFill>
                <a:effectLst/>
                <a:latin typeface="Calibri (Body)"/>
              </a:rPr>
              <a:t>individual body height.</a:t>
            </a:r>
            <a:endParaRPr lang="en-GB" dirty="0">
              <a:latin typeface="Calibri (Body)"/>
            </a:endParaRP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The growth curve analysis: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A statistical issue in life course. Height in puberty involves a growth spurt,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the timing and intensity of which varies between individuals.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The result of the research: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A child growth curve is an important standard to help parents to find out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whether or not their children follow a normal growth pattern.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Following a normal growth pattern is a good indicator of a child’s overall good health.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Calibri (Body)"/>
            </a:endParaRPr>
          </a:p>
        </p:txBody>
      </p:sp>
      <p:pic>
        <p:nvPicPr>
          <p:cNvPr id="9218" name="Picture 2" descr="Growth Chart for Boys, 2 to 20 years">
            <a:extLst>
              <a:ext uri="{FF2B5EF4-FFF2-40B4-BE49-F238E27FC236}">
                <a16:creationId xmlns:a16="http://schemas.microsoft.com/office/drawing/2014/main" id="{122079FA-2E22-4E9E-993A-0E6DB9F4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373" y="1845734"/>
            <a:ext cx="2666307" cy="375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28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07"/>
    </mc:Choice>
    <mc:Fallback>
      <p:transition spd="slow" advTm="577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The SITAR model:</a:t>
            </a:r>
          </a:p>
          <a:p>
            <a:pPr marL="201168" lvl="1" indent="0">
              <a:buNone/>
            </a:pPr>
            <a:r>
              <a:rPr lang="en-GB" sz="2000" b="0" i="0" dirty="0">
                <a:solidFill>
                  <a:srgbClr val="333333"/>
                </a:solidFill>
                <a:effectLst/>
                <a:latin typeface="Calibri (Body)"/>
              </a:rPr>
              <a:t>     </a:t>
            </a:r>
            <a:r>
              <a:rPr lang="en-GB" dirty="0">
                <a:solidFill>
                  <a:srgbClr val="333333"/>
                </a:solidFill>
                <a:latin typeface="Calibri (Body)"/>
              </a:rPr>
              <a:t>It </a:t>
            </a:r>
            <a:r>
              <a:rPr lang="en-GB" b="0" i="0" dirty="0">
                <a:solidFill>
                  <a:srgbClr val="333333"/>
                </a:solidFill>
                <a:effectLst/>
                <a:latin typeface="Calibri (Body)"/>
              </a:rPr>
              <a:t>used to summarize the individual growth curves that involves fitting the following </a:t>
            </a:r>
          </a:p>
          <a:p>
            <a:pPr marL="201168" lvl="1" indent="0">
              <a:buNone/>
            </a:pPr>
            <a:r>
              <a:rPr lang="en-GB" dirty="0">
                <a:solidFill>
                  <a:srgbClr val="333333"/>
                </a:solidFill>
                <a:latin typeface="Calibri (Body)"/>
              </a:rPr>
              <a:t>     </a:t>
            </a:r>
            <a:r>
              <a:rPr lang="en-GB" b="0" i="0" dirty="0">
                <a:solidFill>
                  <a:srgbClr val="333333"/>
                </a:solidFill>
                <a:effectLst/>
                <a:latin typeface="Calibri (Body)"/>
              </a:rPr>
              <a:t>random effects model to the set of height growth curves.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 </a:t>
            </a:r>
            <a:r>
              <a:rPr lang="en-US" sz="2000" b="1" u="sng" dirty="0">
                <a:latin typeface="Calibri (Body)"/>
              </a:rPr>
              <a:t>The formula:</a:t>
            </a: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The </a:t>
            </a:r>
            <a:r>
              <a:rPr lang="en-GB" dirty="0" err="1">
                <a:latin typeface="Calibri (Body)"/>
              </a:rPr>
              <a:t>y</a:t>
            </a:r>
            <a:r>
              <a:rPr lang="en-GB" sz="1300" dirty="0" err="1">
                <a:latin typeface="Calibri (Body)"/>
              </a:rPr>
              <a:t>it</a:t>
            </a:r>
            <a:r>
              <a:rPr lang="en-GB" dirty="0">
                <a:latin typeface="Calibri (Body)"/>
              </a:rPr>
              <a:t> is height for subject </a:t>
            </a:r>
            <a:r>
              <a:rPr lang="en-GB" dirty="0" err="1">
                <a:latin typeface="Calibri (Body)"/>
              </a:rPr>
              <a:t>i</a:t>
            </a:r>
            <a:r>
              <a:rPr lang="en-GB" dirty="0">
                <a:latin typeface="Calibri (Body)"/>
              </a:rPr>
              <a:t> at age t, h(t) is a natural cubic spline curve of height vs age,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and α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dirty="0">
                <a:latin typeface="Calibri (Body)"/>
              </a:rPr>
              <a:t>, β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dirty="0">
                <a:latin typeface="Calibri (Body)"/>
              </a:rPr>
              <a:t> and </a:t>
            </a:r>
            <a:r>
              <a:rPr lang="en-GB" dirty="0" err="1">
                <a:latin typeface="Calibri (Body)"/>
              </a:rPr>
              <a:t>γ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dirty="0">
                <a:latin typeface="Calibri (Body)"/>
              </a:rPr>
              <a:t> are subject-specific random effects.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The aim is to find the random effects to make the growth curves as similar as possible.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600" dirty="0">
                <a:latin typeface="Calibri (Body)"/>
              </a:rPr>
              <a:t>α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sz="1600" dirty="0">
                <a:latin typeface="Calibri (Body)"/>
              </a:rPr>
              <a:t> is a random height intercept that adjusts for differences in mean height—here it is termed size.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600" dirty="0">
                <a:latin typeface="Calibri (Body)"/>
              </a:rPr>
              <a:t>β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sz="1600" dirty="0">
                <a:latin typeface="Calibri (Body)"/>
              </a:rPr>
              <a:t> is a random age intercept to adjust for differences in the timing of the pubertal growth spurt in individuals, </a:t>
            </a:r>
          </a:p>
          <a:p>
            <a:pPr marL="384048" lvl="2" indent="0">
              <a:buNone/>
            </a:pPr>
            <a:r>
              <a:rPr lang="en-GB" sz="1600" dirty="0">
                <a:latin typeface="Calibri (Body)"/>
              </a:rPr>
              <a:t>        and it is here called tempo.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 (Body)"/>
              </a:rPr>
              <a:t>γ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sz="1600" dirty="0">
                <a:latin typeface="Calibri (Body)"/>
              </a:rPr>
              <a:t> is a random age scaling that adjusts for the duration of the growth spurt in individuals.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7150D-043A-4B17-A3BD-145511C6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30" y="2953341"/>
            <a:ext cx="2447100" cy="6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70"/>
    </mc:Choice>
    <mc:Fallback>
      <p:transition spd="slow" advTm="408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Original dataset: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Each data record contains the individual ID, measurement date, age,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gender,  height, weight, BMI, WHO z-score and WHO z-score categories.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Records: 102,642              Individuals: 14,267 (7,239 boys, and 7,028 girls)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Clean Data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The height is the research object. Deleted the 7,745 records that the height is NA.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Object Dataset: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Chose the datasets are heights for boy (31) and girl (38) at the stage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between 2007 and 2018 (6-18 year-old), and have the complete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set of 22 observations between the ages of 6 and 18 years.</a:t>
            </a:r>
          </a:p>
        </p:txBody>
      </p:sp>
    </p:spTree>
    <p:extLst>
      <p:ext uri="{BB962C8B-B14F-4D97-AF65-F5344CB8AC3E}">
        <p14:creationId xmlns:p14="http://schemas.microsoft.com/office/powerpoint/2010/main" val="314535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42"/>
    </mc:Choice>
    <mc:Fallback>
      <p:transition spd="slow" advTm="677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The first Dataset (Boys)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Plot the 31 boys who have the complete set of 22 observations: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B6749-E5E1-4AB5-AAB4-776208BFE5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49" y="2349629"/>
            <a:ext cx="5104297" cy="3645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5B1FA-3462-426C-8B33-F6076B65458A}"/>
              </a:ext>
            </a:extLst>
          </p:cNvPr>
          <p:cNvSpPr txBox="1"/>
          <p:nvPr/>
        </p:nvSpPr>
        <p:spPr>
          <a:xfrm>
            <a:off x="6726620" y="2554014"/>
            <a:ext cx="425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No outlier.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 same trend. (Positive)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Growing fast between 6-15 year-old.</a:t>
            </a:r>
          </a:p>
        </p:txBody>
      </p:sp>
    </p:spTree>
    <p:extLst>
      <p:ext uri="{BB962C8B-B14F-4D97-AF65-F5344CB8AC3E}">
        <p14:creationId xmlns:p14="http://schemas.microsoft.com/office/powerpoint/2010/main" val="384584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57"/>
    </mc:Choice>
    <mc:Fallback>
      <p:transition spd="slow" advTm="236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Fit the data to find out 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Fit and compare the four models: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b="1" u="sng" dirty="0">
                <a:latin typeface="Calibri (Body)"/>
              </a:rPr>
              <a:t>    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Calibri (Body)"/>
              </a:rPr>
              <a:t>Compared the residual, variance and AIC, the model log(height)~log(age) is the best.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(The converge error happened in the model log(height)~age)</a:t>
            </a: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99EDB-D07E-4405-B549-880C9EAE0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61"/>
          <a:stretch/>
        </p:blipFill>
        <p:spPr>
          <a:xfrm>
            <a:off x="1590674" y="2259426"/>
            <a:ext cx="7466468" cy="17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8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83"/>
    </mc:Choice>
    <mc:Fallback>
      <p:transition spd="slow" advTm="275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distance and velocity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2329E-BD48-4606-A1CE-0A95E4C4A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1" y="1845734"/>
            <a:ext cx="6226925" cy="3738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55D1F-3B90-4641-B8D7-668AEDCD5E08}"/>
              </a:ext>
            </a:extLst>
          </p:cNvPr>
          <p:cNvSpPr txBox="1"/>
          <p:nvPr/>
        </p:nvSpPr>
        <p:spPr>
          <a:xfrm>
            <a:off x="1036320" y="5584341"/>
            <a:ext cx="6880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300" b="0" i="0" dirty="0">
                <a:solidFill>
                  <a:srgbClr val="333333"/>
                </a:solidFill>
                <a:effectLst/>
                <a:latin typeface="Helvetica Neue"/>
              </a:rPr>
              <a:t>Distance curve (left y axis) (Black solid line): The amount of height achieved at a given age.</a:t>
            </a:r>
          </a:p>
          <a:p>
            <a:pPr algn="l"/>
            <a:r>
              <a:rPr lang="en-GB" sz="1300" b="0" i="0" dirty="0">
                <a:solidFill>
                  <a:srgbClr val="333333"/>
                </a:solidFill>
                <a:effectLst/>
                <a:latin typeface="Helvetica Neue"/>
              </a:rPr>
              <a:t>Velocity curve (right y axis) (Blue dash line): The rate of growth at a given age.</a:t>
            </a:r>
          </a:p>
          <a:p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5080E-FD5F-4662-A2EC-1ADDD1F5F544}"/>
              </a:ext>
            </a:extLst>
          </p:cNvPr>
          <p:cNvSpPr txBox="1"/>
          <p:nvPr/>
        </p:nvSpPr>
        <p:spPr>
          <a:xfrm>
            <a:off x="6825718" y="2104656"/>
            <a:ext cx="42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Growing fast between 6~16 year-old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Growing slowly after 16 year-old.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13853-28D1-494E-8A68-F784043D847D}"/>
              </a:ext>
            </a:extLst>
          </p:cNvPr>
          <p:cNvSpPr txBox="1"/>
          <p:nvPr/>
        </p:nvSpPr>
        <p:spPr>
          <a:xfrm>
            <a:off x="6825718" y="3314162"/>
            <a:ext cx="495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Declined slowly between 6~11 year-old.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Increased rapidly between 11~13.42 year-old.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Reached the peak at the age of 13.42.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Declined rapidly between 13.42~15 year-old.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It is relatively constant after 15 year-old.</a:t>
            </a:r>
          </a:p>
        </p:txBody>
      </p:sp>
    </p:spTree>
    <p:extLst>
      <p:ext uri="{BB962C8B-B14F-4D97-AF65-F5344CB8AC3E}">
        <p14:creationId xmlns:p14="http://schemas.microsoft.com/office/powerpoint/2010/main" val="284475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82"/>
    </mc:Choice>
    <mc:Fallback>
      <p:transition spd="slow" advTm="637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random effect α(a) + β(b) + γ(c)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05554E-D45E-44F0-A2AA-3BFA0FE9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1" y="1916179"/>
            <a:ext cx="252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B8703ED-EDC5-42B8-8F3B-7961FD19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0" y="1916179"/>
            <a:ext cx="252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B066385-AFBC-45FC-BE84-874CEFBE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60" y="1916179"/>
            <a:ext cx="252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47F6E64-C1B5-4AB7-9904-C3A58C03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055" y="1916179"/>
            <a:ext cx="252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537C9-E93A-41D3-B7FC-25C3B58BC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741" y="3716179"/>
            <a:ext cx="7538400" cy="15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7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40"/>
    </mc:Choice>
    <mc:Fallback>
      <p:transition spd="slow" advTm="631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Compare the growth rate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55D1F-3B90-4641-B8D7-668AEDCD5E08}"/>
              </a:ext>
            </a:extLst>
          </p:cNvPr>
          <p:cNvSpPr txBox="1"/>
          <p:nvPr/>
        </p:nvSpPr>
        <p:spPr>
          <a:xfrm>
            <a:off x="1036320" y="558434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F6BAD3-DDC2-4C3A-983E-B3C8D2F1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1" y="1793618"/>
            <a:ext cx="5543999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A5423-BFDA-4ACB-ACF9-6F14F3858DDB}"/>
              </a:ext>
            </a:extLst>
          </p:cNvPr>
          <p:cNvSpPr txBox="1"/>
          <p:nvPr/>
        </p:nvSpPr>
        <p:spPr>
          <a:xfrm>
            <a:off x="6126480" y="2394403"/>
            <a:ext cx="5132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6-10 year-old: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and Girls almost have the same rate.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10~13.5 year-old: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    Girls are a little higher than boys.</a:t>
            </a:r>
          </a:p>
          <a:p>
            <a:pPr algn="l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13.6~18 year-old: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are significant higher than Girls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59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58"/>
    </mc:Choice>
    <mc:Fallback>
      <p:transition spd="slow" advTm="45958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3686</TotalTime>
  <Words>836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 (Body)</vt:lpstr>
      <vt:lpstr>Helvetica Neue</vt:lpstr>
      <vt:lpstr>Arial</vt:lpstr>
      <vt:lpstr>Calibri</vt:lpstr>
      <vt:lpstr>Calibri Light</vt:lpstr>
      <vt:lpstr>Wingdings</vt:lpstr>
      <vt:lpstr>Retrospect</vt:lpstr>
      <vt:lpstr>The height growth curve analysis by the SITAR model</vt:lpstr>
      <vt:lpstr>Introduction</vt:lpstr>
      <vt:lpstr>Method</vt:lpstr>
      <vt:lpstr>Dataset</vt:lpstr>
      <vt:lpstr>The first Dataset (Boys)</vt:lpstr>
      <vt:lpstr>Fit the data to find out the best model</vt:lpstr>
      <vt:lpstr>The distance and velocity curves</vt:lpstr>
      <vt:lpstr>The random effect α(a) + β(b) + γ(c)</vt:lpstr>
      <vt:lpstr>Compare the growth rate by gender</vt:lpstr>
      <vt:lpstr>Compare the growth of velocity by gender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Farman Ali Khan</dc:creator>
  <cp:lastModifiedBy>WANG YANG</cp:lastModifiedBy>
  <cp:revision>249</cp:revision>
  <dcterms:created xsi:type="dcterms:W3CDTF">2017-10-09T06:36:31Z</dcterms:created>
  <dcterms:modified xsi:type="dcterms:W3CDTF">2020-06-18T12:51:01Z</dcterms:modified>
</cp:coreProperties>
</file>