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71" r:id="rId1"/>
  </p:sldMasterIdLst>
  <p:notesMasterIdLst>
    <p:notesMasterId r:id="rId11"/>
  </p:notesMasterIdLst>
  <p:handoutMasterIdLst>
    <p:handoutMasterId r:id="rId12"/>
  </p:handoutMasterIdLst>
  <p:sldIdLst>
    <p:sldId id="2108" r:id="rId2"/>
    <p:sldId id="2110" r:id="rId3"/>
    <p:sldId id="2094" r:id="rId4"/>
    <p:sldId id="2112" r:id="rId5"/>
    <p:sldId id="2113" r:id="rId6"/>
    <p:sldId id="2114" r:id="rId7"/>
    <p:sldId id="2115" r:id="rId8"/>
    <p:sldId id="2116" r:id="rId9"/>
    <p:sldId id="211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68" userDrawn="1">
          <p15:clr>
            <a:srgbClr val="A4A3A4"/>
          </p15:clr>
        </p15:guide>
        <p15:guide id="4" pos="7141" userDrawn="1">
          <p15:clr>
            <a:srgbClr val="A4A3A4"/>
          </p15:clr>
        </p15:guide>
        <p15:guide id="5" pos="539" userDrawn="1">
          <p15:clr>
            <a:srgbClr val="A4A3A4"/>
          </p15:clr>
        </p15:guide>
        <p15:guide id="7" pos="3840" userDrawn="1">
          <p15:clr>
            <a:srgbClr val="A4A3A4"/>
          </p15:clr>
        </p15:guide>
        <p15:guide id="8" orient="horz" pos="252" userDrawn="1">
          <p15:clr>
            <a:srgbClr val="A4A3A4"/>
          </p15:clr>
        </p15:guide>
        <p15:guide id="9" orient="horz" pos="4320" userDrawn="1">
          <p15:clr>
            <a:srgbClr val="A4A3A4"/>
          </p15:clr>
        </p15:guide>
        <p15:guide id="10" orient="horz" pos="23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Office" lastIdx="3" clrIdx="0"/>
  <p:cmAuthor id="2" name="Microsoft Office User" initials="Office [2]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5C79"/>
    <a:srgbClr val="000000"/>
    <a:srgbClr val="3B1F4D"/>
    <a:srgbClr val="00B8DB"/>
    <a:srgbClr val="EC72A5"/>
    <a:srgbClr val="2D1E42"/>
    <a:srgbClr val="583F52"/>
    <a:srgbClr val="4AEDDE"/>
    <a:srgbClr val="F6DC0D"/>
    <a:srgbClr val="FDEA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5" autoAdjust="0"/>
    <p:restoredTop sz="96202" autoAdjust="0"/>
  </p:normalViewPr>
  <p:slideViewPr>
    <p:cSldViewPr snapToGrid="0" snapToObjects="1">
      <p:cViewPr>
        <p:scale>
          <a:sx n="100" d="100"/>
          <a:sy n="100" d="100"/>
        </p:scale>
        <p:origin x="936" y="342"/>
      </p:cViewPr>
      <p:guideLst>
        <p:guide orient="horz" pos="4068"/>
        <p:guide pos="7141"/>
        <p:guide pos="539"/>
        <p:guide pos="3840"/>
        <p:guide orient="horz" pos="252"/>
        <p:guide orient="horz" pos="4320"/>
        <p:guide orient="horz" pos="2316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5" d="100"/>
        <a:sy n="105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2280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ABDCB04F-D2A5-4CF3-8EB1-AC028C6B76B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888AB97-4DE3-4200-9427-BA5F546E1EB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000E37-53E3-4BEB-AC70-B0C9AD92271A}" type="datetimeFigureOut">
              <a:rPr lang="de-DE" smtClean="0"/>
              <a:t>22.05.2022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80EAE91-146E-442D-A4E4-A0848D218E4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1653598-AD9F-403C-8C88-7559652B945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DDA1D2-558B-4F1A-8488-83932F5E3B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01475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Nunito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Nunito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5/22/2022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Nunito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Nunito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018" rtl="0" eaLnBrk="1" latinLnBrk="0" hangingPunct="1">
      <a:defRPr sz="1200" b="0" i="0" kern="1200">
        <a:solidFill>
          <a:schemeClr val="tx1"/>
        </a:solidFill>
        <a:latin typeface="Nunito Light" charset="0"/>
        <a:ea typeface="+mn-ea"/>
        <a:cs typeface="+mn-cs"/>
      </a:defRPr>
    </a:lvl1pPr>
    <a:lvl2pPr marL="457018" algn="l" defTabSz="457018" rtl="0" eaLnBrk="1" latinLnBrk="0" hangingPunct="1">
      <a:defRPr sz="1200" b="0" i="0" kern="1200">
        <a:solidFill>
          <a:schemeClr val="tx1"/>
        </a:solidFill>
        <a:latin typeface="Nunito Light" charset="0"/>
        <a:ea typeface="+mn-ea"/>
        <a:cs typeface="+mn-cs"/>
      </a:defRPr>
    </a:lvl2pPr>
    <a:lvl3pPr marL="914034" algn="l" defTabSz="457018" rtl="0" eaLnBrk="1" latinLnBrk="0" hangingPunct="1">
      <a:defRPr sz="1200" b="0" i="0" kern="1200">
        <a:solidFill>
          <a:schemeClr val="tx1"/>
        </a:solidFill>
        <a:latin typeface="Nunito Light" charset="0"/>
        <a:ea typeface="+mn-ea"/>
        <a:cs typeface="+mn-cs"/>
      </a:defRPr>
    </a:lvl3pPr>
    <a:lvl4pPr marL="1371052" algn="l" defTabSz="457018" rtl="0" eaLnBrk="1" latinLnBrk="0" hangingPunct="1">
      <a:defRPr sz="1200" b="0" i="0" kern="1200">
        <a:solidFill>
          <a:schemeClr val="tx1"/>
        </a:solidFill>
        <a:latin typeface="Nunito Light" charset="0"/>
        <a:ea typeface="+mn-ea"/>
        <a:cs typeface="+mn-cs"/>
      </a:defRPr>
    </a:lvl4pPr>
    <a:lvl5pPr marL="1828069" algn="l" defTabSz="457018" rtl="0" eaLnBrk="1" latinLnBrk="0" hangingPunct="1">
      <a:defRPr sz="1200" b="0" i="0" kern="1200">
        <a:solidFill>
          <a:schemeClr val="tx1"/>
        </a:solidFill>
        <a:latin typeface="Nunito Light" charset="0"/>
        <a:ea typeface="+mn-ea"/>
        <a:cs typeface="+mn-cs"/>
      </a:defRPr>
    </a:lvl5pPr>
    <a:lvl6pPr marL="2285086" algn="l" defTabSz="45701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104" algn="l" defTabSz="45701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120" algn="l" defTabSz="45701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138" algn="l" defTabSz="45701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elfol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platzhalter 47">
            <a:extLst>
              <a:ext uri="{FF2B5EF4-FFF2-40B4-BE49-F238E27FC236}">
                <a16:creationId xmlns:a16="http://schemas.microsoft.com/office/drawing/2014/main" id="{E097102B-29A3-4E02-BDDB-169DC7EB65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691640" y="4115098"/>
            <a:ext cx="8808721" cy="263861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500"/>
              </a:spcBef>
              <a:buNone/>
              <a:defRPr sz="1400" spc="400" baseline="0">
                <a:latin typeface="Oswald"/>
              </a:defRPr>
            </a:lvl1pPr>
          </a:lstStyle>
          <a:p>
            <a:pPr lvl="0"/>
            <a:r>
              <a:rPr lang="de-DE" dirty="0"/>
              <a:t>*Vorname und Nachname des Referenten*</a:t>
            </a:r>
          </a:p>
        </p:txBody>
      </p:sp>
      <p:sp>
        <p:nvSpPr>
          <p:cNvPr id="48" name="Textplatzhalter 47">
            <a:extLst>
              <a:ext uri="{FF2B5EF4-FFF2-40B4-BE49-F238E27FC236}">
                <a16:creationId xmlns:a16="http://schemas.microsoft.com/office/drawing/2014/main" id="{68C30F8F-A1B2-4599-9D72-5F0392993D6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691641" y="3840769"/>
            <a:ext cx="8808719" cy="263861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500"/>
              </a:spcBef>
              <a:buNone/>
              <a:defRPr sz="1400" spc="400" baseline="0">
                <a:latin typeface="Oswald"/>
              </a:defRPr>
            </a:lvl1pPr>
          </a:lstStyle>
          <a:p>
            <a:pPr lvl="0"/>
            <a:r>
              <a:rPr lang="de-DE" dirty="0"/>
              <a:t>*Datum*</a:t>
            </a:r>
          </a:p>
        </p:txBody>
      </p:sp>
      <p:sp>
        <p:nvSpPr>
          <p:cNvPr id="43" name="Rechtwinkliges Dreieck 42"/>
          <p:cNvSpPr/>
          <p:nvPr userDrawn="1"/>
        </p:nvSpPr>
        <p:spPr>
          <a:xfrm flipH="1" flipV="1">
            <a:off x="5524095" y="-2"/>
            <a:ext cx="6667906" cy="353962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8" name="Rechtwinkliges Dreieck 7"/>
          <p:cNvSpPr/>
          <p:nvPr userDrawn="1"/>
        </p:nvSpPr>
        <p:spPr>
          <a:xfrm flipV="1">
            <a:off x="3" y="2"/>
            <a:ext cx="10783879" cy="466725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34" name="Titel 33">
            <a:extLst>
              <a:ext uri="{FF2B5EF4-FFF2-40B4-BE49-F238E27FC236}">
                <a16:creationId xmlns:a16="http://schemas.microsoft.com/office/drawing/2014/main" id="{9804BECA-C959-4D0A-9595-CF1D02B055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6041" y="2588438"/>
            <a:ext cx="9519919" cy="1013155"/>
          </a:xfrm>
        </p:spPr>
        <p:txBody>
          <a:bodyPr>
            <a:noAutofit/>
          </a:bodyPr>
          <a:lstStyle>
            <a:lvl1pPr>
              <a:defRPr sz="6600" b="1" spc="300" baseline="0">
                <a:solidFill>
                  <a:schemeClr val="accent3"/>
                </a:solidFill>
              </a:defRPr>
            </a:lvl1pPr>
          </a:lstStyle>
          <a:p>
            <a:r>
              <a:rPr lang="de-DE" dirty="0"/>
              <a:t>*Titel der Präsentation*</a:t>
            </a:r>
          </a:p>
        </p:txBody>
      </p:sp>
      <p:sp>
        <p:nvSpPr>
          <p:cNvPr id="46" name="Textplatzhalter 45">
            <a:extLst>
              <a:ext uri="{FF2B5EF4-FFF2-40B4-BE49-F238E27FC236}">
                <a16:creationId xmlns:a16="http://schemas.microsoft.com/office/drawing/2014/main" id="{92367502-6735-43F2-9FDC-17C835AE79F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336358" y="1913982"/>
            <a:ext cx="9519284" cy="60252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500"/>
              </a:spcBef>
              <a:buNone/>
              <a:defRPr sz="4000" spc="300" baseline="0">
                <a:latin typeface="+mj-lt"/>
              </a:defRPr>
            </a:lvl1pPr>
          </a:lstStyle>
          <a:p>
            <a:pPr lvl="0"/>
            <a:r>
              <a:rPr lang="de-DE" dirty="0"/>
              <a:t>*Art der Präsentation*:</a:t>
            </a:r>
          </a:p>
        </p:txBody>
      </p: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09F24A81-2BBF-495E-BAD9-1A5EC60FF6A5}"/>
              </a:ext>
            </a:extLst>
          </p:cNvPr>
          <p:cNvCxnSpPr>
            <a:cxnSpLocks/>
          </p:cNvCxnSpPr>
          <p:nvPr userDrawn="1"/>
        </p:nvCxnSpPr>
        <p:spPr>
          <a:xfrm flipV="1">
            <a:off x="2358866" y="6060015"/>
            <a:ext cx="9833134" cy="99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4" descr="https://ib-ekoch.de/wp-content/uploads/2020/02/cropped-Logo_IngBuero.pn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060321"/>
            <a:ext cx="2414587" cy="79767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8086442"/>
      </p:ext>
    </p:extLst>
  </p:cSld>
  <p:clrMapOvr>
    <a:masterClrMapping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3172" y="365126"/>
            <a:ext cx="9105657" cy="738720"/>
          </a:xfrm>
        </p:spPr>
        <p:txBody>
          <a:bodyPr>
            <a:normAutofit/>
          </a:bodyPr>
          <a:lstStyle>
            <a:lvl1pPr>
              <a:defRPr sz="3800"/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16000" indent="-216000">
              <a:buFont typeface="Wingdings" panose="05000000000000000000" pitchFamily="2" charset="2"/>
              <a:buChar char="§"/>
              <a:defRPr/>
            </a:lvl1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934778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2391" y="1424836"/>
            <a:ext cx="4680000" cy="4351338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92871" y="1424836"/>
            <a:ext cx="4680000" cy="4351338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760838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1398" y="1424836"/>
            <a:ext cx="4680994" cy="788769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1398" y="2248748"/>
            <a:ext cx="4680994" cy="3527426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92871" y="1424836"/>
            <a:ext cx="4680000" cy="788769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92871" y="2248748"/>
            <a:ext cx="4680000" cy="352742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ECF9B2C-E304-48F9-88C6-BDA98C1E9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3172" y="365126"/>
            <a:ext cx="9105657" cy="738720"/>
          </a:xfrm>
        </p:spPr>
        <p:txBody>
          <a:bodyPr/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952857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iede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3172" y="365126"/>
            <a:ext cx="9105657" cy="73872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7C0C6CAF-9A38-4F9B-9EA8-D786650FD2D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733579" y="1434316"/>
            <a:ext cx="4724843" cy="4314825"/>
          </a:xfrm>
        </p:spPr>
        <p:txBody>
          <a:bodyPr/>
          <a:lstStyle>
            <a:lvl1pPr marL="285750" indent="-285750" algn="l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b="1" spc="100" baseline="0">
                <a:latin typeface="+mn-lt"/>
              </a:defRPr>
            </a:lvl1pPr>
            <a:lvl2pPr algn="l">
              <a:lnSpc>
                <a:spcPct val="100000"/>
              </a:lnSpc>
              <a:spcBef>
                <a:spcPts val="500"/>
              </a:spcBef>
              <a:defRPr sz="1600" b="1" spc="100" baseline="0">
                <a:latin typeface="+mn-lt"/>
              </a:defRPr>
            </a:lvl2pPr>
            <a:lvl3pPr marL="1080000" indent="-360000" algn="l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600" b="1" spc="100" baseline="0">
                <a:latin typeface="+mn-lt"/>
              </a:defRPr>
            </a:lvl3pPr>
            <a:lvl4pPr marL="1440000" indent="-360000" algn="l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600" b="1" spc="100" baseline="0">
                <a:latin typeface="+mn-lt"/>
              </a:defRPr>
            </a:lvl4pPr>
            <a:lvl5pPr marL="1800000" indent="-360000" algn="l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600" b="1" spc="100" baseline="0">
                <a:latin typeface="+mn-lt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20155101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122565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43172" y="365126"/>
            <a:ext cx="9105657" cy="738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Überschrift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2391" y="1424836"/>
            <a:ext cx="9636818" cy="43243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7" name="Rechtwinkliges Dreieck 6">
            <a:extLst>
              <a:ext uri="{FF2B5EF4-FFF2-40B4-BE49-F238E27FC236}">
                <a16:creationId xmlns:a16="http://schemas.microsoft.com/office/drawing/2014/main" id="{3872809F-3D11-4749-854E-7DBC8B896F01}"/>
              </a:ext>
            </a:extLst>
          </p:cNvPr>
          <p:cNvSpPr/>
          <p:nvPr userDrawn="1"/>
        </p:nvSpPr>
        <p:spPr>
          <a:xfrm rot="16200000" flipH="1" flipV="1">
            <a:off x="-1482477" y="1482478"/>
            <a:ext cx="3319009" cy="354054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8" name="Rechtwinkliges Dreieck 7">
            <a:extLst>
              <a:ext uri="{FF2B5EF4-FFF2-40B4-BE49-F238E27FC236}">
                <a16:creationId xmlns:a16="http://schemas.microsoft.com/office/drawing/2014/main" id="{7535B8F2-FE6C-4E5E-8151-490912CFE6AA}"/>
              </a:ext>
            </a:extLst>
          </p:cNvPr>
          <p:cNvSpPr/>
          <p:nvPr userDrawn="1"/>
        </p:nvSpPr>
        <p:spPr>
          <a:xfrm rot="16200000" flipV="1">
            <a:off x="-2450460" y="3151368"/>
            <a:ext cx="5367771" cy="466847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87AF864A-96E2-4E27-99A2-D70D33B143AD}"/>
              </a:ext>
            </a:extLst>
          </p:cNvPr>
          <p:cNvCxnSpPr/>
          <p:nvPr userDrawn="1"/>
        </p:nvCxnSpPr>
        <p:spPr>
          <a:xfrm flipV="1">
            <a:off x="1817492" y="1092122"/>
            <a:ext cx="9105656" cy="1172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htwinkliges Dreieck 14">
            <a:extLst>
              <a:ext uri="{FF2B5EF4-FFF2-40B4-BE49-F238E27FC236}">
                <a16:creationId xmlns:a16="http://schemas.microsoft.com/office/drawing/2014/main" id="{B9597AC9-FEE7-4DD2-8D02-BE7199E137E5}"/>
              </a:ext>
            </a:extLst>
          </p:cNvPr>
          <p:cNvSpPr/>
          <p:nvPr userDrawn="1"/>
        </p:nvSpPr>
        <p:spPr>
          <a:xfrm flipH="1">
            <a:off x="11635167" y="6394609"/>
            <a:ext cx="560691" cy="463393"/>
          </a:xfrm>
          <a:prstGeom prst="rtTriangle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6" name="Foliennummernplatzhalter 5">
            <a:extLst>
              <a:ext uri="{FF2B5EF4-FFF2-40B4-BE49-F238E27FC236}">
                <a16:creationId xmlns:a16="http://schemas.microsoft.com/office/drawing/2014/main" id="{13DDC9E5-0729-496F-AC13-6B6D544BB3BB}"/>
              </a:ext>
            </a:extLst>
          </p:cNvPr>
          <p:cNvSpPr txBox="1">
            <a:spLocks/>
          </p:cNvSpPr>
          <p:nvPr userDrawn="1"/>
        </p:nvSpPr>
        <p:spPr>
          <a:xfrm>
            <a:off x="11635165" y="6565971"/>
            <a:ext cx="540502" cy="332330"/>
          </a:xfrm>
          <a:prstGeom prst="rect">
            <a:avLst/>
          </a:prstGeom>
        </p:spPr>
        <p:txBody>
          <a:bodyPr vert="horz" lIns="45720" tIns="22860" rIns="45720" bIns="22860" rtlCol="0" anchor="ctr"/>
          <a:lstStyle>
            <a:defPPr>
              <a:defRPr lang="en-US"/>
            </a:defPPr>
            <a:lvl1pPr marL="0" algn="r" defTabSz="457200" rtl="0" eaLnBrk="1" latinLnBrk="0" hangingPunct="1">
              <a:defRPr sz="3200" b="1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1659197-9DE0-4229-8604-1989B156363E}" type="slidenum">
              <a:rPr lang="de-DE" sz="1600" smtClean="0"/>
              <a:pPr/>
              <a:t>‹Nr.›</a:t>
            </a:fld>
            <a:endParaRPr lang="de-DE" sz="1600" dirty="0"/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E0FF14CB-BAD8-49F8-AFA3-7321EE031CD4}"/>
              </a:ext>
            </a:extLst>
          </p:cNvPr>
          <p:cNvCxnSpPr>
            <a:cxnSpLocks/>
          </p:cNvCxnSpPr>
          <p:nvPr userDrawn="1"/>
        </p:nvCxnSpPr>
        <p:spPr>
          <a:xfrm flipV="1">
            <a:off x="2358866" y="6060015"/>
            <a:ext cx="9833134" cy="99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4" descr="https://ib-ekoch.de/wp-content/uploads/2020/02/cropped-Logo_IngBuero.png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060321"/>
            <a:ext cx="2414587" cy="79767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26764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73" r:id="rId2"/>
    <p:sldLayoutId id="2147483775" r:id="rId3"/>
    <p:sldLayoutId id="2147483776" r:id="rId4"/>
    <p:sldLayoutId id="2147483785" r:id="rId5"/>
    <p:sldLayoutId id="2147483777" r:id="rId6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800" b="1" kern="1200" spc="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000" indent="-216000" algn="l" defTabSz="914400" rtl="0" eaLnBrk="1" latinLnBrk="0" hangingPunct="1">
        <a:lnSpc>
          <a:spcPts val="2100"/>
        </a:lnSpc>
        <a:spcBef>
          <a:spcPts val="0"/>
        </a:spcBef>
        <a:buFont typeface="Wingdings" panose="05000000000000000000" pitchFamily="2" charset="2"/>
        <a:buChar char="§"/>
        <a:defRPr sz="1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576000" indent="-216000" algn="l" defTabSz="914400" rtl="0" eaLnBrk="1" latinLnBrk="0" hangingPunct="1">
        <a:lnSpc>
          <a:spcPts val="2100"/>
        </a:lnSpc>
        <a:spcBef>
          <a:spcPts val="0"/>
        </a:spcBef>
        <a:buFont typeface="Wingdings" panose="05000000000000000000" pitchFamily="2" charset="2"/>
        <a:buChar char="§"/>
        <a:defRPr sz="14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36000" indent="-216000" algn="l" defTabSz="914400" rtl="0" eaLnBrk="1" latinLnBrk="0" hangingPunct="1">
        <a:lnSpc>
          <a:spcPts val="2100"/>
        </a:lnSpc>
        <a:spcBef>
          <a:spcPts val="0"/>
        </a:spcBef>
        <a:buFont typeface="Wingdings" panose="05000000000000000000" pitchFamily="2" charset="2"/>
        <a:buChar char="§"/>
        <a:defRPr sz="14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96000" indent="-216000" algn="l" defTabSz="914400" rtl="0" eaLnBrk="1" latinLnBrk="0" hangingPunct="1">
        <a:lnSpc>
          <a:spcPts val="2100"/>
        </a:lnSpc>
        <a:spcBef>
          <a:spcPts val="0"/>
        </a:spcBef>
        <a:buFont typeface="Wingdings" panose="05000000000000000000" pitchFamily="2" charset="2"/>
        <a:buChar char="§"/>
        <a:defRPr sz="14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656000" indent="-216000" algn="l" defTabSz="914400" rtl="0" eaLnBrk="1" latinLnBrk="0" hangingPunct="1">
        <a:lnSpc>
          <a:spcPts val="2100"/>
        </a:lnSpc>
        <a:spcBef>
          <a:spcPts val="0"/>
        </a:spcBef>
        <a:buFont typeface="Wingdings" panose="05000000000000000000" pitchFamily="2" charset="2"/>
        <a:buChar char="§"/>
        <a:defRPr sz="14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microsoft.com/office/2007/relationships/hdphoto" Target="../media/hdphoto1.wdp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14.jpe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4A4C1F91-5524-483D-BE94-29E106045E1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691641" y="4644958"/>
            <a:ext cx="8808719" cy="263861"/>
          </a:xfrm>
        </p:spPr>
        <p:txBody>
          <a:bodyPr>
            <a:normAutofit fontScale="92500" lnSpcReduction="20000"/>
          </a:bodyPr>
          <a:lstStyle/>
          <a:p>
            <a:r>
              <a:rPr lang="de-DE" dirty="0"/>
              <a:t>Yang Wang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DF1963AC-7339-45D7-BFD7-C43DDE125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Getting</a:t>
            </a:r>
            <a:r>
              <a:rPr lang="de-DE" dirty="0"/>
              <a:t> </a:t>
            </a:r>
            <a:r>
              <a:rPr lang="de-DE" dirty="0" err="1"/>
              <a:t>started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project</a:t>
            </a:r>
            <a:endParaRPr lang="de-DE" dirty="0"/>
          </a:p>
        </p:txBody>
      </p:sp>
      <p:pic>
        <p:nvPicPr>
          <p:cNvPr id="6" name="Picture 2" descr="F:\Wiki &amp; EDV\EDV-Vorlagen\Logo\imt-Logo\imt-Logo.emf">
            <a:extLst>
              <a:ext uri="{FF2B5EF4-FFF2-40B4-BE49-F238E27FC236}">
                <a16:creationId xmlns:a16="http://schemas.microsoft.com/office/drawing/2014/main" id="{2455D290-ACC9-4E15-884F-2066D55AC3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4522" y="6153542"/>
            <a:ext cx="1219267" cy="64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8222092D-A2DF-4C09-9920-F87203FACC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0352" y="6284566"/>
            <a:ext cx="1919288" cy="366713"/>
          </a:xfrm>
          <a:prstGeom prst="rect">
            <a:avLst/>
          </a:prstGeom>
        </p:spPr>
      </p:pic>
      <p:sp>
        <p:nvSpPr>
          <p:cNvPr id="8" name="TextBox 311">
            <a:extLst>
              <a:ext uri="{FF2B5EF4-FFF2-40B4-BE49-F238E27FC236}">
                <a16:creationId xmlns:a16="http://schemas.microsoft.com/office/drawing/2014/main" id="{2E97C0ED-5946-4743-9944-05C4EEA72510}"/>
              </a:ext>
            </a:extLst>
          </p:cNvPr>
          <p:cNvSpPr txBox="1"/>
          <p:nvPr/>
        </p:nvSpPr>
        <p:spPr>
          <a:xfrm>
            <a:off x="8441815" y="6250306"/>
            <a:ext cx="232948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700" b="1" spc="15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  <a:ea typeface="Nunito" charset="0"/>
                <a:cs typeface="Nunito" charset="0"/>
              </a:rPr>
              <a:t>Softwarefirma</a:t>
            </a:r>
          </a:p>
        </p:txBody>
      </p:sp>
    </p:spTree>
    <p:extLst>
      <p:ext uri="{BB962C8B-B14F-4D97-AF65-F5344CB8AC3E}">
        <p14:creationId xmlns:p14="http://schemas.microsoft.com/office/powerpoint/2010/main" val="349891904"/>
      </p:ext>
    </p:extLst>
  </p:cSld>
  <p:clrMapOvr>
    <a:masterClrMapping/>
  </p:clrMapOvr>
  <p:transition advClick="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FA188F-1DDC-401E-A7FD-6ABC7B7F5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Overview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3AD0E6D-BA70-4880-8564-C8986FCE50C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619279" y="1434316"/>
            <a:ext cx="5303741" cy="4314825"/>
          </a:xfrm>
        </p:spPr>
        <p:txBody>
          <a:bodyPr/>
          <a:lstStyle/>
          <a:p>
            <a:r>
              <a:rPr lang="en-US" altLang="zh-CN" dirty="0"/>
              <a:t>How to </a:t>
            </a:r>
            <a:r>
              <a:rPr lang="de-DE" altLang="zh-CN" dirty="0" err="1"/>
              <a:t>b</a:t>
            </a:r>
            <a:r>
              <a:rPr lang="de-DE" dirty="0" err="1"/>
              <a:t>uild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system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scratch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3661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8332667A-D084-4349-9D4E-3D8E40657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spc="300" dirty="0">
                <a:latin typeface="+mj-lt"/>
                <a:ea typeface="Nunito" charset="0"/>
                <a:cs typeface="Nunito" charset="0"/>
              </a:rPr>
              <a:t>Step 1</a:t>
            </a:r>
            <a:r>
              <a:rPr lang="de-DE" sz="3600" spc="300" dirty="0">
                <a:latin typeface="+mj-lt"/>
                <a:ea typeface="Nunito" charset="0"/>
                <a:cs typeface="Nunito" charset="0"/>
              </a:rPr>
              <a:t>: </a:t>
            </a:r>
            <a:r>
              <a:rPr lang="de-DE" sz="3600" spc="300" dirty="0" err="1">
                <a:latin typeface="+mj-lt"/>
                <a:ea typeface="Nunito" charset="0"/>
                <a:cs typeface="Nunito" charset="0"/>
              </a:rPr>
              <a:t>Preparation</a:t>
            </a:r>
            <a:endParaRPr lang="en-US" sz="3600" spc="300" dirty="0">
              <a:latin typeface="+mj-lt"/>
              <a:ea typeface="Nunito" charset="0"/>
              <a:cs typeface="Nunito" charset="0"/>
            </a:endParaRPr>
          </a:p>
        </p:txBody>
      </p: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A86F1284-9363-DF3C-00D8-2A45B140D824}"/>
              </a:ext>
            </a:extLst>
          </p:cNvPr>
          <p:cNvGrpSpPr/>
          <p:nvPr/>
        </p:nvGrpSpPr>
        <p:grpSpPr>
          <a:xfrm>
            <a:off x="967377" y="1988341"/>
            <a:ext cx="3008170" cy="2081448"/>
            <a:chOff x="785326" y="2203497"/>
            <a:chExt cx="3008170" cy="2081448"/>
          </a:xfrm>
        </p:grpSpPr>
        <p:pic>
          <p:nvPicPr>
            <p:cNvPr id="5" name="Grafik 4">
              <a:extLst>
                <a:ext uri="{FF2B5EF4-FFF2-40B4-BE49-F238E27FC236}">
                  <a16:creationId xmlns:a16="http://schemas.microsoft.com/office/drawing/2014/main" id="{1B8B99EB-7854-4F07-72C1-739020C334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5400000">
              <a:off x="1402454" y="1586369"/>
              <a:ext cx="1773913" cy="3008170"/>
            </a:xfrm>
            <a:prstGeom prst="rect">
              <a:avLst/>
            </a:prstGeom>
          </p:spPr>
        </p:pic>
        <p:sp>
          <p:nvSpPr>
            <p:cNvPr id="4" name="Textfeld 3">
              <a:extLst>
                <a:ext uri="{FF2B5EF4-FFF2-40B4-BE49-F238E27FC236}">
                  <a16:creationId xmlns:a16="http://schemas.microsoft.com/office/drawing/2014/main" id="{0A03ECF5-E03F-C50D-D8F9-91221A0826CA}"/>
                </a:ext>
              </a:extLst>
            </p:cNvPr>
            <p:cNvSpPr txBox="1"/>
            <p:nvPr/>
          </p:nvSpPr>
          <p:spPr>
            <a:xfrm>
              <a:off x="1454085" y="3884835"/>
              <a:ext cx="16706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2000" spc="300" dirty="0">
                  <a:latin typeface="+mj-lt"/>
                  <a:ea typeface="Nunito" charset="0"/>
                  <a:cs typeface="Nunito" charset="0"/>
                </a:rPr>
                <a:t>A </a:t>
              </a:r>
              <a:r>
                <a:rPr lang="de-DE" sz="2000" spc="300" dirty="0" err="1">
                  <a:latin typeface="+mj-lt"/>
                  <a:ea typeface="Nunito" charset="0"/>
                  <a:cs typeface="Nunito" charset="0"/>
                </a:rPr>
                <a:t>new</a:t>
              </a:r>
              <a:r>
                <a:rPr lang="de-DE" sz="2000" spc="300" dirty="0">
                  <a:latin typeface="+mj-lt"/>
                  <a:ea typeface="Nunito" charset="0"/>
                  <a:cs typeface="Nunito" charset="0"/>
                </a:rPr>
                <a:t> PSoC</a:t>
              </a:r>
              <a:endParaRPr lang="en-US" sz="2000" spc="300" dirty="0">
                <a:latin typeface="+mj-lt"/>
                <a:ea typeface="Nunito" charset="0"/>
                <a:cs typeface="Nunito" charset="0"/>
              </a:endParaRPr>
            </a:p>
          </p:txBody>
        </p:sp>
      </p:grp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DD3AA8CB-31F1-4FC2-688E-962BB3118B45}"/>
              </a:ext>
            </a:extLst>
          </p:cNvPr>
          <p:cNvGrpSpPr/>
          <p:nvPr/>
        </p:nvGrpSpPr>
        <p:grpSpPr>
          <a:xfrm>
            <a:off x="9297989" y="1974541"/>
            <a:ext cx="2349201" cy="1644843"/>
            <a:chOff x="8137269" y="1302631"/>
            <a:chExt cx="3635557" cy="2545512"/>
          </a:xfrm>
        </p:grpSpPr>
        <p:pic>
          <p:nvPicPr>
            <p:cNvPr id="7" name="Grafik 6">
              <a:extLst>
                <a:ext uri="{FF2B5EF4-FFF2-40B4-BE49-F238E27FC236}">
                  <a16:creationId xmlns:a16="http://schemas.microsoft.com/office/drawing/2014/main" id="{8FCA45F5-45BA-FA23-D445-FECE107125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37269" y="1302631"/>
              <a:ext cx="3409520" cy="1846823"/>
            </a:xfrm>
            <a:prstGeom prst="rect">
              <a:avLst/>
            </a:prstGeom>
          </p:spPr>
        </p:pic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2C845930-2552-0D79-7C13-A6C7048ACC95}"/>
                </a:ext>
              </a:extLst>
            </p:cNvPr>
            <p:cNvSpPr txBox="1"/>
            <p:nvPr/>
          </p:nvSpPr>
          <p:spPr>
            <a:xfrm>
              <a:off x="8224840" y="3228944"/>
              <a:ext cx="3547986" cy="6191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2000" spc="300" dirty="0" err="1">
                  <a:latin typeface="+mj-lt"/>
                  <a:ea typeface="Nunito" charset="0"/>
                  <a:cs typeface="Nunito" charset="0"/>
                </a:rPr>
                <a:t>My</a:t>
              </a:r>
              <a:r>
                <a:rPr lang="de-DE" sz="2000" spc="300" dirty="0">
                  <a:latin typeface="+mj-lt"/>
                  <a:ea typeface="Nunito" charset="0"/>
                  <a:cs typeface="Nunito" charset="0"/>
                </a:rPr>
                <a:t> PSoC </a:t>
              </a:r>
              <a:r>
                <a:rPr lang="de-DE" sz="2000" spc="300" dirty="0" err="1">
                  <a:latin typeface="+mj-lt"/>
                  <a:ea typeface="Nunito" charset="0"/>
                  <a:cs typeface="Nunito" charset="0"/>
                </a:rPr>
                <a:t>project</a:t>
              </a:r>
              <a:endParaRPr lang="en-US" sz="2000" spc="300" dirty="0">
                <a:latin typeface="+mj-lt"/>
                <a:ea typeface="Nunito" charset="0"/>
                <a:cs typeface="Nunito" charset="0"/>
              </a:endParaRPr>
            </a:p>
          </p:txBody>
        </p:sp>
      </p:grpSp>
      <p:pic>
        <p:nvPicPr>
          <p:cNvPr id="11" name="Grafik 10">
            <a:extLst>
              <a:ext uri="{FF2B5EF4-FFF2-40B4-BE49-F238E27FC236}">
                <a16:creationId xmlns:a16="http://schemas.microsoft.com/office/drawing/2014/main" id="{07992B11-443E-6398-8CD8-33EC9185C7A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54492" b="52860"/>
          <a:stretch/>
        </p:blipFill>
        <p:spPr>
          <a:xfrm>
            <a:off x="6213751" y="2683737"/>
            <a:ext cx="2566846" cy="188139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BA019285-72F4-F391-5D79-2525D3E86766}"/>
              </a:ext>
            </a:extLst>
          </p:cNvPr>
          <p:cNvGrpSpPr/>
          <p:nvPr/>
        </p:nvGrpSpPr>
        <p:grpSpPr>
          <a:xfrm>
            <a:off x="9474439" y="3678850"/>
            <a:ext cx="2111476" cy="1916007"/>
            <a:chOff x="8313719" y="3006940"/>
            <a:chExt cx="2111476" cy="1916007"/>
          </a:xfrm>
        </p:grpSpPr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1E8DFCCD-233F-FF39-A590-95286CBBB45F}"/>
                </a:ext>
              </a:extLst>
            </p:cNvPr>
            <p:cNvSpPr txBox="1"/>
            <p:nvPr/>
          </p:nvSpPr>
          <p:spPr>
            <a:xfrm>
              <a:off x="8313719" y="4522837"/>
              <a:ext cx="211147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2000" spc="300" dirty="0" err="1">
                  <a:latin typeface="+mj-lt"/>
                  <a:ea typeface="Nunito" charset="0"/>
                  <a:cs typeface="Nunito" charset="0"/>
                </a:rPr>
                <a:t>My</a:t>
              </a:r>
              <a:r>
                <a:rPr lang="de-DE" sz="2000" spc="300" dirty="0">
                  <a:latin typeface="+mj-lt"/>
                  <a:ea typeface="Nunito" charset="0"/>
                  <a:cs typeface="Nunito" charset="0"/>
                </a:rPr>
                <a:t> PC </a:t>
              </a:r>
              <a:r>
                <a:rPr lang="de-DE" sz="2000" spc="300" dirty="0" err="1">
                  <a:latin typeface="+mj-lt"/>
                  <a:ea typeface="Nunito" charset="0"/>
                  <a:cs typeface="Nunito" charset="0"/>
                </a:rPr>
                <a:t>program</a:t>
              </a:r>
              <a:endParaRPr lang="en-US" sz="2000" spc="300" dirty="0">
                <a:latin typeface="+mj-lt"/>
                <a:ea typeface="Nunito" charset="0"/>
                <a:cs typeface="Nunito" charset="0"/>
              </a:endParaRPr>
            </a:p>
          </p:txBody>
        </p:sp>
        <p:pic>
          <p:nvPicPr>
            <p:cNvPr id="18" name="Grafik 17">
              <a:extLst>
                <a:ext uri="{FF2B5EF4-FFF2-40B4-BE49-F238E27FC236}">
                  <a16:creationId xmlns:a16="http://schemas.microsoft.com/office/drawing/2014/main" id="{16588408-6E97-7AD5-8EDA-BE6ABFFF372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398503" y="3006940"/>
              <a:ext cx="1941908" cy="1456431"/>
            </a:xfrm>
            <a:prstGeom prst="rect">
              <a:avLst/>
            </a:prstGeom>
          </p:spPr>
        </p:pic>
      </p:grp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85492876-E839-4B50-22F3-5DA6F5791E35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7705231" y="2571226"/>
            <a:ext cx="1592758" cy="13907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0CD3A32B-3577-EB36-AB55-C0670EEDDDF1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7636865" y="3560694"/>
            <a:ext cx="1922358" cy="8463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1" name="Grafik 30">
            <a:extLst>
              <a:ext uri="{FF2B5EF4-FFF2-40B4-BE49-F238E27FC236}">
                <a16:creationId xmlns:a16="http://schemas.microsoft.com/office/drawing/2014/main" id="{C4D1E95F-E351-C98E-B8C8-5E745C81F6B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0179" y="4217125"/>
            <a:ext cx="1525983" cy="1285427"/>
          </a:xfrm>
          <a:prstGeom prst="rect">
            <a:avLst/>
          </a:prstGeom>
        </p:spPr>
      </p:pic>
      <p:sp>
        <p:nvSpPr>
          <p:cNvPr id="32" name="Textfeld 31">
            <a:extLst>
              <a:ext uri="{FF2B5EF4-FFF2-40B4-BE49-F238E27FC236}">
                <a16:creationId xmlns:a16="http://schemas.microsoft.com/office/drawing/2014/main" id="{DE35C4FB-6A9B-D1A0-C20A-3F1C99002B12}"/>
              </a:ext>
            </a:extLst>
          </p:cNvPr>
          <p:cNvSpPr txBox="1"/>
          <p:nvPr/>
        </p:nvSpPr>
        <p:spPr>
          <a:xfrm>
            <a:off x="931129" y="5527250"/>
            <a:ext cx="15087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000" spc="300" dirty="0">
                <a:latin typeface="+mj-lt"/>
                <a:ea typeface="Nunito" charset="0"/>
                <a:cs typeface="Nunito" charset="0"/>
              </a:rPr>
              <a:t>PCB </a:t>
            </a:r>
            <a:r>
              <a:rPr lang="de-DE" sz="2000" spc="300" dirty="0" err="1">
                <a:latin typeface="+mj-lt"/>
                <a:ea typeface="Nunito" charset="0"/>
                <a:cs typeface="Nunito" charset="0"/>
              </a:rPr>
              <a:t>board</a:t>
            </a:r>
            <a:endParaRPr lang="en-US" sz="2000" spc="300" dirty="0">
              <a:latin typeface="+mj-lt"/>
              <a:ea typeface="Nunito" charset="0"/>
              <a:cs typeface="Nunito" charset="0"/>
            </a:endParaRPr>
          </a:p>
        </p:txBody>
      </p:sp>
      <p:pic>
        <p:nvPicPr>
          <p:cNvPr id="35" name="Grafik 34" descr="Ein Bild, das drinnen enthält.&#10;&#10;Automatisch generierte Beschreibung">
            <a:extLst>
              <a:ext uri="{FF2B5EF4-FFF2-40B4-BE49-F238E27FC236}">
                <a16:creationId xmlns:a16="http://schemas.microsoft.com/office/drawing/2014/main" id="{381BC6D3-8194-0CE0-AA49-6A7B2E909BDA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44" t="30944" r="30764" b="25811"/>
          <a:stretch/>
        </p:blipFill>
        <p:spPr>
          <a:xfrm rot="5400000">
            <a:off x="2898986" y="4541553"/>
            <a:ext cx="1055951" cy="656213"/>
          </a:xfrm>
          <a:prstGeom prst="rect">
            <a:avLst/>
          </a:prstGeom>
        </p:spPr>
      </p:pic>
      <p:sp>
        <p:nvSpPr>
          <p:cNvPr id="36" name="Textfeld 35">
            <a:extLst>
              <a:ext uri="{FF2B5EF4-FFF2-40B4-BE49-F238E27FC236}">
                <a16:creationId xmlns:a16="http://schemas.microsoft.com/office/drawing/2014/main" id="{AE0C4F17-DE66-6F55-925E-186F052A940A}"/>
              </a:ext>
            </a:extLst>
          </p:cNvPr>
          <p:cNvSpPr txBox="1"/>
          <p:nvPr/>
        </p:nvSpPr>
        <p:spPr>
          <a:xfrm>
            <a:off x="2910906" y="5461869"/>
            <a:ext cx="11849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000" spc="300" dirty="0">
                <a:latin typeface="+mj-lt"/>
                <a:ea typeface="Nunito" charset="0"/>
                <a:cs typeface="Nunito" charset="0"/>
              </a:rPr>
              <a:t>Adapter</a:t>
            </a:r>
            <a:endParaRPr lang="en-US" sz="2000" spc="300" dirty="0">
              <a:latin typeface="+mj-lt"/>
              <a:ea typeface="Nunito" charset="0"/>
              <a:cs typeface="Nunito" charset="0"/>
            </a:endParaRPr>
          </a:p>
        </p:txBody>
      </p:sp>
      <p:pic>
        <p:nvPicPr>
          <p:cNvPr id="39" name="Grafik 38">
            <a:extLst>
              <a:ext uri="{FF2B5EF4-FFF2-40B4-BE49-F238E27FC236}">
                <a16:creationId xmlns:a16="http://schemas.microsoft.com/office/drawing/2014/main" id="{FEF690FC-191E-C0A5-4C70-A0158E82046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47284" y="4252544"/>
            <a:ext cx="715618" cy="1342313"/>
          </a:xfrm>
          <a:prstGeom prst="rect">
            <a:avLst/>
          </a:prstGeom>
        </p:spPr>
      </p:pic>
      <p:sp>
        <p:nvSpPr>
          <p:cNvPr id="40" name="Textfeld 39">
            <a:extLst>
              <a:ext uri="{FF2B5EF4-FFF2-40B4-BE49-F238E27FC236}">
                <a16:creationId xmlns:a16="http://schemas.microsoft.com/office/drawing/2014/main" id="{0FD3DB72-1907-8D66-E78D-9A596E3F0573}"/>
              </a:ext>
            </a:extLst>
          </p:cNvPr>
          <p:cNvSpPr txBox="1"/>
          <p:nvPr/>
        </p:nvSpPr>
        <p:spPr>
          <a:xfrm>
            <a:off x="4223102" y="5627180"/>
            <a:ext cx="9076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000" spc="300" dirty="0">
                <a:latin typeface="+mj-lt"/>
                <a:ea typeface="Nunito" charset="0"/>
                <a:cs typeface="Nunito" charset="0"/>
              </a:rPr>
              <a:t>Patch</a:t>
            </a:r>
            <a:endParaRPr lang="en-US" sz="2000" spc="300" dirty="0">
              <a:latin typeface="+mj-lt"/>
              <a:ea typeface="Nunito" charset="0"/>
              <a:cs typeface="Nunito" charset="0"/>
            </a:endParaRP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81D873B5-F2EE-F8FD-AB39-13666BC01428}"/>
              </a:ext>
            </a:extLst>
          </p:cNvPr>
          <p:cNvSpPr txBox="1"/>
          <p:nvPr/>
        </p:nvSpPr>
        <p:spPr>
          <a:xfrm>
            <a:off x="755937" y="1338220"/>
            <a:ext cx="15744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400" spc="300" dirty="0">
                <a:solidFill>
                  <a:srgbClr val="FF0000"/>
                </a:solidFill>
                <a:latin typeface="+mj-lt"/>
                <a:ea typeface="Nunito" charset="0"/>
                <a:cs typeface="Nunito" charset="0"/>
              </a:rPr>
              <a:t>Hardware</a:t>
            </a:r>
            <a:endParaRPr lang="en-US" sz="2400" spc="300" dirty="0">
              <a:solidFill>
                <a:srgbClr val="FF0000"/>
              </a:solidFill>
              <a:latin typeface="+mj-lt"/>
              <a:ea typeface="Nunito" charset="0"/>
              <a:cs typeface="Nunito" charset="0"/>
            </a:endParaRP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960C8A1D-6793-BC8D-C01D-6FE3F2AAE635}"/>
              </a:ext>
            </a:extLst>
          </p:cNvPr>
          <p:cNvSpPr txBox="1"/>
          <p:nvPr/>
        </p:nvSpPr>
        <p:spPr>
          <a:xfrm>
            <a:off x="5961968" y="1315261"/>
            <a:ext cx="1494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400" spc="300" dirty="0">
                <a:solidFill>
                  <a:srgbClr val="FF0000"/>
                </a:solidFill>
                <a:latin typeface="+mj-lt"/>
                <a:ea typeface="Nunito" charset="0"/>
                <a:cs typeface="Nunito" charset="0"/>
              </a:rPr>
              <a:t>Software</a:t>
            </a:r>
            <a:endParaRPr lang="en-US" sz="2400" spc="300" dirty="0">
              <a:solidFill>
                <a:srgbClr val="FF0000"/>
              </a:solidFill>
              <a:latin typeface="+mj-lt"/>
              <a:ea typeface="Nunito" charset="0"/>
              <a:cs typeface="Nunito" charset="0"/>
            </a:endParaRPr>
          </a:p>
        </p:txBody>
      </p: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C8893496-9962-79E1-DD3F-C63F7EA8910D}"/>
              </a:ext>
            </a:extLst>
          </p:cNvPr>
          <p:cNvCxnSpPr>
            <a:cxnSpLocks/>
          </p:cNvCxnSpPr>
          <p:nvPr/>
        </p:nvCxnSpPr>
        <p:spPr>
          <a:xfrm>
            <a:off x="5614587" y="1583706"/>
            <a:ext cx="0" cy="381392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3136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8332667A-D084-4349-9D4E-3D8E40657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spc="300" dirty="0">
                <a:latin typeface="+mj-lt"/>
                <a:ea typeface="Nunito" charset="0"/>
                <a:cs typeface="Nunito" charset="0"/>
              </a:rPr>
              <a:t>Step 2</a:t>
            </a:r>
            <a:r>
              <a:rPr lang="de-DE" sz="3600" spc="300" dirty="0">
                <a:latin typeface="+mj-lt"/>
                <a:ea typeface="Nunito" charset="0"/>
                <a:cs typeface="Nunito" charset="0"/>
              </a:rPr>
              <a:t>: </a:t>
            </a:r>
            <a:r>
              <a:rPr lang="de-DE" sz="3600" spc="300" dirty="0" err="1">
                <a:latin typeface="+mj-lt"/>
                <a:ea typeface="Nunito" charset="0"/>
                <a:cs typeface="Nunito" charset="0"/>
              </a:rPr>
              <a:t>Solder</a:t>
            </a:r>
            <a:r>
              <a:rPr lang="de-DE" sz="3600" spc="300" dirty="0">
                <a:latin typeface="+mj-lt"/>
                <a:ea typeface="Nunito" charset="0"/>
                <a:cs typeface="Nunito" charset="0"/>
              </a:rPr>
              <a:t> </a:t>
            </a:r>
            <a:r>
              <a:rPr lang="de-DE" sz="3600" spc="300" dirty="0" err="1">
                <a:latin typeface="+mj-lt"/>
                <a:ea typeface="Nunito" charset="0"/>
                <a:cs typeface="Nunito" charset="0"/>
              </a:rPr>
              <a:t>the</a:t>
            </a:r>
            <a:r>
              <a:rPr lang="de-DE" sz="3600" spc="300" dirty="0">
                <a:latin typeface="+mj-lt"/>
                <a:ea typeface="Nunito" charset="0"/>
                <a:cs typeface="Nunito" charset="0"/>
              </a:rPr>
              <a:t> PSoC</a:t>
            </a:r>
            <a:endParaRPr lang="en-US" sz="3600" spc="300" dirty="0">
              <a:latin typeface="+mj-lt"/>
              <a:ea typeface="Nunito" charset="0"/>
              <a:cs typeface="Nunito" charset="0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B8B99EB-7854-4F07-72C1-739020C334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400000">
            <a:off x="9876032" y="751974"/>
            <a:ext cx="1474034" cy="2499640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E68D864E-B5E4-B511-D816-C65676EBAD46}"/>
              </a:ext>
            </a:extLst>
          </p:cNvPr>
          <p:cNvSpPr txBox="1"/>
          <p:nvPr/>
        </p:nvSpPr>
        <p:spPr>
          <a:xfrm>
            <a:off x="2011681" y="4709148"/>
            <a:ext cx="54969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spc="300" dirty="0">
                <a:latin typeface="+mj-lt"/>
                <a:ea typeface="Nunito" charset="0"/>
                <a:cs typeface="Nunito" charset="0"/>
              </a:rPr>
              <a:t>Check </a:t>
            </a:r>
            <a:r>
              <a:rPr lang="de-DE" sz="2000" spc="300" dirty="0" err="1">
                <a:latin typeface="+mj-lt"/>
                <a:ea typeface="Nunito" charset="0"/>
                <a:cs typeface="Nunito" charset="0"/>
              </a:rPr>
              <a:t>if</a:t>
            </a:r>
            <a:r>
              <a:rPr lang="de-DE" sz="2000" spc="300" dirty="0">
                <a:latin typeface="+mj-lt"/>
                <a:ea typeface="Nunito" charset="0"/>
                <a:cs typeface="Nunito" charset="0"/>
              </a:rPr>
              <a:t> </a:t>
            </a:r>
            <a:r>
              <a:rPr lang="de-DE" sz="2000" spc="300" dirty="0" err="1">
                <a:latin typeface="+mj-lt"/>
                <a:ea typeface="Nunito" charset="0"/>
                <a:cs typeface="Nunito" charset="0"/>
              </a:rPr>
              <a:t>the</a:t>
            </a:r>
            <a:r>
              <a:rPr lang="de-DE" sz="2000" spc="300" dirty="0">
                <a:latin typeface="+mj-lt"/>
                <a:ea typeface="Nunito" charset="0"/>
                <a:cs typeface="Nunito" charset="0"/>
              </a:rPr>
              <a:t> </a:t>
            </a:r>
            <a:r>
              <a:rPr lang="de-DE" sz="2000" spc="300" dirty="0" err="1">
                <a:latin typeface="+mj-lt"/>
                <a:ea typeface="Nunito" charset="0"/>
                <a:cs typeface="Nunito" charset="0"/>
              </a:rPr>
              <a:t>used</a:t>
            </a:r>
            <a:r>
              <a:rPr lang="de-DE" sz="2000" spc="300" dirty="0">
                <a:latin typeface="+mj-lt"/>
                <a:ea typeface="Nunito" charset="0"/>
                <a:cs typeface="Nunito" charset="0"/>
              </a:rPr>
              <a:t> </a:t>
            </a:r>
            <a:r>
              <a:rPr lang="de-DE" sz="2000" spc="300" dirty="0" err="1">
                <a:latin typeface="+mj-lt"/>
                <a:ea typeface="Nunito" charset="0"/>
                <a:cs typeface="Nunito" charset="0"/>
              </a:rPr>
              <a:t>pins</a:t>
            </a:r>
            <a:r>
              <a:rPr lang="de-DE" sz="2000" spc="300" dirty="0">
                <a:latin typeface="+mj-lt"/>
                <a:ea typeface="Nunito" charset="0"/>
                <a:cs typeface="Nunito" charset="0"/>
              </a:rPr>
              <a:t> </a:t>
            </a:r>
            <a:r>
              <a:rPr lang="de-DE" sz="2000" spc="300" dirty="0" err="1">
                <a:latin typeface="+mj-lt"/>
                <a:ea typeface="Nunito" charset="0"/>
                <a:cs typeface="Nunito" charset="0"/>
              </a:rPr>
              <a:t>can</a:t>
            </a:r>
            <a:r>
              <a:rPr lang="de-DE" sz="2000" spc="300" dirty="0">
                <a:latin typeface="+mj-lt"/>
                <a:ea typeface="Nunito" charset="0"/>
                <a:cs typeface="Nunito" charset="0"/>
              </a:rPr>
              <a:t> </a:t>
            </a:r>
            <a:r>
              <a:rPr lang="de-DE" sz="2000" spc="300" dirty="0" err="1">
                <a:latin typeface="+mj-lt"/>
                <a:ea typeface="Nunito" charset="0"/>
                <a:cs typeface="Nunito" charset="0"/>
              </a:rPr>
              <a:t>be</a:t>
            </a:r>
            <a:r>
              <a:rPr lang="de-DE" sz="2000" spc="300" dirty="0">
                <a:latin typeface="+mj-lt"/>
                <a:ea typeface="Nunito" charset="0"/>
                <a:cs typeface="Nunito" charset="0"/>
              </a:rPr>
              <a:t> </a:t>
            </a:r>
            <a:r>
              <a:rPr lang="de-DE" sz="2000" spc="300" dirty="0" err="1">
                <a:latin typeface="+mj-lt"/>
                <a:ea typeface="Nunito" charset="0"/>
                <a:cs typeface="Nunito" charset="0"/>
              </a:rPr>
              <a:t>accssed</a:t>
            </a:r>
            <a:r>
              <a:rPr lang="de-DE" sz="2000" spc="300" dirty="0">
                <a:latin typeface="+mj-lt"/>
                <a:ea typeface="Nunito" charset="0"/>
                <a:cs typeface="Nunito" charset="0"/>
              </a:rPr>
              <a:t> </a:t>
            </a:r>
            <a:r>
              <a:rPr lang="de-DE" sz="2000" spc="300" dirty="0" err="1">
                <a:latin typeface="+mj-lt"/>
                <a:ea typeface="Nunito" charset="0"/>
                <a:cs typeface="Nunito" charset="0"/>
              </a:rPr>
              <a:t>with</a:t>
            </a:r>
            <a:r>
              <a:rPr lang="de-DE" sz="2000" spc="300" dirty="0">
                <a:latin typeface="+mj-lt"/>
                <a:ea typeface="Nunito" charset="0"/>
                <a:cs typeface="Nunito" charset="0"/>
              </a:rPr>
              <a:t> </a:t>
            </a:r>
            <a:r>
              <a:rPr lang="de-DE" sz="2000" spc="300" dirty="0" err="1">
                <a:latin typeface="+mj-lt"/>
                <a:ea typeface="Nunito" charset="0"/>
                <a:cs typeface="Nunito" charset="0"/>
              </a:rPr>
              <a:t>the</a:t>
            </a:r>
            <a:r>
              <a:rPr lang="de-DE" sz="2000" spc="300" dirty="0">
                <a:latin typeface="+mj-lt"/>
                <a:ea typeface="Nunito" charset="0"/>
                <a:cs typeface="Nunito" charset="0"/>
              </a:rPr>
              <a:t> on-board </a:t>
            </a:r>
            <a:r>
              <a:rPr lang="de-DE" sz="2000" spc="300" dirty="0" err="1">
                <a:latin typeface="+mj-lt"/>
                <a:ea typeface="Nunito" charset="0"/>
                <a:cs typeface="Nunito" charset="0"/>
              </a:rPr>
              <a:t>headers</a:t>
            </a:r>
            <a:r>
              <a:rPr lang="de-DE" sz="2000" spc="300" dirty="0">
                <a:latin typeface="+mj-lt"/>
                <a:ea typeface="Nunito" charset="0"/>
                <a:cs typeface="Nunito" charset="0"/>
              </a:rPr>
              <a:t>  (</a:t>
            </a:r>
            <a:r>
              <a:rPr lang="de-DE" sz="2000" spc="300" dirty="0" err="1">
                <a:latin typeface="+mj-lt"/>
                <a:ea typeface="Nunito" charset="0"/>
                <a:cs typeface="Nunito" charset="0"/>
              </a:rPr>
              <a:t>Accessible</a:t>
            </a:r>
            <a:r>
              <a:rPr lang="de-DE" sz="2000" spc="300" dirty="0">
                <a:latin typeface="+mj-lt"/>
                <a:ea typeface="Nunito" charset="0"/>
                <a:cs typeface="Nunito" charset="0"/>
              </a:rPr>
              <a:t> </a:t>
            </a:r>
            <a:r>
              <a:rPr lang="de-DE" sz="2000" spc="300" dirty="0" err="1">
                <a:latin typeface="+mj-lt"/>
                <a:ea typeface="Nunito" charset="0"/>
                <a:cs typeface="Nunito" charset="0"/>
              </a:rPr>
              <a:t>mostly</a:t>
            </a:r>
            <a:r>
              <a:rPr lang="de-DE" sz="2000" spc="300" dirty="0">
                <a:latin typeface="+mj-lt"/>
                <a:ea typeface="Nunito" charset="0"/>
                <a:cs typeface="Nunito" charset="0"/>
              </a:rPr>
              <a:t> </a:t>
            </a:r>
            <a:r>
              <a:rPr lang="de-DE" sz="2000" spc="300" dirty="0" err="1">
                <a:latin typeface="+mj-lt"/>
                <a:ea typeface="Nunito" charset="0"/>
                <a:cs typeface="Nunito" charset="0"/>
              </a:rPr>
              <a:t>when</a:t>
            </a:r>
            <a:r>
              <a:rPr lang="en-US" sz="2000" spc="300" dirty="0">
                <a:latin typeface="+mj-lt"/>
                <a:ea typeface="Nunito" charset="0"/>
                <a:cs typeface="Nunito" charset="0"/>
              </a:rPr>
              <a:t>“</a:t>
            </a:r>
            <a:r>
              <a:rPr lang="de-DE" sz="2000" spc="300" dirty="0">
                <a:latin typeface="+mj-lt"/>
                <a:ea typeface="Nunito" charset="0"/>
                <a:cs typeface="Nunito" charset="0"/>
              </a:rPr>
              <a:t>GPIO on </a:t>
            </a:r>
            <a:r>
              <a:rPr lang="de-DE" sz="2000" spc="300" dirty="0" err="1">
                <a:latin typeface="+mj-lt"/>
                <a:ea typeface="Nunito" charset="0"/>
                <a:cs typeface="Nunito" charset="0"/>
              </a:rPr>
              <a:t>header</a:t>
            </a:r>
            <a:r>
              <a:rPr lang="en-US" sz="2000" spc="300" dirty="0">
                <a:latin typeface="+mj-lt"/>
                <a:ea typeface="Nunito" charset="0"/>
                <a:cs typeface="Nunito" charset="0"/>
              </a:rPr>
              <a:t>”</a:t>
            </a:r>
            <a:r>
              <a:rPr lang="de-DE" sz="2000" spc="300" dirty="0">
                <a:latin typeface="+mj-lt"/>
                <a:ea typeface="Nunito" charset="0"/>
                <a:cs typeface="Nunito" charset="0"/>
              </a:rPr>
              <a:t>/“Arduino </a:t>
            </a:r>
            <a:r>
              <a:rPr lang="de-DE" sz="2000" spc="300" dirty="0" err="1">
                <a:latin typeface="+mj-lt"/>
                <a:ea typeface="Nunito" charset="0"/>
                <a:cs typeface="Nunito" charset="0"/>
              </a:rPr>
              <a:t>header</a:t>
            </a:r>
            <a:r>
              <a:rPr lang="en-US" sz="2000" spc="300" dirty="0">
                <a:latin typeface="+mj-lt"/>
                <a:ea typeface="Nunito" charset="0"/>
                <a:cs typeface="Nunito" charset="0"/>
              </a:rPr>
              <a:t>”</a:t>
            </a:r>
            <a:r>
              <a:rPr lang="de-DE" sz="2000" spc="300" dirty="0">
                <a:latin typeface="+mj-lt"/>
                <a:ea typeface="Nunito" charset="0"/>
                <a:cs typeface="Nunito" charset="0"/>
              </a:rPr>
              <a:t> </a:t>
            </a:r>
            <a:r>
              <a:rPr lang="de-DE" sz="2000" spc="300" dirty="0" err="1">
                <a:latin typeface="+mj-lt"/>
                <a:ea typeface="Nunito" charset="0"/>
                <a:cs typeface="Nunito" charset="0"/>
              </a:rPr>
              <a:t>is</a:t>
            </a:r>
            <a:r>
              <a:rPr lang="de-DE" sz="2000" spc="300" dirty="0">
                <a:latin typeface="+mj-lt"/>
                <a:ea typeface="Nunito" charset="0"/>
                <a:cs typeface="Nunito" charset="0"/>
              </a:rPr>
              <a:t> </a:t>
            </a:r>
            <a:r>
              <a:rPr lang="de-DE" sz="2000" spc="300" dirty="0" err="1">
                <a:latin typeface="+mj-lt"/>
                <a:ea typeface="Nunito" charset="0"/>
                <a:cs typeface="Nunito" charset="0"/>
              </a:rPr>
              <a:t>primary</a:t>
            </a:r>
            <a:r>
              <a:rPr lang="de-DE" sz="2000" spc="300" dirty="0">
                <a:latin typeface="+mj-lt"/>
                <a:ea typeface="Nunito" charset="0"/>
                <a:cs typeface="Nunito" charset="0"/>
              </a:rPr>
              <a:t> </a:t>
            </a:r>
            <a:r>
              <a:rPr lang="de-DE" sz="2000" spc="300" dirty="0" err="1">
                <a:latin typeface="+mj-lt"/>
                <a:ea typeface="Nunito" charset="0"/>
                <a:cs typeface="Nunito" charset="0"/>
              </a:rPr>
              <a:t>function</a:t>
            </a:r>
            <a:r>
              <a:rPr lang="de-DE" sz="2000" spc="300" dirty="0">
                <a:latin typeface="+mj-lt"/>
                <a:ea typeface="Nunito" charset="0"/>
                <a:cs typeface="Nunito" charset="0"/>
              </a:rPr>
              <a:t>) </a:t>
            </a:r>
            <a:endParaRPr lang="en-US" sz="2000" spc="300" dirty="0">
              <a:latin typeface="+mj-lt"/>
              <a:ea typeface="Nunito" charset="0"/>
              <a:cs typeface="Nunito" charset="0"/>
            </a:endParaRPr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A23A3C95-F5A0-0221-31D6-CC156F7B73DF}"/>
              </a:ext>
            </a:extLst>
          </p:cNvPr>
          <p:cNvGrpSpPr/>
          <p:nvPr/>
        </p:nvGrpSpPr>
        <p:grpSpPr>
          <a:xfrm>
            <a:off x="190877" y="2116504"/>
            <a:ext cx="3295828" cy="2556607"/>
            <a:chOff x="566871" y="2194855"/>
            <a:chExt cx="3295828" cy="2556607"/>
          </a:xfrm>
        </p:grpSpPr>
        <p:pic>
          <p:nvPicPr>
            <p:cNvPr id="6" name="Grafik 5">
              <a:extLst>
                <a:ext uri="{FF2B5EF4-FFF2-40B4-BE49-F238E27FC236}">
                  <a16:creationId xmlns:a16="http://schemas.microsoft.com/office/drawing/2014/main" id="{3C9C05C7-CAA5-4461-452E-A17FAFFA9F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33961"/>
            <a:stretch/>
          </p:blipFill>
          <p:spPr>
            <a:xfrm>
              <a:off x="566871" y="2194855"/>
              <a:ext cx="3295828" cy="2408715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457926AF-2CA5-F978-DFD2-51FF30CF6250}"/>
                </a:ext>
              </a:extLst>
            </p:cNvPr>
            <p:cNvSpPr/>
            <p:nvPr/>
          </p:nvSpPr>
          <p:spPr>
            <a:xfrm>
              <a:off x="2093718" y="3008120"/>
              <a:ext cx="487112" cy="1743342"/>
            </a:xfrm>
            <a:prstGeom prst="ellipse">
              <a:avLst/>
            </a:prstGeom>
            <a:noFill/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" name="Grafik 11">
            <a:extLst>
              <a:ext uri="{FF2B5EF4-FFF2-40B4-BE49-F238E27FC236}">
                <a16:creationId xmlns:a16="http://schemas.microsoft.com/office/drawing/2014/main" id="{88D881A9-51E3-7790-6E72-C14FB69805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2181" y="2433032"/>
            <a:ext cx="3516830" cy="1911587"/>
          </a:xfrm>
          <a:prstGeom prst="rect">
            <a:avLst/>
          </a:prstGeom>
        </p:spPr>
      </p:pic>
      <p:sp>
        <p:nvSpPr>
          <p:cNvPr id="14" name="Pfeil: nach rechts 13">
            <a:extLst>
              <a:ext uri="{FF2B5EF4-FFF2-40B4-BE49-F238E27FC236}">
                <a16:creationId xmlns:a16="http://schemas.microsoft.com/office/drawing/2014/main" id="{0355AE65-B355-E011-7D47-4F40A2AE50B7}"/>
              </a:ext>
            </a:extLst>
          </p:cNvPr>
          <p:cNvSpPr/>
          <p:nvPr/>
        </p:nvSpPr>
        <p:spPr>
          <a:xfrm>
            <a:off x="3606325" y="3236606"/>
            <a:ext cx="1095856" cy="7078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E1F6EFE5-FC47-FC81-9CC6-7494CF26BEB8}"/>
              </a:ext>
            </a:extLst>
          </p:cNvPr>
          <p:cNvSpPr txBox="1"/>
          <p:nvPr/>
        </p:nvSpPr>
        <p:spPr>
          <a:xfrm>
            <a:off x="4526412" y="1901413"/>
            <a:ext cx="3868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pc="300" dirty="0">
                <a:latin typeface="+mj-lt"/>
                <a:ea typeface="Nunito" charset="0"/>
                <a:cs typeface="Nunito" charset="0"/>
              </a:rPr>
              <a:t>“PSoC 6 BLE Pioneer Kit Guide”, P12-16</a:t>
            </a:r>
          </a:p>
        </p:txBody>
      </p:sp>
      <p:sp>
        <p:nvSpPr>
          <p:cNvPr id="16" name="Pfeil: nach rechts 15">
            <a:extLst>
              <a:ext uri="{FF2B5EF4-FFF2-40B4-BE49-F238E27FC236}">
                <a16:creationId xmlns:a16="http://schemas.microsoft.com/office/drawing/2014/main" id="{386CCE5C-B3CE-3B54-E3A9-58541724FA9F}"/>
              </a:ext>
            </a:extLst>
          </p:cNvPr>
          <p:cNvSpPr/>
          <p:nvPr/>
        </p:nvSpPr>
        <p:spPr>
          <a:xfrm rot="20024768">
            <a:off x="8400490" y="2154304"/>
            <a:ext cx="1004662" cy="6207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err="1"/>
              <a:t>Inaccessible</a:t>
            </a:r>
            <a:endParaRPr lang="en-US" sz="1050" dirty="0"/>
          </a:p>
        </p:txBody>
      </p:sp>
      <p:sp>
        <p:nvSpPr>
          <p:cNvPr id="17" name="Pfeil: nach rechts 16">
            <a:extLst>
              <a:ext uri="{FF2B5EF4-FFF2-40B4-BE49-F238E27FC236}">
                <a16:creationId xmlns:a16="http://schemas.microsoft.com/office/drawing/2014/main" id="{ECA80B97-6B64-7601-2110-EB43E1E3C571}"/>
              </a:ext>
            </a:extLst>
          </p:cNvPr>
          <p:cNvSpPr/>
          <p:nvPr/>
        </p:nvSpPr>
        <p:spPr>
          <a:xfrm rot="1444027">
            <a:off x="8477694" y="4003423"/>
            <a:ext cx="1004662" cy="6207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err="1"/>
              <a:t>Accessible</a:t>
            </a:r>
            <a:endParaRPr lang="en-US" sz="1100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E5141324-73AD-0954-EE2E-6D5A633BC8BB}"/>
              </a:ext>
            </a:extLst>
          </p:cNvPr>
          <p:cNvSpPr txBox="1"/>
          <p:nvPr/>
        </p:nvSpPr>
        <p:spPr>
          <a:xfrm>
            <a:off x="9173104" y="4793538"/>
            <a:ext cx="2951450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4000" spc="300" dirty="0">
                <a:latin typeface="+mj-lt"/>
                <a:ea typeface="Nunito" charset="0"/>
                <a:cs typeface="Nunito" charset="0"/>
              </a:rPr>
              <a:t>DO NOTHING</a:t>
            </a:r>
            <a:endParaRPr lang="en-US" sz="4000" spc="300" dirty="0">
              <a:latin typeface="+mj-lt"/>
              <a:ea typeface="Nunito" charset="0"/>
              <a:cs typeface="Nunito" charset="0"/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4158D900-15A5-34E8-A8E2-3B4E66A2C00C}"/>
              </a:ext>
            </a:extLst>
          </p:cNvPr>
          <p:cNvSpPr txBox="1"/>
          <p:nvPr/>
        </p:nvSpPr>
        <p:spPr>
          <a:xfrm>
            <a:off x="9028418" y="2691134"/>
            <a:ext cx="329667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spc="300" dirty="0" err="1">
                <a:latin typeface="+mj-lt"/>
                <a:ea typeface="Nunito" charset="0"/>
                <a:cs typeface="Nunito" charset="0"/>
              </a:rPr>
              <a:t>Solder</a:t>
            </a:r>
            <a:r>
              <a:rPr lang="de-DE" sz="2000" spc="300" dirty="0">
                <a:latin typeface="+mj-lt"/>
                <a:ea typeface="Nunito" charset="0"/>
                <a:cs typeface="Nunito" charset="0"/>
              </a:rPr>
              <a:t> </a:t>
            </a:r>
            <a:r>
              <a:rPr lang="de-DE" sz="2000" spc="300" dirty="0" err="1">
                <a:latin typeface="+mj-lt"/>
                <a:ea typeface="Nunito" charset="0"/>
                <a:cs typeface="Nunito" charset="0"/>
              </a:rPr>
              <a:t>the</a:t>
            </a:r>
            <a:r>
              <a:rPr lang="de-DE" sz="2000" spc="300" dirty="0">
                <a:latin typeface="+mj-lt"/>
                <a:ea typeface="Nunito" charset="0"/>
                <a:cs typeface="Nunito" charset="0"/>
              </a:rPr>
              <a:t> PSoC </a:t>
            </a:r>
            <a:r>
              <a:rPr lang="de-DE" sz="2000" spc="300" dirty="0" err="1">
                <a:latin typeface="+mj-lt"/>
                <a:ea typeface="Nunito" charset="0"/>
                <a:cs typeface="Nunito" charset="0"/>
              </a:rPr>
              <a:t>according</a:t>
            </a:r>
            <a:r>
              <a:rPr lang="de-DE" sz="2000" spc="300" dirty="0">
                <a:latin typeface="+mj-lt"/>
                <a:ea typeface="Nunito" charset="0"/>
                <a:cs typeface="Nunito" charset="0"/>
              </a:rPr>
              <a:t> </a:t>
            </a:r>
            <a:r>
              <a:rPr lang="de-DE" sz="2000" spc="300" dirty="0" err="1">
                <a:latin typeface="+mj-lt"/>
                <a:ea typeface="Nunito" charset="0"/>
                <a:cs typeface="Nunito" charset="0"/>
              </a:rPr>
              <a:t>to</a:t>
            </a:r>
            <a:r>
              <a:rPr lang="de-DE" sz="2000" spc="300" dirty="0">
                <a:latin typeface="+mj-lt"/>
                <a:ea typeface="Nunito" charset="0"/>
                <a:cs typeface="Nunito" charset="0"/>
              </a:rPr>
              <a:t> </a:t>
            </a:r>
            <a:r>
              <a:rPr lang="de-DE" sz="2000" spc="300" dirty="0" err="1">
                <a:latin typeface="+mj-lt"/>
                <a:ea typeface="Nunito" charset="0"/>
                <a:cs typeface="Nunito" charset="0"/>
              </a:rPr>
              <a:t>the</a:t>
            </a:r>
            <a:r>
              <a:rPr lang="de-DE" sz="2000" spc="300" dirty="0">
                <a:latin typeface="+mj-lt"/>
                <a:ea typeface="Nunito" charset="0"/>
                <a:cs typeface="Nunito" charset="0"/>
              </a:rPr>
              <a:t> </a:t>
            </a:r>
            <a:r>
              <a:rPr lang="de-DE" sz="2000" spc="300" dirty="0" err="1">
                <a:latin typeface="+mj-lt"/>
                <a:ea typeface="Nunito" charset="0"/>
                <a:cs typeface="Nunito" charset="0"/>
              </a:rPr>
              <a:t>description</a:t>
            </a:r>
            <a:r>
              <a:rPr lang="de-DE" sz="2000" spc="300" dirty="0">
                <a:latin typeface="+mj-lt"/>
                <a:ea typeface="Nunito" charset="0"/>
                <a:cs typeface="Nunito" charset="0"/>
              </a:rPr>
              <a:t> </a:t>
            </a:r>
            <a:r>
              <a:rPr lang="de-DE" sz="2000" spc="300" dirty="0" err="1">
                <a:latin typeface="+mj-lt"/>
                <a:ea typeface="Nunito" charset="0"/>
                <a:cs typeface="Nunito" charset="0"/>
              </a:rPr>
              <a:t>to</a:t>
            </a:r>
            <a:r>
              <a:rPr lang="de-DE" sz="2000" spc="300" dirty="0">
                <a:latin typeface="+mj-lt"/>
                <a:ea typeface="Nunito" charset="0"/>
                <a:cs typeface="Nunito" charset="0"/>
              </a:rPr>
              <a:t> </a:t>
            </a:r>
            <a:r>
              <a:rPr lang="de-DE" sz="2000" spc="300" dirty="0" err="1">
                <a:latin typeface="+mj-lt"/>
                <a:ea typeface="Nunito" charset="0"/>
                <a:cs typeface="Nunito" charset="0"/>
              </a:rPr>
              <a:t>make</a:t>
            </a:r>
            <a:r>
              <a:rPr lang="de-DE" sz="2000" spc="300" dirty="0">
                <a:latin typeface="+mj-lt"/>
                <a:ea typeface="Nunito" charset="0"/>
                <a:cs typeface="Nunito" charset="0"/>
              </a:rPr>
              <a:t> </a:t>
            </a:r>
            <a:r>
              <a:rPr lang="de-DE" sz="2000" spc="300" dirty="0" err="1">
                <a:latin typeface="+mj-lt"/>
                <a:ea typeface="Nunito" charset="0"/>
                <a:cs typeface="Nunito" charset="0"/>
              </a:rPr>
              <a:t>the</a:t>
            </a:r>
            <a:r>
              <a:rPr lang="de-DE" sz="2000" spc="300" dirty="0">
                <a:latin typeface="+mj-lt"/>
                <a:ea typeface="Nunito" charset="0"/>
                <a:cs typeface="Nunito" charset="0"/>
              </a:rPr>
              <a:t> </a:t>
            </a:r>
            <a:r>
              <a:rPr lang="de-DE" sz="2000" spc="300" dirty="0" err="1">
                <a:latin typeface="+mj-lt"/>
                <a:ea typeface="Nunito" charset="0"/>
                <a:cs typeface="Nunito" charset="0"/>
              </a:rPr>
              <a:t>pin</a:t>
            </a:r>
            <a:r>
              <a:rPr lang="de-DE" sz="2000" spc="300" dirty="0">
                <a:latin typeface="+mj-lt"/>
                <a:ea typeface="Nunito" charset="0"/>
                <a:cs typeface="Nunito" charset="0"/>
              </a:rPr>
              <a:t> </a:t>
            </a:r>
            <a:r>
              <a:rPr lang="de-DE" sz="2000" spc="300" dirty="0" err="1">
                <a:latin typeface="+mj-lt"/>
                <a:ea typeface="Nunito" charset="0"/>
                <a:cs typeface="Nunito" charset="0"/>
              </a:rPr>
              <a:t>accessable</a:t>
            </a:r>
            <a:endParaRPr lang="en-US" sz="2000" spc="300" dirty="0">
              <a:latin typeface="+mj-lt"/>
              <a:ea typeface="Nunito" charset="0"/>
              <a:cs typeface="Nunito" charset="0"/>
            </a:endParaRPr>
          </a:p>
        </p:txBody>
      </p:sp>
      <p:cxnSp>
        <p:nvCxnSpPr>
          <p:cNvPr id="24" name="Verbinder: gekrümmt 23">
            <a:extLst>
              <a:ext uri="{FF2B5EF4-FFF2-40B4-BE49-F238E27FC236}">
                <a16:creationId xmlns:a16="http://schemas.microsoft.com/office/drawing/2014/main" id="{205427B0-B60F-69AD-213B-765919F2CD05}"/>
              </a:ext>
            </a:extLst>
          </p:cNvPr>
          <p:cNvCxnSpPr>
            <a:cxnSpLocks/>
          </p:cNvCxnSpPr>
          <p:nvPr/>
        </p:nvCxnSpPr>
        <p:spPr>
          <a:xfrm>
            <a:off x="8034137" y="2572379"/>
            <a:ext cx="1552494" cy="626586"/>
          </a:xfrm>
          <a:prstGeom prst="curvedConnector3">
            <a:avLst>
              <a:gd name="adj1" fmla="val 23382"/>
            </a:avLst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2" name="Verbinder: gekrümmt 31">
            <a:extLst>
              <a:ext uri="{FF2B5EF4-FFF2-40B4-BE49-F238E27FC236}">
                <a16:creationId xmlns:a16="http://schemas.microsoft.com/office/drawing/2014/main" id="{A66E0E0E-F51C-EDB7-1076-44550258E27D}"/>
              </a:ext>
            </a:extLst>
          </p:cNvPr>
          <p:cNvCxnSpPr>
            <a:cxnSpLocks/>
            <a:endCxn id="8" idx="3"/>
          </p:cNvCxnSpPr>
          <p:nvPr/>
        </p:nvCxnSpPr>
        <p:spPr>
          <a:xfrm>
            <a:off x="6225249" y="4229102"/>
            <a:ext cx="1283382" cy="1141766"/>
          </a:xfrm>
          <a:prstGeom prst="curvedConnector3">
            <a:avLst>
              <a:gd name="adj1" fmla="val 117812"/>
            </a:avLst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38" name="Grafik 37">
            <a:extLst>
              <a:ext uri="{FF2B5EF4-FFF2-40B4-BE49-F238E27FC236}">
                <a16:creationId xmlns:a16="http://schemas.microsoft.com/office/drawing/2014/main" id="{17A3034B-FD8A-E549-49AF-AF9D3D21735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13621"/>
          <a:stretch/>
        </p:blipFill>
        <p:spPr>
          <a:xfrm>
            <a:off x="4702181" y="2116505"/>
            <a:ext cx="3523795" cy="239834"/>
          </a:xfrm>
          <a:prstGeom prst="rect">
            <a:avLst/>
          </a:prstGeom>
        </p:spPr>
      </p:pic>
      <p:sp>
        <p:nvSpPr>
          <p:cNvPr id="41" name="Textfeld 40">
            <a:extLst>
              <a:ext uri="{FF2B5EF4-FFF2-40B4-BE49-F238E27FC236}">
                <a16:creationId xmlns:a16="http://schemas.microsoft.com/office/drawing/2014/main" id="{2D9375B1-042E-E78F-8AAE-76BCDED83C2A}"/>
              </a:ext>
            </a:extLst>
          </p:cNvPr>
          <p:cNvSpPr txBox="1"/>
          <p:nvPr/>
        </p:nvSpPr>
        <p:spPr>
          <a:xfrm>
            <a:off x="190877" y="1762913"/>
            <a:ext cx="1366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pc="300" dirty="0">
                <a:latin typeface="+mj-lt"/>
                <a:ea typeface="Nunito" charset="0"/>
                <a:cs typeface="Nunito" charset="0"/>
              </a:rPr>
              <a:t>PSoC project</a:t>
            </a:r>
          </a:p>
        </p:txBody>
      </p:sp>
    </p:spTree>
    <p:extLst>
      <p:ext uri="{BB962C8B-B14F-4D97-AF65-F5344CB8AC3E}">
        <p14:creationId xmlns:p14="http://schemas.microsoft.com/office/powerpoint/2010/main" val="2359966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0B5BD4-F467-E1EB-29DC-9C3113298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spc="300" dirty="0">
                <a:latin typeface="+mj-lt"/>
                <a:ea typeface="Nunito" charset="0"/>
                <a:cs typeface="Nunito" charset="0"/>
              </a:rPr>
              <a:t>Step 3</a:t>
            </a:r>
            <a:r>
              <a:rPr lang="de-DE" sz="3600" spc="300" dirty="0">
                <a:latin typeface="+mj-lt"/>
                <a:ea typeface="Nunito" charset="0"/>
                <a:cs typeface="Nunito" charset="0"/>
              </a:rPr>
              <a:t>: </a:t>
            </a:r>
            <a:r>
              <a:rPr lang="en-US" altLang="zh-CN" sz="3600" spc="300" dirty="0">
                <a:latin typeface="+mj-lt"/>
                <a:ea typeface="Nunito" charset="0"/>
                <a:cs typeface="Nunito" charset="0"/>
              </a:rPr>
              <a:t>A</a:t>
            </a:r>
            <a:r>
              <a:rPr lang="de-DE" sz="3600" spc="300" dirty="0" err="1">
                <a:latin typeface="+mj-lt"/>
                <a:ea typeface="Nunito" charset="0"/>
                <a:cs typeface="Nunito" charset="0"/>
              </a:rPr>
              <a:t>ssemble</a:t>
            </a:r>
            <a:r>
              <a:rPr lang="de-DE" sz="3600" spc="300" dirty="0">
                <a:latin typeface="+mj-lt"/>
                <a:ea typeface="Nunito" charset="0"/>
                <a:cs typeface="Nunito" charset="0"/>
              </a:rPr>
              <a:t> </a:t>
            </a:r>
            <a:r>
              <a:rPr lang="de-DE" sz="3600" spc="300" dirty="0" err="1">
                <a:latin typeface="+mj-lt"/>
                <a:ea typeface="Nunito" charset="0"/>
                <a:cs typeface="Nunito" charset="0"/>
              </a:rPr>
              <a:t>hardware</a:t>
            </a:r>
            <a:endParaRPr lang="en-US" sz="3600" spc="300" dirty="0">
              <a:latin typeface="+mj-lt"/>
              <a:ea typeface="Nunito" charset="0"/>
              <a:cs typeface="Nunito" charset="0"/>
            </a:endParaRPr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EAC8632B-4C50-D3FB-1B31-5477575955EA}"/>
              </a:ext>
            </a:extLst>
          </p:cNvPr>
          <p:cNvGrpSpPr/>
          <p:nvPr/>
        </p:nvGrpSpPr>
        <p:grpSpPr>
          <a:xfrm>
            <a:off x="2556136" y="1515548"/>
            <a:ext cx="7730744" cy="4370402"/>
            <a:chOff x="3345595" y="2608133"/>
            <a:chExt cx="4416494" cy="2496766"/>
          </a:xfrm>
        </p:grpSpPr>
        <p:pic>
          <p:nvPicPr>
            <p:cNvPr id="5" name="Grafik 4">
              <a:extLst>
                <a:ext uri="{FF2B5EF4-FFF2-40B4-BE49-F238E27FC236}">
                  <a16:creationId xmlns:a16="http://schemas.microsoft.com/office/drawing/2014/main" id="{BD9961D1-EE68-C0BA-4F6D-B21C41A1E0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5400000">
              <a:off x="3962723" y="2713858"/>
              <a:ext cx="1773913" cy="3008170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7" name="Grafik 6">
              <a:extLst>
                <a:ext uri="{FF2B5EF4-FFF2-40B4-BE49-F238E27FC236}">
                  <a16:creationId xmlns:a16="http://schemas.microsoft.com/office/drawing/2014/main" id="{97C8C7BE-B7E2-7375-8EE8-7064E05E605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04394" y="2608133"/>
              <a:ext cx="2105886" cy="1773914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8" name="Grafik 7" descr="Ein Bild, das drinnen enthält.&#10;&#10;Automatisch generierte Beschreibung">
              <a:extLst>
                <a:ext uri="{FF2B5EF4-FFF2-40B4-BE49-F238E27FC236}">
                  <a16:creationId xmlns:a16="http://schemas.microsoft.com/office/drawing/2014/main" id="{A58B31D5-18EE-DED6-E562-0AE1C25F18F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044" t="30944" r="30764" b="25811"/>
            <a:stretch/>
          </p:blipFill>
          <p:spPr>
            <a:xfrm rot="10800000">
              <a:off x="5373530" y="2716407"/>
              <a:ext cx="1253025" cy="778683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9" name="Grafik 8">
              <a:extLst>
                <a:ext uri="{FF2B5EF4-FFF2-40B4-BE49-F238E27FC236}">
                  <a16:creationId xmlns:a16="http://schemas.microsoft.com/office/drawing/2014/main" id="{CCF61FB7-00B6-5E1D-88BF-23284982A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5400000">
              <a:off x="6733124" y="2434592"/>
              <a:ext cx="715618" cy="1342313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4121880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0B5BD4-F467-E1EB-29DC-9C3113298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spc="300" dirty="0">
                <a:latin typeface="+mj-lt"/>
                <a:ea typeface="Nunito" charset="0"/>
                <a:cs typeface="Nunito" charset="0"/>
              </a:rPr>
              <a:t>Step 4</a:t>
            </a:r>
            <a:r>
              <a:rPr lang="de-DE" sz="3600" spc="300" dirty="0">
                <a:latin typeface="+mj-lt"/>
                <a:ea typeface="Nunito" charset="0"/>
                <a:cs typeface="Nunito" charset="0"/>
              </a:rPr>
              <a:t>: Flash </a:t>
            </a:r>
            <a:r>
              <a:rPr lang="de-DE" sz="3600" spc="300" dirty="0" err="1">
                <a:latin typeface="+mj-lt"/>
                <a:ea typeface="Nunito" charset="0"/>
                <a:cs typeface="Nunito" charset="0"/>
              </a:rPr>
              <a:t>the</a:t>
            </a:r>
            <a:r>
              <a:rPr lang="de-DE" sz="3600" spc="300" dirty="0">
                <a:latin typeface="+mj-lt"/>
                <a:ea typeface="Nunito" charset="0"/>
                <a:cs typeface="Nunito" charset="0"/>
              </a:rPr>
              <a:t> PSoC </a:t>
            </a:r>
            <a:r>
              <a:rPr lang="de-DE" sz="3600" spc="300" dirty="0" err="1">
                <a:latin typeface="+mj-lt"/>
                <a:ea typeface="Nunito" charset="0"/>
                <a:cs typeface="Nunito" charset="0"/>
              </a:rPr>
              <a:t>program</a:t>
            </a:r>
            <a:endParaRPr lang="en-US" sz="3600" spc="300" dirty="0">
              <a:latin typeface="+mj-lt"/>
              <a:ea typeface="Nunito" charset="0"/>
              <a:cs typeface="Nunito" charset="0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6ABDD2EA-8163-8687-3CD3-3EB5204218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654" y="2040307"/>
            <a:ext cx="4210050" cy="1400175"/>
          </a:xfrm>
          <a:prstGeom prst="rect">
            <a:avLst/>
          </a:prstGeom>
        </p:spPr>
      </p:pic>
      <p:sp>
        <p:nvSpPr>
          <p:cNvPr id="10" name="Pfeil: nach rechts 9">
            <a:extLst>
              <a:ext uri="{FF2B5EF4-FFF2-40B4-BE49-F238E27FC236}">
                <a16:creationId xmlns:a16="http://schemas.microsoft.com/office/drawing/2014/main" id="{C11C2DB7-D1D1-B628-CBE3-0551B2BD3312}"/>
              </a:ext>
            </a:extLst>
          </p:cNvPr>
          <p:cNvSpPr/>
          <p:nvPr/>
        </p:nvSpPr>
        <p:spPr>
          <a:xfrm rot="14280795">
            <a:off x="2986914" y="3621868"/>
            <a:ext cx="2034073" cy="6344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B10DF0B5-E84F-36AD-A55A-D6D2C0752B55}"/>
              </a:ext>
            </a:extLst>
          </p:cNvPr>
          <p:cNvSpPr/>
          <p:nvPr/>
        </p:nvSpPr>
        <p:spPr>
          <a:xfrm>
            <a:off x="3196127" y="2740394"/>
            <a:ext cx="333286" cy="336092"/>
          </a:xfrm>
          <a:prstGeom prst="ellips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1B626C3D-CE86-200E-3ACD-020DBB08BF3F}"/>
              </a:ext>
            </a:extLst>
          </p:cNvPr>
          <p:cNvSpPr txBox="1"/>
          <p:nvPr/>
        </p:nvSpPr>
        <p:spPr>
          <a:xfrm>
            <a:off x="922344" y="4969780"/>
            <a:ext cx="105288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spc="300" dirty="0">
                <a:latin typeface="+mj-lt"/>
                <a:ea typeface="Nunito" charset="0"/>
                <a:cs typeface="Nunito" charset="0"/>
              </a:rPr>
              <a:t>Click this button to flash the program to PSoC</a:t>
            </a:r>
          </a:p>
        </p:txBody>
      </p:sp>
    </p:spTree>
    <p:extLst>
      <p:ext uri="{BB962C8B-B14F-4D97-AF65-F5344CB8AC3E}">
        <p14:creationId xmlns:p14="http://schemas.microsoft.com/office/powerpoint/2010/main" val="3093276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3DD84C-FA58-D60D-77FE-B7CA3548C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 5</a:t>
            </a:r>
            <a:r>
              <a:rPr lang="de-DE" dirty="0"/>
              <a:t>: Run PC </a:t>
            </a:r>
            <a:r>
              <a:rPr lang="de-DE" dirty="0" err="1"/>
              <a:t>program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start</a:t>
            </a:r>
            <a:r>
              <a:rPr lang="de-DE" dirty="0"/>
              <a:t> </a:t>
            </a:r>
            <a:r>
              <a:rPr lang="de-DE" dirty="0" err="1"/>
              <a:t>measurement</a:t>
            </a:r>
            <a:endParaRPr lang="en-US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346E474-78D3-89EE-AA94-DBF1145FAE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5790"/>
          <a:stretch/>
        </p:blipFill>
        <p:spPr>
          <a:xfrm>
            <a:off x="850453" y="1604866"/>
            <a:ext cx="7901661" cy="2640563"/>
          </a:xfrm>
          <a:prstGeom prst="rect">
            <a:avLst/>
          </a:prstGeom>
        </p:spPr>
      </p:pic>
      <p:sp>
        <p:nvSpPr>
          <p:cNvPr id="5" name="Pfeil: nach rechts 4">
            <a:extLst>
              <a:ext uri="{FF2B5EF4-FFF2-40B4-BE49-F238E27FC236}">
                <a16:creationId xmlns:a16="http://schemas.microsoft.com/office/drawing/2014/main" id="{BBB032F5-32EB-4B30-2807-E7A1D30A373D}"/>
              </a:ext>
            </a:extLst>
          </p:cNvPr>
          <p:cNvSpPr/>
          <p:nvPr/>
        </p:nvSpPr>
        <p:spPr>
          <a:xfrm rot="13230936">
            <a:off x="3786031" y="3497663"/>
            <a:ext cx="3204441" cy="7557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845972A8-928D-8275-E960-C5828931B31D}"/>
              </a:ext>
            </a:extLst>
          </p:cNvPr>
          <p:cNvSpPr txBox="1"/>
          <p:nvPr/>
        </p:nvSpPr>
        <p:spPr>
          <a:xfrm>
            <a:off x="4095107" y="5134138"/>
            <a:ext cx="5371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pc="300" dirty="0" err="1">
                <a:latin typeface="+mj-lt"/>
                <a:ea typeface="Nunito" charset="0"/>
                <a:cs typeface="Nunito" charset="0"/>
              </a:rPr>
              <a:t>Configure</a:t>
            </a:r>
            <a:r>
              <a:rPr lang="de-DE" spc="300" dirty="0">
                <a:latin typeface="+mj-lt"/>
                <a:ea typeface="Nunito" charset="0"/>
                <a:cs typeface="Nunito" charset="0"/>
              </a:rPr>
              <a:t> </a:t>
            </a:r>
            <a:r>
              <a:rPr lang="de-DE" spc="300" dirty="0" err="1">
                <a:latin typeface="+mj-lt"/>
                <a:ea typeface="Nunito" charset="0"/>
                <a:cs typeface="Nunito" charset="0"/>
              </a:rPr>
              <a:t>the</a:t>
            </a:r>
            <a:r>
              <a:rPr lang="de-DE" spc="300" dirty="0">
                <a:latin typeface="+mj-lt"/>
                <a:ea typeface="Nunito" charset="0"/>
                <a:cs typeface="Nunito" charset="0"/>
              </a:rPr>
              <a:t> </a:t>
            </a:r>
            <a:r>
              <a:rPr lang="de-DE" spc="300" dirty="0" err="1">
                <a:latin typeface="+mj-lt"/>
                <a:ea typeface="Nunito" charset="0"/>
                <a:cs typeface="Nunito" charset="0"/>
              </a:rPr>
              <a:t>resistance</a:t>
            </a:r>
            <a:r>
              <a:rPr lang="de-DE" spc="300" dirty="0">
                <a:latin typeface="+mj-lt"/>
                <a:ea typeface="Nunito" charset="0"/>
                <a:cs typeface="Nunito" charset="0"/>
              </a:rPr>
              <a:t> </a:t>
            </a:r>
            <a:r>
              <a:rPr lang="de-DE" spc="300" dirty="0" err="1">
                <a:latin typeface="+mj-lt"/>
                <a:ea typeface="Nunito" charset="0"/>
                <a:cs typeface="Nunito" charset="0"/>
              </a:rPr>
              <a:t>you</a:t>
            </a:r>
            <a:r>
              <a:rPr lang="de-DE" spc="300" dirty="0">
                <a:latin typeface="+mj-lt"/>
                <a:ea typeface="Nunito" charset="0"/>
                <a:cs typeface="Nunito" charset="0"/>
              </a:rPr>
              <a:t> </a:t>
            </a:r>
            <a:r>
              <a:rPr lang="de-DE" spc="300" dirty="0" err="1">
                <a:latin typeface="+mj-lt"/>
                <a:ea typeface="Nunito" charset="0"/>
                <a:cs typeface="Nunito" charset="0"/>
              </a:rPr>
              <a:t>want</a:t>
            </a:r>
            <a:r>
              <a:rPr lang="de-DE" spc="300" dirty="0">
                <a:latin typeface="+mj-lt"/>
                <a:ea typeface="Nunito" charset="0"/>
                <a:cs typeface="Nunito" charset="0"/>
              </a:rPr>
              <a:t> </a:t>
            </a:r>
            <a:r>
              <a:rPr lang="de-DE" spc="300" dirty="0" err="1">
                <a:latin typeface="+mj-lt"/>
                <a:ea typeface="Nunito" charset="0"/>
                <a:cs typeface="Nunito" charset="0"/>
              </a:rPr>
              <a:t>measure</a:t>
            </a:r>
            <a:endParaRPr lang="en-US" spc="300" dirty="0">
              <a:latin typeface="+mj-lt"/>
              <a:ea typeface="Nunito" charset="0"/>
              <a:cs typeface="Nunito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ACD1555-0F73-C9B2-29E1-08B6276CD20F}"/>
              </a:ext>
            </a:extLst>
          </p:cNvPr>
          <p:cNvSpPr txBox="1"/>
          <p:nvPr/>
        </p:nvSpPr>
        <p:spPr>
          <a:xfrm>
            <a:off x="3450701" y="5573497"/>
            <a:ext cx="64988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spc="300" dirty="0">
                <a:latin typeface="+mj-lt"/>
                <a:ea typeface="Nunito" charset="0"/>
                <a:cs typeface="Nunito" charset="0"/>
              </a:rPr>
              <a:t>Format: [(INPUT_0, OUTPUT_0), (INPUT_1, OUTPUT_1), ….]</a:t>
            </a:r>
            <a:endParaRPr lang="en-US" sz="1600" spc="300" dirty="0">
              <a:latin typeface="+mj-lt"/>
              <a:ea typeface="Nunito" charset="0"/>
              <a:cs typeface="Nuni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3482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021908-3466-1280-41EE-29EF181BC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Annex 1: The </a:t>
            </a:r>
            <a:r>
              <a:rPr lang="de-DE" dirty="0" err="1"/>
              <a:t>index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points</a:t>
            </a:r>
            <a:r>
              <a:rPr lang="de-DE" dirty="0"/>
              <a:t> on </a:t>
            </a:r>
            <a:r>
              <a:rPr lang="de-DE" dirty="0" err="1"/>
              <a:t>adapter</a:t>
            </a:r>
            <a:endParaRPr lang="en-US" dirty="0"/>
          </a:p>
        </p:txBody>
      </p:sp>
      <p:pic>
        <p:nvPicPr>
          <p:cNvPr id="5" name="Grafik 4" descr="Ein Bild, das drinnen enthält.&#10;&#10;Automatisch generierte Beschreibung">
            <a:extLst>
              <a:ext uri="{FF2B5EF4-FFF2-40B4-BE49-F238E27FC236}">
                <a16:creationId xmlns:a16="http://schemas.microsoft.com/office/drawing/2014/main" id="{049BB1AD-12BF-817D-6666-EFEE4BB26A0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58" t="30793" b="28917"/>
          <a:stretch/>
        </p:blipFill>
        <p:spPr>
          <a:xfrm rot="5400000">
            <a:off x="571520" y="4021208"/>
            <a:ext cx="2271944" cy="843972"/>
          </a:xfrm>
          <a:prstGeom prst="rect">
            <a:avLst/>
          </a:prstGeom>
        </p:spPr>
      </p:pic>
      <p:graphicFrame>
        <p:nvGraphicFramePr>
          <p:cNvPr id="6" name="Tabelle 6">
            <a:extLst>
              <a:ext uri="{FF2B5EF4-FFF2-40B4-BE49-F238E27FC236}">
                <a16:creationId xmlns:a16="http://schemas.microsoft.com/office/drawing/2014/main" id="{E91F8C8C-FB75-2ADD-C88D-5EAD6017E0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687176"/>
              </p:ext>
            </p:extLst>
          </p:nvPr>
        </p:nvGraphicFramePr>
        <p:xfrm>
          <a:off x="5472498" y="2413035"/>
          <a:ext cx="1574328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3582">
                  <a:extLst>
                    <a:ext uri="{9D8B030D-6E8A-4147-A177-3AD203B41FA5}">
                      <a16:colId xmlns:a16="http://schemas.microsoft.com/office/drawing/2014/main" val="4292815701"/>
                    </a:ext>
                  </a:extLst>
                </a:gridCol>
                <a:gridCol w="393582">
                  <a:extLst>
                    <a:ext uri="{9D8B030D-6E8A-4147-A177-3AD203B41FA5}">
                      <a16:colId xmlns:a16="http://schemas.microsoft.com/office/drawing/2014/main" val="4278144290"/>
                    </a:ext>
                  </a:extLst>
                </a:gridCol>
                <a:gridCol w="393582">
                  <a:extLst>
                    <a:ext uri="{9D8B030D-6E8A-4147-A177-3AD203B41FA5}">
                      <a16:colId xmlns:a16="http://schemas.microsoft.com/office/drawing/2014/main" val="2251727095"/>
                    </a:ext>
                  </a:extLst>
                </a:gridCol>
                <a:gridCol w="393582">
                  <a:extLst>
                    <a:ext uri="{9D8B030D-6E8A-4147-A177-3AD203B41FA5}">
                      <a16:colId xmlns:a16="http://schemas.microsoft.com/office/drawing/2014/main" val="34353228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3870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988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599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0786124"/>
                  </a:ext>
                </a:extLst>
              </a:tr>
            </a:tbl>
          </a:graphicData>
        </a:graphic>
      </p:graphicFrame>
      <p:pic>
        <p:nvPicPr>
          <p:cNvPr id="8" name="Grafik 7">
            <a:extLst>
              <a:ext uri="{FF2B5EF4-FFF2-40B4-BE49-F238E27FC236}">
                <a16:creationId xmlns:a16="http://schemas.microsoft.com/office/drawing/2014/main" id="{F79105A3-606E-2A78-AD72-5FB1887C48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0615" y="1245756"/>
            <a:ext cx="1576786" cy="5247118"/>
          </a:xfrm>
          <a:prstGeom prst="rect">
            <a:avLst/>
          </a:prstGeom>
        </p:spPr>
      </p:pic>
      <p:cxnSp>
        <p:nvCxnSpPr>
          <p:cNvPr id="11" name="Verbinder: gekrümmt 10">
            <a:extLst>
              <a:ext uri="{FF2B5EF4-FFF2-40B4-BE49-F238E27FC236}">
                <a16:creationId xmlns:a16="http://schemas.microsoft.com/office/drawing/2014/main" id="{449EF566-32DF-765A-98AA-4F11139E17E0}"/>
              </a:ext>
            </a:extLst>
          </p:cNvPr>
          <p:cNvCxnSpPr>
            <a:cxnSpLocks/>
          </p:cNvCxnSpPr>
          <p:nvPr/>
        </p:nvCxnSpPr>
        <p:spPr>
          <a:xfrm flipV="1">
            <a:off x="6939185" y="1615628"/>
            <a:ext cx="2298819" cy="92765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fik 11">
            <a:extLst>
              <a:ext uri="{FF2B5EF4-FFF2-40B4-BE49-F238E27FC236}">
                <a16:creationId xmlns:a16="http://schemas.microsoft.com/office/drawing/2014/main" id="{C9E3F5A2-D27A-1EB5-8B9B-4E0A609382A6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0"/>
          </a:blip>
          <a:stretch>
            <a:fillRect/>
          </a:stretch>
        </p:blipFill>
        <p:spPr>
          <a:xfrm>
            <a:off x="907810" y="950504"/>
            <a:ext cx="1599364" cy="2999991"/>
          </a:xfrm>
          <a:prstGeom prst="rect">
            <a:avLst/>
          </a:prstGeom>
        </p:spPr>
      </p:pic>
      <p:cxnSp>
        <p:nvCxnSpPr>
          <p:cNvPr id="15" name="Verbinder: gekrümmt 14">
            <a:extLst>
              <a:ext uri="{FF2B5EF4-FFF2-40B4-BE49-F238E27FC236}">
                <a16:creationId xmlns:a16="http://schemas.microsoft.com/office/drawing/2014/main" id="{F9340F97-2ECA-7433-183C-0687FB62A869}"/>
              </a:ext>
            </a:extLst>
          </p:cNvPr>
          <p:cNvCxnSpPr>
            <a:cxnSpLocks/>
          </p:cNvCxnSpPr>
          <p:nvPr/>
        </p:nvCxnSpPr>
        <p:spPr>
          <a:xfrm>
            <a:off x="6939185" y="2543278"/>
            <a:ext cx="2298819" cy="171252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llipse 6">
            <a:extLst>
              <a:ext uri="{FF2B5EF4-FFF2-40B4-BE49-F238E27FC236}">
                <a16:creationId xmlns:a16="http://schemas.microsoft.com/office/drawing/2014/main" id="{89E14F5D-767E-AA90-B357-1B7450AFB5D4}"/>
              </a:ext>
            </a:extLst>
          </p:cNvPr>
          <p:cNvSpPr/>
          <p:nvPr/>
        </p:nvSpPr>
        <p:spPr>
          <a:xfrm>
            <a:off x="1179320" y="3238340"/>
            <a:ext cx="1068224" cy="906370"/>
          </a:xfrm>
          <a:prstGeom prst="ellips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4B3DD1FE-0959-C308-59E1-0F4650002C26}"/>
              </a:ext>
            </a:extLst>
          </p:cNvPr>
          <p:cNvCxnSpPr>
            <a:stCxn id="7" idx="6"/>
          </p:cNvCxnSpPr>
          <p:nvPr/>
        </p:nvCxnSpPr>
        <p:spPr>
          <a:xfrm flipV="1">
            <a:off x="2247544" y="3093578"/>
            <a:ext cx="2982482" cy="59794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112701C4-A193-5D9B-ECF1-437CB1A1F7B0}"/>
              </a:ext>
            </a:extLst>
          </p:cNvPr>
          <p:cNvSpPr txBox="1"/>
          <p:nvPr/>
        </p:nvSpPr>
        <p:spPr>
          <a:xfrm>
            <a:off x="10455469" y="2543278"/>
            <a:ext cx="7184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pc="300" dirty="0">
                <a:latin typeface="+mj-lt"/>
                <a:ea typeface="Nunito" charset="0"/>
                <a:cs typeface="Nunito" charset="0"/>
              </a:rPr>
              <a:t>INPUT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BC2E5D8-3230-5B7C-F236-C7E26D2F706E}"/>
              </a:ext>
            </a:extLst>
          </p:cNvPr>
          <p:cNvSpPr txBox="1"/>
          <p:nvPr/>
        </p:nvSpPr>
        <p:spPr>
          <a:xfrm>
            <a:off x="10472722" y="4652665"/>
            <a:ext cx="867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pc="300" dirty="0">
                <a:latin typeface="+mj-lt"/>
                <a:ea typeface="Nunito" charset="0"/>
                <a:cs typeface="Nunito" charset="0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667753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DD7DEC-7440-02C7-0326-DA6FA963C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Annex 2: Explanation of returned data</a:t>
            </a:r>
          </a:p>
        </p:txBody>
      </p:sp>
      <p:grpSp>
        <p:nvGrpSpPr>
          <p:cNvPr id="45" name="Gruppieren 44">
            <a:extLst>
              <a:ext uri="{FF2B5EF4-FFF2-40B4-BE49-F238E27FC236}">
                <a16:creationId xmlns:a16="http://schemas.microsoft.com/office/drawing/2014/main" id="{6B9BA031-88AB-14E4-83D0-739BE4C589CF}"/>
              </a:ext>
            </a:extLst>
          </p:cNvPr>
          <p:cNvGrpSpPr/>
          <p:nvPr/>
        </p:nvGrpSpPr>
        <p:grpSpPr>
          <a:xfrm>
            <a:off x="278888" y="1103846"/>
            <a:ext cx="11798812" cy="5025174"/>
            <a:chOff x="-14522" y="543238"/>
            <a:chExt cx="17889383" cy="6333316"/>
          </a:xfrm>
        </p:grpSpPr>
        <p:cxnSp>
          <p:nvCxnSpPr>
            <p:cNvPr id="24" name="Gerade Verbindung mit Pfeil 23">
              <a:extLst>
                <a:ext uri="{FF2B5EF4-FFF2-40B4-BE49-F238E27FC236}">
                  <a16:creationId xmlns:a16="http://schemas.microsoft.com/office/drawing/2014/main" id="{07BE2F72-B7E4-9217-17C8-26B0F32C63A6}"/>
                </a:ext>
              </a:extLst>
            </p:cNvPr>
            <p:cNvCxnSpPr>
              <a:cxnSpLocks/>
            </p:cNvCxnSpPr>
            <p:nvPr/>
          </p:nvCxnSpPr>
          <p:spPr>
            <a:xfrm>
              <a:off x="1920875" y="6477408"/>
              <a:ext cx="580072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Gerade Verbindung mit Pfeil 24">
              <a:extLst>
                <a:ext uri="{FF2B5EF4-FFF2-40B4-BE49-F238E27FC236}">
                  <a16:creationId xmlns:a16="http://schemas.microsoft.com/office/drawing/2014/main" id="{BE756072-9F2F-18F7-D6C5-06903F6717F1}"/>
                </a:ext>
              </a:extLst>
            </p:cNvPr>
            <p:cNvCxnSpPr/>
            <p:nvPr/>
          </p:nvCxnSpPr>
          <p:spPr>
            <a:xfrm flipV="1">
              <a:off x="1916443" y="891418"/>
              <a:ext cx="0" cy="55859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D5DA1925-4932-8D05-931D-06608F5EFC9C}"/>
                </a:ext>
              </a:extLst>
            </p:cNvPr>
            <p:cNvSpPr txBox="1"/>
            <p:nvPr/>
          </p:nvSpPr>
          <p:spPr>
            <a:xfrm>
              <a:off x="4687858" y="6477408"/>
              <a:ext cx="379642" cy="3878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82F9909C-B82F-C6FF-627D-C5761A453F71}"/>
                </a:ext>
              </a:extLst>
            </p:cNvPr>
            <p:cNvSpPr txBox="1"/>
            <p:nvPr/>
          </p:nvSpPr>
          <p:spPr>
            <a:xfrm>
              <a:off x="1853068" y="6477408"/>
              <a:ext cx="420958" cy="3878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  <p:sp>
          <p:nvSpPr>
            <p:cNvPr id="28" name="Textfeld 27">
              <a:extLst>
                <a:ext uri="{FF2B5EF4-FFF2-40B4-BE49-F238E27FC236}">
                  <a16:creationId xmlns:a16="http://schemas.microsoft.com/office/drawing/2014/main" id="{B093F480-2A8F-E0FB-C529-51F0388BE2DC}"/>
                </a:ext>
              </a:extLst>
            </p:cNvPr>
            <p:cNvSpPr txBox="1"/>
            <p:nvPr/>
          </p:nvSpPr>
          <p:spPr>
            <a:xfrm>
              <a:off x="7032217" y="6490228"/>
              <a:ext cx="312049" cy="386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K</a:t>
              </a:r>
              <a:endParaRPr lang="en-US" sz="14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Textfeld 28">
                  <a:extLst>
                    <a:ext uri="{FF2B5EF4-FFF2-40B4-BE49-F238E27FC236}">
                      <a16:creationId xmlns:a16="http://schemas.microsoft.com/office/drawing/2014/main" id="{B7F9ADD5-A547-7442-1F27-17D531E3FE80}"/>
                    </a:ext>
                  </a:extLst>
                </p:cNvPr>
                <p:cNvSpPr txBox="1"/>
                <p:nvPr/>
              </p:nvSpPr>
              <p:spPr>
                <a:xfrm>
                  <a:off x="7868466" y="6194604"/>
                  <a:ext cx="349309" cy="55436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num>
                          <m:den>
                            <m:sSub>
                              <m:sSubPr>
                                <m:ctrlPr>
                                  <a:rPr lang="de-DE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1400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de-DE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29" name="Textfeld 28">
                  <a:extLst>
                    <a:ext uri="{FF2B5EF4-FFF2-40B4-BE49-F238E27FC236}">
                      <a16:creationId xmlns:a16="http://schemas.microsoft.com/office/drawing/2014/main" id="{B7F9ADD5-A547-7442-1F27-17D531E3FE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68466" y="6194604"/>
                  <a:ext cx="349309" cy="554368"/>
                </a:xfrm>
                <a:prstGeom prst="rect">
                  <a:avLst/>
                </a:prstGeom>
                <a:blipFill>
                  <a:blip r:embed="rId2"/>
                  <a:stretch>
                    <a:fillRect l="-18919" t="-1389" r="-8108" b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9D1EE339-1BDC-DDB6-452C-7444C62AF6E4}"/>
                </a:ext>
              </a:extLst>
            </p:cNvPr>
            <p:cNvSpPr txBox="1"/>
            <p:nvPr/>
          </p:nvSpPr>
          <p:spPr>
            <a:xfrm>
              <a:off x="1270812" y="543238"/>
              <a:ext cx="1053901" cy="386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/>
                <a:t>16-</a:t>
              </a:r>
              <a:r>
                <a:rPr lang="en-US" altLang="zh-CN" sz="1400" dirty="0"/>
                <a:t>bit </a:t>
              </a:r>
              <a:r>
                <a:rPr lang="de-DE" sz="1400" dirty="0"/>
                <a:t>Code</a:t>
              </a:r>
              <a:endParaRPr lang="en-US" sz="1400" dirty="0"/>
            </a:p>
          </p:txBody>
        </p:sp>
        <p:sp>
          <p:nvSpPr>
            <p:cNvPr id="31" name="Textfeld 30">
              <a:extLst>
                <a:ext uri="{FF2B5EF4-FFF2-40B4-BE49-F238E27FC236}">
                  <a16:creationId xmlns:a16="http://schemas.microsoft.com/office/drawing/2014/main" id="{CE105838-E99C-DC8E-E36A-E4B56C22908F}"/>
                </a:ext>
              </a:extLst>
            </p:cNvPr>
            <p:cNvSpPr txBox="1"/>
            <p:nvPr/>
          </p:nvSpPr>
          <p:spPr>
            <a:xfrm>
              <a:off x="-14522" y="3388031"/>
              <a:ext cx="1930285" cy="3878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/>
                <a:t>0x8000 (</a:t>
              </a:r>
              <a:r>
                <a:rPr lang="en-US" sz="1400" dirty="0"/>
                <a:t>32768</a:t>
              </a:r>
              <a:r>
                <a:rPr lang="de-DE" sz="1400" dirty="0"/>
                <a:t>)</a:t>
              </a:r>
              <a:endParaRPr lang="en-US" sz="1400" dirty="0"/>
            </a:p>
          </p:txBody>
        </p:sp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20073757-0F1C-1853-A8CC-998764D967A4}"/>
                </a:ext>
              </a:extLst>
            </p:cNvPr>
            <p:cNvSpPr txBox="1"/>
            <p:nvPr/>
          </p:nvSpPr>
          <p:spPr>
            <a:xfrm>
              <a:off x="310532" y="1076084"/>
              <a:ext cx="1368077" cy="386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/>
                <a:t>0x7FFF (32767)</a:t>
              </a:r>
              <a:endParaRPr lang="en-US" sz="1400" dirty="0"/>
            </a:p>
          </p:txBody>
        </p:sp>
        <p:sp>
          <p:nvSpPr>
            <p:cNvPr id="33" name="Textfeld 32">
              <a:extLst>
                <a:ext uri="{FF2B5EF4-FFF2-40B4-BE49-F238E27FC236}">
                  <a16:creationId xmlns:a16="http://schemas.microsoft.com/office/drawing/2014/main" id="{B62F746E-B3AB-34E5-CE5F-4CDBEFB7DF22}"/>
                </a:ext>
              </a:extLst>
            </p:cNvPr>
            <p:cNvSpPr txBox="1"/>
            <p:nvPr/>
          </p:nvSpPr>
          <p:spPr>
            <a:xfrm>
              <a:off x="540315" y="6119137"/>
              <a:ext cx="1432036" cy="3878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0x0000 (0)</a:t>
              </a:r>
            </a:p>
          </p:txBody>
        </p:sp>
        <p:cxnSp>
          <p:nvCxnSpPr>
            <p:cNvPr id="34" name="Gerader Verbinder 33">
              <a:extLst>
                <a:ext uri="{FF2B5EF4-FFF2-40B4-BE49-F238E27FC236}">
                  <a16:creationId xmlns:a16="http://schemas.microsoft.com/office/drawing/2014/main" id="{76BCC785-57A5-345A-5AE9-D693CE58CB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20875" y="1268997"/>
              <a:ext cx="5203992" cy="5212984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5" name="Gerader Verbinder 34">
              <a:extLst>
                <a:ext uri="{FF2B5EF4-FFF2-40B4-BE49-F238E27FC236}">
                  <a16:creationId xmlns:a16="http://schemas.microsoft.com/office/drawing/2014/main" id="{2CBA5472-3C8E-713C-EAE6-5347043FACEA}"/>
                </a:ext>
              </a:extLst>
            </p:cNvPr>
            <p:cNvCxnSpPr>
              <a:cxnSpLocks/>
              <a:stCxn id="31" idx="3"/>
            </p:cNvCxnSpPr>
            <p:nvPr/>
          </p:nvCxnSpPr>
          <p:spPr>
            <a:xfrm>
              <a:off x="1915763" y="3581980"/>
              <a:ext cx="2922938" cy="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Gerader Verbinder 35">
              <a:extLst>
                <a:ext uri="{FF2B5EF4-FFF2-40B4-BE49-F238E27FC236}">
                  <a16:creationId xmlns:a16="http://schemas.microsoft.com/office/drawing/2014/main" id="{2B961AD4-AE3E-2908-86E5-85FA0FF32A12}"/>
                </a:ext>
              </a:extLst>
            </p:cNvPr>
            <p:cNvCxnSpPr/>
            <p:nvPr/>
          </p:nvCxnSpPr>
          <p:spPr>
            <a:xfrm>
              <a:off x="4838700" y="3572697"/>
              <a:ext cx="0" cy="290471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Gerader Verbinder 36">
              <a:extLst>
                <a:ext uri="{FF2B5EF4-FFF2-40B4-BE49-F238E27FC236}">
                  <a16:creationId xmlns:a16="http://schemas.microsoft.com/office/drawing/2014/main" id="{332A20B1-546B-87F4-DF0C-4AF0C0EFE2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08969" y="1260750"/>
              <a:ext cx="5215898" cy="1531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Gerader Verbinder 37">
              <a:extLst>
                <a:ext uri="{FF2B5EF4-FFF2-40B4-BE49-F238E27FC236}">
                  <a16:creationId xmlns:a16="http://schemas.microsoft.com/office/drawing/2014/main" id="{EDC6374A-92C8-F66E-A534-C7FD53E9F7CB}"/>
                </a:ext>
              </a:extLst>
            </p:cNvPr>
            <p:cNvCxnSpPr/>
            <p:nvPr/>
          </p:nvCxnSpPr>
          <p:spPr>
            <a:xfrm>
              <a:off x="7124867" y="1268997"/>
              <a:ext cx="0" cy="520841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Textfeld 38">
                  <a:extLst>
                    <a:ext uri="{FF2B5EF4-FFF2-40B4-BE49-F238E27FC236}">
                      <a16:creationId xmlns:a16="http://schemas.microsoft.com/office/drawing/2014/main" id="{2D2325F0-6D31-3F5F-FAA9-A83E3242E261}"/>
                    </a:ext>
                  </a:extLst>
                </p:cNvPr>
                <p:cNvSpPr txBox="1"/>
                <p:nvPr/>
              </p:nvSpPr>
              <p:spPr>
                <a:xfrm>
                  <a:off x="7548298" y="1761886"/>
                  <a:ext cx="10326563" cy="44955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The retuned data is the</a:t>
                  </a:r>
                  <a:r>
                    <a:rPr lang="zh-CN" altLang="en-US" dirty="0"/>
                    <a:t> </a:t>
                  </a:r>
                  <a:r>
                    <a:rPr lang="en-US" dirty="0"/>
                    <a:t>relative resistance with respect to the initial resistance, </a:t>
                  </a:r>
                  <a:r>
                    <a:rPr lang="de-DE" dirty="0"/>
                    <a:t>e</a:t>
                  </a:r>
                  <a14:m>
                    <m:oMath xmlns:m="http://schemas.openxmlformats.org/officeDocument/2006/math"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de-DE" b="0" i="0" smtClean="0">
                          <a:latin typeface="Cambria Math" panose="02040503050406030204" pitchFamily="18" charset="0"/>
                        </a:rPr>
                        <m:t>g</m:t>
                      </m:r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., 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a14:m>
                  <a:r>
                    <a:rPr lang="en-US" dirty="0"/>
                    <a:t>  (R0 is set by the offset command).</a:t>
                  </a:r>
                </a:p>
                <a:p>
                  <a:endParaRPr lang="en-US" dirty="0"/>
                </a:p>
                <a:p>
                  <a:r>
                    <a:rPr lang="en-US" dirty="0"/>
                    <a:t>We use 16 bits (0x0000 – 0xFFFF) to encode the relative resistance. (See left figure)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dirty="0"/>
                    <a:t>Code 0x0000 – 0x8000 indicates current R &lt;= R0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dirty="0"/>
                    <a:t>Code 0x8000 – 0x7FFF indicates current  R &gt;= R0 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endParaRPr lang="en-US" dirty="0"/>
                </a:p>
                <a:p>
                  <a:r>
                    <a:rPr lang="en-US" dirty="0"/>
                    <a:t>K is the conversion limitation defined by user (can be changed by conversion factor setting command). It is </a:t>
                  </a:r>
                  <a:r>
                    <a:rPr lang="en-US" dirty="0" err="1"/>
                    <a:t>defaultly</a:t>
                  </a:r>
                  <a:r>
                    <a:rPr lang="en-US" dirty="0"/>
                    <a:t> set to 10. It means only the relative resistance between 0 and 10R0 is converted. The value out of range is mapped to 0x7FFF constantly .</a:t>
                  </a:r>
                </a:p>
                <a:p>
                  <a:endParaRPr lang="en-US" dirty="0"/>
                </a:p>
              </p:txBody>
            </p:sp>
          </mc:Choice>
          <mc:Fallback>
            <p:sp>
              <p:nvSpPr>
                <p:cNvPr id="39" name="Textfeld 38">
                  <a:extLst>
                    <a:ext uri="{FF2B5EF4-FFF2-40B4-BE49-F238E27FC236}">
                      <a16:creationId xmlns:a16="http://schemas.microsoft.com/office/drawing/2014/main" id="{2D2325F0-6D31-3F5F-FAA9-A83E3242E2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48298" y="1761886"/>
                  <a:ext cx="10326563" cy="4495556"/>
                </a:xfrm>
                <a:prstGeom prst="rect">
                  <a:avLst/>
                </a:prstGeom>
                <a:blipFill>
                  <a:blip r:embed="rId3"/>
                  <a:stretch>
                    <a:fillRect l="-806" t="-1026" r="-62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3" name="Gerader Verbinder 42">
              <a:extLst>
                <a:ext uri="{FF2B5EF4-FFF2-40B4-BE49-F238E27FC236}">
                  <a16:creationId xmlns:a16="http://schemas.microsoft.com/office/drawing/2014/main" id="{143E7F06-6298-351C-0173-A4990F1EC182}"/>
                </a:ext>
              </a:extLst>
            </p:cNvPr>
            <p:cNvCxnSpPr/>
            <p:nvPr/>
          </p:nvCxnSpPr>
          <p:spPr>
            <a:xfrm flipV="1">
              <a:off x="7129298" y="1257760"/>
              <a:ext cx="2913394" cy="11237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09406906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IB-EKoch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6EC1E4"/>
      </a:accent1>
      <a:accent2>
        <a:srgbClr val="457B9D"/>
      </a:accent2>
      <a:accent3>
        <a:srgbClr val="38A3A5"/>
      </a:accent3>
      <a:accent4>
        <a:srgbClr val="57CC99"/>
      </a:accent4>
      <a:accent5>
        <a:srgbClr val="E76F51"/>
      </a:accent5>
      <a:accent6>
        <a:srgbClr val="6A7EA1"/>
      </a:accent6>
      <a:hlink>
        <a:srgbClr val="0070C0"/>
      </a:hlink>
      <a:folHlink>
        <a:srgbClr val="CD3F1C"/>
      </a:folHlink>
    </a:clrScheme>
    <a:fontScheme name="IB-EKoch">
      <a:majorFont>
        <a:latin typeface="Oswald"/>
        <a:ea typeface=""/>
        <a:cs typeface=""/>
      </a:majorFont>
      <a:minorFont>
        <a:latin typeface="Oswal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4000" spc="300" dirty="0" smtClean="0">
            <a:latin typeface="+mj-lt"/>
            <a:ea typeface="Nunito" charset="0"/>
            <a:cs typeface="Nunito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149</TotalTime>
  <Words>324</Words>
  <Application>Microsoft Office PowerPoint</Application>
  <PresentationFormat>Breitbild</PresentationFormat>
  <Paragraphs>63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7" baseType="lpstr">
      <vt:lpstr>Arial</vt:lpstr>
      <vt:lpstr>Calibri</vt:lpstr>
      <vt:lpstr>Cambria Math</vt:lpstr>
      <vt:lpstr>Nunito Light</vt:lpstr>
      <vt:lpstr>Oswald</vt:lpstr>
      <vt:lpstr>Oswald Light</vt:lpstr>
      <vt:lpstr>Wingdings</vt:lpstr>
      <vt:lpstr>Default Theme</vt:lpstr>
      <vt:lpstr>Getting started into the project</vt:lpstr>
      <vt:lpstr>Overview</vt:lpstr>
      <vt:lpstr>Step 1: Preparation</vt:lpstr>
      <vt:lpstr>Step 2: Solder the PSoC</vt:lpstr>
      <vt:lpstr>Step 3: Assemble hardware</vt:lpstr>
      <vt:lpstr>Step 4: Flash the PSoC program</vt:lpstr>
      <vt:lpstr>Step 5: Run PC program to start measurement</vt:lpstr>
      <vt:lpstr>Annex 1: The index of the points on adapter</vt:lpstr>
      <vt:lpstr>Annex 2: Explanation of returned data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Designed by Slidesmash</dc:title>
  <dc:subject/>
  <dc:creator>Designed by Slidesmash</dc:creator>
  <cp:keywords/>
  <dc:description/>
  <cp:lastModifiedBy>Yang Wang</cp:lastModifiedBy>
  <cp:revision>5952</cp:revision>
  <dcterms:created xsi:type="dcterms:W3CDTF">2014-11-12T21:47:38Z</dcterms:created>
  <dcterms:modified xsi:type="dcterms:W3CDTF">2022-05-22T18:23:23Z</dcterms:modified>
  <cp:category/>
</cp:coreProperties>
</file>