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基本" id="{F3BDACB9-8D3C-41F9-AF01-1F5B65C535BD}">
          <p14:sldIdLst>
            <p14:sldId id="256"/>
            <p14:sldId id="257"/>
            <p14:sldId id="261"/>
            <p14:sldId id="258"/>
            <p14:sldId id="259"/>
            <p14:sldId id="260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74" autoAdjust="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F23D4C-8E3F-44C6-B257-CA0DE86C79E1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12F5C-1756-4607-BD7D-CECE1D7D71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0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集群健康</a:t>
            </a:r>
            <a:r>
              <a:rPr lang="en-US" altLang="zh-CN" dirty="0"/>
              <a:t>(get): http://localhost:9200/_cat/health?v</a:t>
            </a:r>
          </a:p>
          <a:p>
            <a:r>
              <a:rPr lang="zh-CN" altLang="en-US" dirty="0"/>
              <a:t>节点个数</a:t>
            </a:r>
            <a:r>
              <a:rPr lang="en-US" altLang="zh-CN" dirty="0"/>
              <a:t>(get): http://localhost:9200/_cat/nodes?v</a:t>
            </a:r>
          </a:p>
          <a:p>
            <a:r>
              <a:rPr lang="zh-CN" altLang="en-US" dirty="0"/>
              <a:t>列举所有</a:t>
            </a:r>
            <a:r>
              <a:rPr lang="en-US" altLang="zh-CN" dirty="0"/>
              <a:t>index(get): http://localhost:9200/_cat/indices?v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index(put): http://localhost:9200/customer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index(delete): http://localhost:9200/customer</a:t>
            </a:r>
          </a:p>
          <a:p>
            <a:r>
              <a:rPr lang="zh-CN" altLang="en-US" dirty="0"/>
              <a:t>创建</a:t>
            </a:r>
            <a:r>
              <a:rPr lang="en-US" altLang="zh-CN" dirty="0"/>
              <a:t>document(put): http://localhost:9200/customer/doc/1</a:t>
            </a:r>
          </a:p>
          <a:p>
            <a:r>
              <a:rPr lang="en-US" altLang="zh-CN" dirty="0"/>
              <a:t>	 {"</a:t>
            </a:r>
            <a:r>
              <a:rPr lang="en-US" altLang="zh-CN" dirty="0" err="1"/>
              <a:t>name":"John</a:t>
            </a:r>
            <a:r>
              <a:rPr lang="en-US" altLang="zh-CN" dirty="0"/>
              <a:t> Doe“,"age“:20}</a:t>
            </a:r>
          </a:p>
          <a:p>
            <a:r>
              <a:rPr lang="zh-CN" altLang="en-US" dirty="0"/>
              <a:t>查询</a:t>
            </a:r>
            <a:r>
              <a:rPr lang="en-US" altLang="zh-CN" dirty="0"/>
              <a:t>document(get): http://localhost:9200/customer/doc/1</a:t>
            </a:r>
          </a:p>
          <a:p>
            <a:r>
              <a:rPr lang="zh-CN" altLang="en-US" dirty="0"/>
              <a:t>更新</a:t>
            </a:r>
            <a:r>
              <a:rPr lang="en-US" altLang="zh-CN" dirty="0"/>
              <a:t>document(post): http://localhost:9200/customer/doc/1</a:t>
            </a:r>
          </a:p>
          <a:p>
            <a:r>
              <a:rPr lang="en-US" altLang="zh-CN" dirty="0"/>
              <a:t>	 { "name": "Jane Doe","age":12 }</a:t>
            </a:r>
          </a:p>
          <a:p>
            <a:r>
              <a:rPr lang="zh-CN" altLang="en-US" dirty="0"/>
              <a:t>删除</a:t>
            </a:r>
            <a:r>
              <a:rPr lang="en-US" altLang="zh-CN" dirty="0"/>
              <a:t>document(delete): http://localhost:9200/customer/doc/1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12F5C-1756-4607-BD7D-CECE1D7D71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788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312F5C-1756-4607-BD7D-CECE1D7D71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03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12F5C-1756-4607-BD7D-CECE1D7D71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706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79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440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26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76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20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8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0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8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5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4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3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5B046-37D4-4C7D-A0DD-A3E900A8D716}" type="datetimeFigureOut">
              <a:rPr lang="zh-CN" altLang="en-US" smtClean="0"/>
              <a:t>2019/6/29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DBD50-123F-415C-AD86-1978B44CB9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565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200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ElasticSearch</a:t>
            </a:r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Elasticsearch</a:t>
            </a:r>
            <a:r>
              <a:rPr lang="zh-CN" altLang="en-US" dirty="0"/>
              <a:t>起源于一个叫做</a:t>
            </a:r>
            <a:r>
              <a:rPr lang="en-US" altLang="zh-CN" dirty="0"/>
              <a:t>Shay </a:t>
            </a:r>
            <a:r>
              <a:rPr lang="en-US" altLang="zh-CN" dirty="0" err="1"/>
              <a:t>Banon</a:t>
            </a:r>
            <a:r>
              <a:rPr lang="zh-CN" altLang="en-US" dirty="0"/>
              <a:t>的开发者</a:t>
            </a:r>
            <a:r>
              <a:rPr lang="en-US" altLang="zh-CN" dirty="0"/>
              <a:t>,</a:t>
            </a:r>
            <a:r>
              <a:rPr lang="zh-CN" altLang="en-US" dirty="0"/>
              <a:t>为了给妻子创建一个食谱的搜索引擎</a:t>
            </a:r>
            <a:r>
              <a:rPr lang="en-US" altLang="zh-CN" dirty="0"/>
              <a:t>,</a:t>
            </a:r>
            <a:r>
              <a:rPr lang="zh-CN" altLang="en-US" dirty="0"/>
              <a:t>抽象了</a:t>
            </a:r>
            <a:r>
              <a:rPr lang="en-US" altLang="zh-CN" dirty="0" err="1"/>
              <a:t>Lucene</a:t>
            </a:r>
            <a:r>
              <a:rPr lang="zh-CN" altLang="en-US" dirty="0"/>
              <a:t>的代码</a:t>
            </a:r>
            <a:r>
              <a:rPr lang="en-US" altLang="zh-CN" dirty="0"/>
              <a:t>,</a:t>
            </a:r>
            <a:r>
              <a:rPr lang="zh-CN" altLang="en-US" dirty="0"/>
              <a:t>第一个开源版本在</a:t>
            </a:r>
            <a:r>
              <a:rPr lang="en-US" altLang="zh-CN" dirty="0"/>
              <a:t>2010</a:t>
            </a:r>
            <a:r>
              <a:rPr lang="zh-CN" altLang="en-US" dirty="0"/>
              <a:t>发布</a:t>
            </a:r>
            <a:r>
              <a:rPr lang="en-US" altLang="zh-CN" dirty="0"/>
              <a:t>,</a:t>
            </a:r>
            <a:r>
              <a:rPr lang="zh-CN" altLang="en-US" dirty="0"/>
              <a:t>后来项目迅速流行起来</a:t>
            </a:r>
            <a:r>
              <a:rPr lang="en-US" altLang="zh-CN" dirty="0"/>
              <a:t>,</a:t>
            </a:r>
            <a:r>
              <a:rPr lang="zh-CN" altLang="en-US" dirty="0"/>
              <a:t>一家专门主营</a:t>
            </a:r>
            <a:r>
              <a:rPr lang="en-US" altLang="zh-CN" dirty="0" err="1"/>
              <a:t>Elasticsearch</a:t>
            </a:r>
            <a:r>
              <a:rPr lang="zh-CN" altLang="en-US" dirty="0"/>
              <a:t>的公司出现了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Elasticsearch</a:t>
            </a:r>
            <a:r>
              <a:rPr lang="zh-CN" altLang="en-US" dirty="0"/>
              <a:t>是一个实时的分布式搜索和分析引擎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基于 </a:t>
            </a:r>
            <a:r>
              <a:rPr lang="en-US" altLang="zh-CN" dirty="0" err="1"/>
              <a:t>Lucene</a:t>
            </a:r>
            <a:r>
              <a:rPr lang="en-US" altLang="zh-CN" dirty="0"/>
              <a:t> </a:t>
            </a:r>
            <a:r>
              <a:rPr lang="zh-CN" altLang="en-US" dirty="0"/>
              <a:t>全文检索引擎</a:t>
            </a:r>
            <a:r>
              <a:rPr lang="en-US" altLang="zh-CN" dirty="0"/>
              <a:t>,</a:t>
            </a:r>
            <a:r>
              <a:rPr lang="zh-CN" altLang="en-US" dirty="0"/>
              <a:t>但是影藏了其复杂性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开源</a:t>
            </a:r>
            <a:r>
              <a:rPr lang="en-US" altLang="zh-CN" dirty="0"/>
              <a:t>,</a:t>
            </a:r>
            <a:r>
              <a:rPr lang="zh-CN" altLang="en-US" dirty="0"/>
              <a:t>可以免费下载、使用和修改</a:t>
            </a:r>
            <a:endParaRPr lang="en-US" altLang="zh-CN" dirty="0"/>
          </a:p>
          <a:p>
            <a:r>
              <a:rPr lang="en-US" altLang="zh-CN" dirty="0"/>
              <a:t>5. </a:t>
            </a:r>
            <a:r>
              <a:rPr lang="zh-CN" altLang="en-US" dirty="0"/>
              <a:t>使用</a:t>
            </a:r>
            <a:r>
              <a:rPr lang="en-US" altLang="zh-CN" dirty="0"/>
              <a:t>windows</a:t>
            </a:r>
            <a:r>
              <a:rPr lang="zh-CN" altLang="en-US" dirty="0"/>
              <a:t>环境</a:t>
            </a:r>
            <a:r>
              <a:rPr lang="en-US" altLang="zh-CN" dirty="0"/>
              <a:t>,es7.1.1</a:t>
            </a:r>
            <a:r>
              <a:rPr lang="zh-CN" altLang="en-US" dirty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88860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(windows</a:t>
            </a:r>
            <a:r>
              <a:rPr lang="zh-CN" altLang="en-US" dirty="0"/>
              <a:t>版本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安装</a:t>
            </a:r>
            <a:r>
              <a:rPr lang="en-US" altLang="zh-CN" dirty="0" err="1"/>
              <a:t>jdk</a:t>
            </a:r>
            <a:r>
              <a:rPr lang="en-US" altLang="zh-CN" dirty="0"/>
              <a:t>, </a:t>
            </a:r>
            <a:r>
              <a:rPr lang="zh-CN" altLang="en-US" dirty="0"/>
              <a:t>到</a:t>
            </a:r>
            <a:r>
              <a:rPr lang="en-US" altLang="zh-CN" dirty="0"/>
              <a:t>oracle</a:t>
            </a:r>
            <a:r>
              <a:rPr lang="zh-CN" altLang="en-US" dirty="0"/>
              <a:t>官网下载安装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en-US" altLang="zh-CN" sz="1600" dirty="0"/>
              <a:t>1) </a:t>
            </a:r>
            <a:r>
              <a:rPr lang="zh-CN" altLang="en-US" sz="1600" dirty="0"/>
              <a:t>系统变量 </a:t>
            </a:r>
            <a:r>
              <a:rPr lang="en-US" altLang="zh-CN" sz="1600" dirty="0"/>
              <a:t>JAVA_HOME:   C:\Program Files\Java\jdk1.8.0_71</a:t>
            </a:r>
          </a:p>
          <a:p>
            <a:pPr marL="0" indent="0">
              <a:buNone/>
            </a:pPr>
            <a:r>
              <a:rPr lang="en-US" altLang="zh-CN" sz="1600" dirty="0"/>
              <a:t>            2) </a:t>
            </a:r>
            <a:r>
              <a:rPr lang="zh-CN" altLang="en-US" sz="1600" dirty="0"/>
              <a:t>环境变量</a:t>
            </a:r>
            <a:r>
              <a:rPr lang="en-US" altLang="zh-CN" sz="1600" dirty="0"/>
              <a:t>(path):  %JAVA_HOME%\bin</a:t>
            </a:r>
          </a:p>
          <a:p>
            <a:pPr marL="0" indent="0">
              <a:buNone/>
            </a:pPr>
            <a:r>
              <a:rPr lang="en-US" altLang="zh-CN" sz="1600" dirty="0"/>
              <a:t>            3) </a:t>
            </a:r>
            <a:r>
              <a:rPr lang="zh-CN" altLang="en-US" sz="1600" dirty="0"/>
              <a:t>控制台运行 </a:t>
            </a:r>
            <a:r>
              <a:rPr lang="en-US" altLang="zh-CN" sz="1600" dirty="0" err="1"/>
              <a:t>javac</a:t>
            </a:r>
            <a:r>
              <a:rPr lang="en-US" altLang="zh-CN" sz="1600" dirty="0"/>
              <a:t> –version </a:t>
            </a:r>
            <a:r>
              <a:rPr lang="zh-CN" altLang="en-US" sz="1600" dirty="0"/>
              <a:t>出现版本号</a:t>
            </a:r>
            <a:r>
              <a:rPr lang="en-US" altLang="zh-CN" sz="1600" dirty="0"/>
              <a:t>,</a:t>
            </a:r>
            <a:r>
              <a:rPr lang="zh-CN" altLang="en-US" sz="1600" dirty="0"/>
              <a:t>则已安装好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en-US" altLang="zh-CN" dirty="0"/>
              <a:t>2. </a:t>
            </a:r>
            <a:r>
              <a:rPr lang="zh-CN" altLang="en-US" dirty="0"/>
              <a:t>下载</a:t>
            </a:r>
            <a:r>
              <a:rPr lang="en-US" altLang="zh-CN" dirty="0" err="1"/>
              <a:t>ElasticSearch</a:t>
            </a:r>
            <a:r>
              <a:rPr lang="en-US" altLang="zh-CN" dirty="0"/>
              <a:t>(zip)</a:t>
            </a:r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sz="1600" dirty="0"/>
              <a:t>解压之后各个目录介绍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zh-CN" altLang="en-US" sz="1600" dirty="0"/>
              <a:t>常用的配置文件</a:t>
            </a:r>
            <a:r>
              <a:rPr lang="en-US" altLang="zh-CN" sz="1600" dirty="0"/>
              <a:t>(elasticsearch.yml,jvm.options,log4j2.properties)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zh-CN" altLang="en-US" sz="1600" dirty="0"/>
              <a:t>通过命令行的形式来启动</a:t>
            </a:r>
            <a:r>
              <a:rPr lang="en-US" altLang="zh-CN" sz="1600" dirty="0"/>
              <a:t>(elasticsearch.bat)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zh-CN" altLang="en-US" sz="1600" dirty="0"/>
              <a:t>通过</a:t>
            </a:r>
            <a:r>
              <a:rPr lang="en-US" altLang="zh-CN" sz="1600" dirty="0"/>
              <a:t>windows</a:t>
            </a:r>
            <a:r>
              <a:rPr lang="zh-CN" altLang="en-US" sz="1600" dirty="0"/>
              <a:t>服务的形式来启动</a:t>
            </a:r>
            <a:r>
              <a:rPr lang="en-US" altLang="zh-CN" sz="1600" dirty="0"/>
              <a:t>(elasticsearch-service.bat install)</a:t>
            </a:r>
          </a:p>
          <a:p>
            <a:pPr marL="0" indent="0">
              <a:buNone/>
            </a:pPr>
            <a:r>
              <a:rPr lang="en-US" altLang="zh-CN" sz="1600" dirty="0"/>
              <a:t>            </a:t>
            </a:r>
            <a:r>
              <a:rPr lang="zh-CN" altLang="en-US" sz="1600" dirty="0"/>
              <a:t>卸载</a:t>
            </a:r>
            <a:r>
              <a:rPr lang="en-US" altLang="zh-CN" sz="1600" dirty="0"/>
              <a:t>(elasticsearch-service.bat </a:t>
            </a:r>
            <a:r>
              <a:rPr lang="en-US" altLang="zh-CN" sz="1600" dirty="0" err="1"/>
              <a:t>remve</a:t>
            </a:r>
            <a:r>
              <a:rPr lang="en-US" altLang="zh-CN" sz="1600" dirty="0"/>
              <a:t>)</a:t>
            </a:r>
          </a:p>
          <a:p>
            <a:pPr marL="0" indent="0">
              <a:buNone/>
            </a:pPr>
            <a:r>
              <a:rPr lang="zh-CN" altLang="en-US" sz="1600" dirty="0"/>
              <a:t>           启动后能打开 </a:t>
            </a:r>
            <a:r>
              <a:rPr lang="en-US" altLang="zh-CN" sz="1600" dirty="0">
                <a:hlinkClick r:id="rId2"/>
              </a:rPr>
              <a:t>http://localhost:9200/</a:t>
            </a:r>
            <a:r>
              <a:rPr lang="en-US" altLang="zh-CN" sz="1600" dirty="0"/>
              <a:t> </a:t>
            </a:r>
            <a:r>
              <a:rPr lang="zh-CN" altLang="en-US" sz="1600" dirty="0"/>
              <a:t>则启动成功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57339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Elasticsearch</a:t>
            </a:r>
            <a:r>
              <a:rPr lang="zh-CN" altLang="en-US" dirty="0"/>
              <a:t>交互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所有支持</a:t>
            </a:r>
            <a:r>
              <a:rPr lang="en-US" altLang="zh-CN" dirty="0"/>
              <a:t>restful</a:t>
            </a:r>
            <a:r>
              <a:rPr lang="zh-CN" altLang="en-US" dirty="0"/>
              <a:t>请求的工具都能完成与</a:t>
            </a:r>
            <a:r>
              <a:rPr lang="en-US" altLang="zh-CN" dirty="0"/>
              <a:t>es</a:t>
            </a:r>
            <a:r>
              <a:rPr lang="zh-CN" altLang="en-US" dirty="0"/>
              <a:t>进行交互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一般浏览器</a:t>
            </a:r>
            <a:r>
              <a:rPr lang="en-US" altLang="zh-CN" dirty="0"/>
              <a:t>(get)</a:t>
            </a:r>
          </a:p>
          <a:p>
            <a:r>
              <a:rPr lang="en-US" altLang="zh-CN" dirty="0"/>
              <a:t>2. postman(chrome</a:t>
            </a:r>
            <a:r>
              <a:rPr lang="zh-CN" altLang="en-US" dirty="0"/>
              <a:t>工具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3. </a:t>
            </a:r>
            <a:r>
              <a:rPr lang="en-US" altLang="zh-CN" dirty="0" err="1"/>
              <a:t>RESTClient</a:t>
            </a:r>
            <a:r>
              <a:rPr lang="en-US" altLang="zh-CN" dirty="0"/>
              <a:t>(Firefox</a:t>
            </a:r>
            <a:r>
              <a:rPr lang="zh-CN" altLang="en-US" dirty="0"/>
              <a:t>工具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4. Sense(chrome</a:t>
            </a:r>
            <a:r>
              <a:rPr lang="zh-CN" altLang="en-US" dirty="0"/>
              <a:t>插件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sz="1600" dirty="0"/>
              <a:t>集群管理工具</a:t>
            </a:r>
            <a:endParaRPr lang="en-US" altLang="zh-CN" sz="1600" dirty="0"/>
          </a:p>
          <a:p>
            <a:r>
              <a:rPr lang="en-US" altLang="zh-CN" dirty="0"/>
              <a:t>5. head(chrome</a:t>
            </a:r>
            <a:r>
              <a:rPr lang="zh-CN" altLang="en-US" dirty="0"/>
              <a:t>插件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 </a:t>
            </a:r>
            <a:r>
              <a:rPr lang="zh-CN" altLang="en-US" sz="1600" dirty="0"/>
              <a:t>智能提示</a:t>
            </a:r>
            <a:r>
              <a:rPr lang="en-US" altLang="zh-CN" sz="1600" dirty="0"/>
              <a:t>,</a:t>
            </a:r>
            <a:r>
              <a:rPr lang="zh-CN" altLang="en-US" sz="1600" dirty="0"/>
              <a:t>写查询语法很爽</a:t>
            </a:r>
          </a:p>
        </p:txBody>
      </p:sp>
    </p:spTree>
    <p:extLst>
      <p:ext uri="{BB962C8B-B14F-4D97-AF65-F5344CB8AC3E}">
        <p14:creationId xmlns:p14="http://schemas.microsoft.com/office/powerpoint/2010/main" val="411924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基本概念一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RNT(</a:t>
            </a:r>
            <a:r>
              <a:rPr lang="zh-CN" altLang="en-US" dirty="0"/>
              <a:t>接近实时搜索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dirty="0"/>
              <a:t>      </a:t>
            </a:r>
            <a:r>
              <a:rPr lang="zh-CN" altLang="en-US" sz="1600" dirty="0"/>
              <a:t>从数据存到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到可以搜索到为止，有轻微的延迟</a:t>
            </a:r>
            <a:r>
              <a:rPr lang="en-US" altLang="zh-CN" sz="1600" dirty="0"/>
              <a:t>(</a:t>
            </a:r>
            <a:r>
              <a:rPr lang="zh-CN" altLang="en-US" sz="1600" dirty="0"/>
              <a:t>大概</a:t>
            </a:r>
            <a:r>
              <a:rPr lang="en-US" altLang="zh-CN" sz="1600" dirty="0"/>
              <a:t>1s</a:t>
            </a:r>
            <a:r>
              <a:rPr lang="zh-CN" altLang="en-US" sz="1600" dirty="0"/>
              <a:t>左右</a:t>
            </a:r>
            <a:r>
              <a:rPr lang="en-US" altLang="zh-CN" sz="1600" dirty="0"/>
              <a:t>)</a:t>
            </a:r>
          </a:p>
          <a:p>
            <a:r>
              <a:rPr lang="en-US" altLang="zh-CN" dirty="0"/>
              <a:t>2. Cluster(</a:t>
            </a:r>
            <a:r>
              <a:rPr lang="zh-CN" altLang="en-US" dirty="0"/>
              <a:t>集群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cluster</a:t>
            </a:r>
            <a:r>
              <a:rPr lang="zh-CN" altLang="en-US" sz="1600" dirty="0"/>
              <a:t>是指 一个节点</a:t>
            </a:r>
            <a:r>
              <a:rPr lang="en-US" altLang="zh-CN" sz="1600" dirty="0"/>
              <a:t>(</a:t>
            </a:r>
            <a:r>
              <a:rPr lang="zh-CN" altLang="en-US" sz="1600" dirty="0"/>
              <a:t>服务器</a:t>
            </a:r>
            <a:r>
              <a:rPr lang="en-US" altLang="zh-CN" sz="1600" dirty="0"/>
              <a:t>) </a:t>
            </a:r>
            <a:r>
              <a:rPr lang="zh-CN" altLang="en-US" sz="1600" dirty="0"/>
              <a:t>或者 一组节点</a:t>
            </a:r>
            <a:r>
              <a:rPr lang="en-US" altLang="zh-CN" sz="1600" dirty="0"/>
              <a:t>(</a:t>
            </a:r>
            <a:r>
              <a:rPr lang="zh-CN" altLang="en-US" sz="1600" dirty="0"/>
              <a:t>服务器</a:t>
            </a:r>
            <a:r>
              <a:rPr lang="en-US" altLang="zh-CN" sz="1600" dirty="0"/>
              <a:t>) </a:t>
            </a:r>
            <a:r>
              <a:rPr lang="zh-CN" altLang="en-US" sz="1600" dirty="0"/>
              <a:t>组合在一起存储数据，并且一起提供索引和搜索能力</a:t>
            </a:r>
            <a:r>
              <a:rPr lang="en-US" altLang="zh-CN" sz="1600" dirty="0"/>
              <a:t>,</a:t>
            </a:r>
            <a:r>
              <a:rPr lang="zh-CN" altLang="en-US" sz="1600" dirty="0"/>
              <a:t>一个集群具有唯一的名称</a:t>
            </a:r>
            <a:r>
              <a:rPr lang="en-US" altLang="zh-CN" sz="1600" dirty="0"/>
              <a:t>,</a:t>
            </a:r>
            <a:r>
              <a:rPr lang="zh-CN" altLang="en-US" sz="1600" dirty="0"/>
              <a:t>默认叫 </a:t>
            </a:r>
            <a:r>
              <a:rPr lang="en-US" altLang="zh-CN" sz="1600" dirty="0"/>
              <a:t>“</a:t>
            </a:r>
            <a:r>
              <a:rPr lang="en-US" altLang="zh-CN" sz="1600" dirty="0" err="1"/>
              <a:t>elasticsearch</a:t>
            </a:r>
            <a:r>
              <a:rPr lang="en-US" altLang="zh-CN" sz="1600" dirty="0"/>
              <a:t>“,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elasticsearch.yml</a:t>
            </a:r>
            <a:r>
              <a:rPr lang="zh-CN" altLang="en-US" sz="1600" dirty="0"/>
              <a:t>中配置</a:t>
            </a:r>
            <a:endParaRPr lang="en-US" altLang="zh-CN" sz="1600" dirty="0"/>
          </a:p>
          <a:p>
            <a:r>
              <a:rPr lang="en-US" altLang="zh-CN" dirty="0"/>
              <a:t>3. Node(</a:t>
            </a:r>
            <a:r>
              <a:rPr lang="zh-CN" altLang="en-US" dirty="0"/>
              <a:t>节点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node</a:t>
            </a:r>
            <a:r>
              <a:rPr lang="zh-CN" altLang="en-US" sz="1600" dirty="0"/>
              <a:t>是指集群中的一个服务器</a:t>
            </a:r>
            <a:r>
              <a:rPr lang="en-US" altLang="zh-CN" sz="1600" dirty="0"/>
              <a:t>,</a:t>
            </a:r>
            <a:r>
              <a:rPr lang="zh-CN" altLang="en-US" sz="1600" dirty="0"/>
              <a:t>参与存储数据</a:t>
            </a:r>
            <a:r>
              <a:rPr lang="en-US" altLang="zh-CN" sz="1600" dirty="0"/>
              <a:t>,</a:t>
            </a:r>
            <a:r>
              <a:rPr lang="zh-CN" altLang="en-US" sz="1600" dirty="0"/>
              <a:t>分担索引和搜索压力，一个节点在集群中具有唯一的名称，这个名称是节点在启动时随机分配的</a:t>
            </a:r>
            <a:r>
              <a:rPr lang="en-US" altLang="zh-CN" sz="1600" dirty="0"/>
              <a:t>,</a:t>
            </a:r>
            <a:r>
              <a:rPr lang="zh-CN" altLang="en-US" sz="1600" dirty="0"/>
              <a:t>在</a:t>
            </a:r>
            <a:r>
              <a:rPr lang="en-US" altLang="zh-CN" sz="1600" dirty="0" err="1"/>
              <a:t>elasticsearch.yml</a:t>
            </a:r>
            <a:r>
              <a:rPr lang="zh-CN" altLang="en-US" sz="1600" dirty="0"/>
              <a:t>中配置</a:t>
            </a:r>
            <a:endParaRPr lang="en-US" altLang="zh-CN" sz="1600" dirty="0"/>
          </a:p>
          <a:p>
            <a:r>
              <a:rPr lang="en-US" altLang="zh-CN" dirty="0"/>
              <a:t>4. Index(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sz="1600" dirty="0"/>
              <a:t>          index</a:t>
            </a:r>
            <a:r>
              <a:rPr lang="zh-CN" altLang="en-US" sz="1600" dirty="0"/>
              <a:t>是指集群中一类文档的集合，和</a:t>
            </a:r>
            <a:r>
              <a:rPr lang="en-US" altLang="zh-CN" sz="1600" dirty="0" err="1"/>
              <a:t>sqlserver</a:t>
            </a:r>
            <a:r>
              <a:rPr lang="zh-CN" altLang="en-US" sz="1600" dirty="0"/>
              <a:t>中的数据库相对应，比如用户表存储到一个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中，订单表存储在另外一个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</a:t>
            </a:r>
            <a:r>
              <a:rPr lang="en-US" altLang="zh-CN" sz="1600" dirty="0"/>
              <a:t>,</a:t>
            </a:r>
            <a:r>
              <a:rPr lang="zh-CN" altLang="en-US" sz="1600" dirty="0"/>
              <a:t>你可以在一个集群中创建任意多个</a:t>
            </a:r>
            <a:r>
              <a:rPr lang="en-US" altLang="zh-CN" sz="1600" dirty="0"/>
              <a:t>index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303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基本概念二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Type(</a:t>
            </a:r>
            <a:r>
              <a:rPr lang="zh-CN" altLang="en-US" dirty="0"/>
              <a:t>类型</a:t>
            </a:r>
            <a:r>
              <a:rPr lang="en-US" altLang="zh-CN" dirty="0"/>
              <a:t>)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    和</a:t>
            </a:r>
            <a:r>
              <a:rPr lang="en-US" altLang="zh-CN" sz="1600" dirty="0" err="1"/>
              <a:t>sqlserver</a:t>
            </a:r>
            <a:r>
              <a:rPr lang="zh-CN" altLang="en-US" sz="1600" dirty="0"/>
              <a:t>中的表相对应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6.0.0</a:t>
            </a:r>
            <a:r>
              <a:rPr lang="zh-CN" altLang="en-US" sz="1600" dirty="0"/>
              <a:t>以后的版本已经不推荐在同一个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中创建多个</a:t>
            </a:r>
            <a:r>
              <a:rPr lang="en-US" altLang="zh-CN" sz="1600" dirty="0"/>
              <a:t>type,</a:t>
            </a:r>
            <a:r>
              <a:rPr lang="zh-CN" altLang="en-US" sz="1600" dirty="0"/>
              <a:t>原因是不同的</a:t>
            </a:r>
            <a:r>
              <a:rPr lang="en-US" altLang="zh-CN" sz="1600" dirty="0"/>
              <a:t>type</a:t>
            </a:r>
            <a:r>
              <a:rPr lang="zh-CN" altLang="en-US" sz="1600" dirty="0"/>
              <a:t>中相同的字段可能出现冲突</a:t>
            </a:r>
            <a:endParaRPr lang="en-US" altLang="zh-CN" sz="1600" dirty="0"/>
          </a:p>
          <a:p>
            <a:pPr marL="0" indent="0">
              <a:buNone/>
            </a:pPr>
            <a:r>
              <a:rPr lang="zh-CN" altLang="en-US" sz="1600" dirty="0"/>
              <a:t>        根据官网介绍，弃用可以获得更多好处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1: </a:t>
            </a:r>
            <a:r>
              <a:rPr lang="zh-CN" altLang="en-US" sz="1600" dirty="0"/>
              <a:t>增加数据稠密度</a:t>
            </a:r>
            <a:r>
              <a:rPr lang="en-US" altLang="zh-CN" sz="1600" dirty="0"/>
              <a:t>,</a:t>
            </a:r>
            <a:r>
              <a:rPr lang="zh-CN" altLang="en-US" sz="1600" dirty="0"/>
              <a:t>可以更好的使用</a:t>
            </a:r>
            <a:r>
              <a:rPr lang="en-US" altLang="zh-CN" sz="1600" dirty="0" err="1"/>
              <a:t>Lucene</a:t>
            </a:r>
            <a:r>
              <a:rPr lang="zh-CN" altLang="en-US" sz="1600" dirty="0"/>
              <a:t>的数据压缩技术</a:t>
            </a:r>
          </a:p>
          <a:p>
            <a:pPr marL="0" indent="0">
              <a:buNone/>
            </a:pPr>
            <a:r>
              <a:rPr lang="zh-CN" altLang="en-US" sz="1600" dirty="0"/>
              <a:t>	</a:t>
            </a:r>
            <a:r>
              <a:rPr lang="en-US" altLang="zh-CN" sz="1600" dirty="0"/>
              <a:t>2: </a:t>
            </a:r>
            <a:r>
              <a:rPr lang="zh-CN" altLang="en-US" sz="1600" dirty="0"/>
              <a:t>提供更加精确的全文检索</a:t>
            </a:r>
            <a:r>
              <a:rPr lang="en-US" altLang="zh-CN" sz="1600" dirty="0"/>
              <a:t>, </a:t>
            </a:r>
            <a:r>
              <a:rPr lang="zh-CN" altLang="en-US" sz="1600" dirty="0"/>
              <a:t>因为所有的文档在同一个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中都是唯一的。</a:t>
            </a:r>
            <a:endParaRPr lang="en-US" altLang="zh-CN" sz="1600" dirty="0"/>
          </a:p>
          <a:p>
            <a:r>
              <a:rPr lang="en-US" altLang="zh-CN" dirty="0"/>
              <a:t>6. document(</a:t>
            </a:r>
            <a:r>
              <a:rPr lang="zh-CN" altLang="en-US" dirty="0"/>
              <a:t>文档</a:t>
            </a:r>
            <a:r>
              <a:rPr lang="en-US" altLang="zh-CN" dirty="0"/>
              <a:t>)       </a:t>
            </a:r>
          </a:p>
          <a:p>
            <a:pPr marL="0" indent="0">
              <a:buNone/>
            </a:pPr>
            <a:r>
              <a:rPr lang="zh-CN" altLang="en-US" sz="1600" dirty="0"/>
              <a:t>         相当于表中的一条记录</a:t>
            </a:r>
            <a:r>
              <a:rPr lang="en-US" altLang="zh-CN" sz="1600" dirty="0"/>
              <a:t>,</a:t>
            </a:r>
            <a:r>
              <a:rPr lang="zh-CN" altLang="en-US" sz="1600" dirty="0"/>
              <a:t>是索引的基本单元</a:t>
            </a:r>
            <a:r>
              <a:rPr lang="en-US" altLang="zh-CN" sz="1600" dirty="0"/>
              <a:t>, </a:t>
            </a:r>
            <a:r>
              <a:rPr lang="zh-CN" altLang="en-US" sz="1600" dirty="0"/>
              <a:t>一条用户信息、一个产品信息</a:t>
            </a:r>
            <a:r>
              <a:rPr lang="en-US" altLang="zh-CN" sz="1600" dirty="0"/>
              <a:t>,</a:t>
            </a:r>
            <a:r>
              <a:rPr lang="zh-CN" altLang="en-US" sz="1600" dirty="0"/>
              <a:t>都可以表示为一个</a:t>
            </a:r>
            <a:r>
              <a:rPr lang="en-US" altLang="zh-CN" sz="1600" dirty="0" err="1"/>
              <a:t>document,document</a:t>
            </a:r>
            <a:r>
              <a:rPr lang="zh-CN" altLang="en-US" sz="1600" dirty="0"/>
              <a:t>具体呈现为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数据格式</a:t>
            </a:r>
            <a:r>
              <a:rPr lang="en-US" altLang="zh-C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740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</a:t>
            </a:r>
            <a:r>
              <a:rPr lang="zh-CN" altLang="en-US" dirty="0"/>
              <a:t>基本概念三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  </a:t>
            </a:r>
            <a:r>
              <a:rPr lang="en-US" altLang="zh-CN" dirty="0" err="1"/>
              <a:t>Shards&amp;Replicas</a:t>
            </a:r>
            <a:r>
              <a:rPr lang="en-US" altLang="zh-CN" dirty="0"/>
              <a:t>(</a:t>
            </a:r>
            <a:r>
              <a:rPr lang="zh-CN" altLang="en-US" dirty="0"/>
              <a:t>分片和副本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zh-CN" altLang="en-US" sz="1700" dirty="0"/>
              <a:t>          分片是指把一个大的</a:t>
            </a:r>
            <a:r>
              <a:rPr lang="en-US" altLang="zh-CN" sz="1700" dirty="0"/>
              <a:t>index</a:t>
            </a:r>
            <a:r>
              <a:rPr lang="zh-CN" altLang="en-US" sz="1700" dirty="0"/>
              <a:t>分成不同的片</a:t>
            </a:r>
            <a:r>
              <a:rPr lang="en-US" altLang="zh-CN" sz="1700" dirty="0"/>
              <a:t>,</a:t>
            </a:r>
            <a:r>
              <a:rPr lang="zh-CN" altLang="en-US" sz="1700" dirty="0"/>
              <a:t>分别存储在不同的服务器上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分片有以下好处</a:t>
            </a:r>
          </a:p>
          <a:p>
            <a:pPr marL="0" indent="0"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1: </a:t>
            </a:r>
            <a:r>
              <a:rPr lang="zh-CN" altLang="en-US" sz="1700" dirty="0"/>
              <a:t>实现数据的水平扩展</a:t>
            </a:r>
            <a:r>
              <a:rPr lang="en-US" altLang="zh-CN" sz="1700" dirty="0"/>
              <a:t>,</a:t>
            </a:r>
            <a:r>
              <a:rPr lang="zh-CN" altLang="en-US" sz="1700" dirty="0"/>
              <a:t>增加容量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	2: </a:t>
            </a:r>
            <a:r>
              <a:rPr lang="zh-CN" altLang="en-US" sz="1700" dirty="0"/>
              <a:t>把分片分布到不同的服务器上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这样每个分片都可以承担搜索压力</a:t>
            </a:r>
            <a:r>
              <a:rPr lang="en-US" altLang="zh-CN" sz="1700" dirty="0"/>
              <a:t>,</a:t>
            </a:r>
            <a:r>
              <a:rPr lang="zh-CN" altLang="en-US" sz="1700" dirty="0"/>
              <a:t>增加计算能力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          </a:t>
            </a:r>
            <a:r>
              <a:rPr lang="zh-CN" altLang="en-US" sz="1700" dirty="0"/>
              <a:t>副本是指 拷贝分片 </a:t>
            </a:r>
            <a:r>
              <a:rPr lang="en-US" altLang="zh-CN" sz="1700" dirty="0"/>
              <a:t>,</a:t>
            </a:r>
            <a:r>
              <a:rPr lang="zh-CN" altLang="en-US" sz="1700" dirty="0"/>
              <a:t>然后把相同的分片分布到不同的服务器上</a:t>
            </a:r>
            <a:r>
              <a:rPr lang="en-US" altLang="zh-CN" sz="1700" dirty="0"/>
              <a:t>.</a:t>
            </a:r>
            <a:r>
              <a:rPr lang="zh-CN" altLang="en-US" sz="1700" dirty="0"/>
              <a:t>副本有以下好处</a:t>
            </a:r>
          </a:p>
          <a:p>
            <a:pPr marL="0" indent="0">
              <a:buNone/>
            </a:pPr>
            <a:r>
              <a:rPr lang="zh-CN" altLang="en-US" sz="1700" dirty="0"/>
              <a:t>	</a:t>
            </a:r>
            <a:r>
              <a:rPr lang="en-US" altLang="zh-CN" sz="1700" dirty="0"/>
              <a:t>1: </a:t>
            </a:r>
            <a:r>
              <a:rPr lang="zh-CN" altLang="en-US" sz="1700" dirty="0"/>
              <a:t>增加可用性</a:t>
            </a:r>
            <a:r>
              <a:rPr lang="en-US" altLang="zh-CN" sz="1700" dirty="0"/>
              <a:t>, </a:t>
            </a:r>
            <a:r>
              <a:rPr lang="zh-CN" altLang="en-US" sz="1700" dirty="0"/>
              <a:t>相同的副本分布到不同的服务器上</a:t>
            </a:r>
            <a:r>
              <a:rPr lang="en-US" altLang="zh-CN" sz="1700" dirty="0"/>
              <a:t>,</a:t>
            </a:r>
            <a:r>
              <a:rPr lang="zh-CN" altLang="en-US" sz="1700" dirty="0"/>
              <a:t>这样服务器挂了之后</a:t>
            </a:r>
            <a:r>
              <a:rPr lang="en-US" altLang="zh-CN" sz="1700" dirty="0"/>
              <a:t>,</a:t>
            </a:r>
            <a:r>
              <a:rPr lang="zh-CN" altLang="en-US" sz="1700" dirty="0"/>
              <a:t>搜索任务依然可用</a:t>
            </a:r>
            <a:r>
              <a:rPr lang="en-US" altLang="zh-CN" sz="1700" dirty="0"/>
              <a:t>.</a:t>
            </a:r>
          </a:p>
          <a:p>
            <a:pPr marL="0" indent="0">
              <a:buNone/>
            </a:pPr>
            <a:r>
              <a:rPr lang="en-US" altLang="zh-CN" sz="1700" dirty="0"/>
              <a:t>	2: </a:t>
            </a:r>
            <a:r>
              <a:rPr lang="zh-CN" altLang="en-US" sz="1700" dirty="0"/>
              <a:t>扩展搜索量</a:t>
            </a:r>
            <a:r>
              <a:rPr lang="en-US" altLang="zh-CN" sz="1700" dirty="0"/>
              <a:t>, </a:t>
            </a:r>
            <a:r>
              <a:rPr lang="zh-CN" altLang="en-US" sz="1700" dirty="0"/>
              <a:t>因为可以在所有副本上并行执行搜索任务</a:t>
            </a:r>
            <a:r>
              <a:rPr lang="en-US" altLang="zh-CN" sz="1700" dirty="0"/>
              <a:t>.</a:t>
            </a:r>
            <a:endParaRPr lang="zh-CN" altLang="en-US" sz="1700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42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0DC83-CF53-44AE-B2F4-E24E6CE5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样例数据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BE98B-A45A-48C3-8767-4EB2D92C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日志数据样例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600" dirty="0"/>
              <a:t>记录用户请求详情</a:t>
            </a:r>
            <a:r>
              <a:rPr lang="en-US" altLang="zh-CN" sz="1600" dirty="0"/>
              <a:t>(</a:t>
            </a:r>
            <a:r>
              <a:rPr lang="zh-CN" altLang="en-US" sz="1600" dirty="0"/>
              <a:t>用户浏览器</a:t>
            </a:r>
            <a:r>
              <a:rPr lang="en-US" altLang="zh-CN" sz="1600" dirty="0"/>
              <a:t>,</a:t>
            </a:r>
            <a:r>
              <a:rPr lang="zh-CN" altLang="en-US" sz="1600" dirty="0"/>
              <a:t>用户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,</a:t>
            </a:r>
            <a:r>
              <a:rPr lang="zh-CN" altLang="en-US" sz="1600" dirty="0"/>
              <a:t>服务器响应</a:t>
            </a:r>
            <a:r>
              <a:rPr lang="en-US" altLang="zh-CN" sz="1600" dirty="0"/>
              <a:t>,</a:t>
            </a:r>
            <a:r>
              <a:rPr lang="zh-CN" altLang="en-US" sz="1600" dirty="0"/>
              <a:t>处理服务器</a:t>
            </a:r>
            <a:r>
              <a:rPr lang="en-US" altLang="zh-CN" sz="1600" dirty="0" err="1"/>
              <a:t>ip</a:t>
            </a:r>
            <a:r>
              <a:rPr lang="en-US" altLang="zh-CN" sz="1600" dirty="0"/>
              <a:t> ram memory,</a:t>
            </a:r>
            <a:r>
              <a:rPr lang="zh-CN" altLang="en-US" sz="1600" dirty="0"/>
              <a:t>用户地理位置</a:t>
            </a:r>
            <a:r>
              <a:rPr lang="en-US" altLang="zh-CN" sz="1600" dirty="0"/>
              <a:t>)</a:t>
            </a:r>
          </a:p>
          <a:p>
            <a:r>
              <a:rPr lang="zh-CN" altLang="en-US" dirty="0"/>
              <a:t>航班数据样例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600" dirty="0"/>
              <a:t>记录航班详情</a:t>
            </a:r>
            <a:r>
              <a:rPr lang="en-US" altLang="zh-CN" sz="1600" dirty="0"/>
              <a:t>(</a:t>
            </a:r>
            <a:r>
              <a:rPr lang="zh-CN" altLang="en-US" sz="1600" dirty="0"/>
              <a:t>记录航班的起始地</a:t>
            </a:r>
            <a:r>
              <a:rPr lang="en-US" altLang="zh-CN" sz="1600" dirty="0"/>
              <a:t>-&gt;</a:t>
            </a:r>
            <a:r>
              <a:rPr lang="zh-CN" altLang="en-US" sz="1600" dirty="0"/>
              <a:t>目的地的距离 时间详情</a:t>
            </a:r>
            <a:r>
              <a:rPr lang="en-US" altLang="zh-CN" sz="1600" dirty="0"/>
              <a:t>)</a:t>
            </a:r>
          </a:p>
          <a:p>
            <a:r>
              <a:rPr lang="zh-CN" altLang="en-US" dirty="0"/>
              <a:t>用户订单的商业数据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1600" dirty="0"/>
              <a:t>      </a:t>
            </a:r>
            <a:r>
              <a:rPr lang="zh-CN" altLang="en-US" sz="1600" dirty="0"/>
              <a:t>记录顾客订单详情</a:t>
            </a:r>
            <a:r>
              <a:rPr lang="en-US" altLang="zh-CN" sz="1600" dirty="0"/>
              <a:t>(</a:t>
            </a:r>
            <a:r>
              <a:rPr lang="zh-CN" altLang="en-US" sz="1600" dirty="0"/>
              <a:t>订单中的商品数据</a:t>
            </a:r>
            <a:r>
              <a:rPr lang="en-US" altLang="zh-CN" sz="1600" dirty="0"/>
              <a:t>,</a:t>
            </a:r>
            <a:r>
              <a:rPr lang="zh-CN" altLang="en-US" sz="1600"/>
              <a:t>税前 税后价</a:t>
            </a:r>
            <a:r>
              <a:rPr lang="en-US" altLang="zh-CN" sz="1600" dirty="0"/>
              <a:t>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7898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776</Words>
  <Application>Microsoft Office PowerPoint</Application>
  <PresentationFormat>宽屏</PresentationFormat>
  <Paragraphs>75</Paragraphs>
  <Slides>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ElasticSearch简介</vt:lpstr>
      <vt:lpstr>安装(windows版本)</vt:lpstr>
      <vt:lpstr>与Elasticsearch交互</vt:lpstr>
      <vt:lpstr>ES基本概念一</vt:lpstr>
      <vt:lpstr>ES基本概念二</vt:lpstr>
      <vt:lpstr>ES基本概念三</vt:lpstr>
      <vt:lpstr>样例数据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yang</dc:creator>
  <cp:lastModifiedBy>wang yang</cp:lastModifiedBy>
  <cp:revision>61</cp:revision>
  <dcterms:created xsi:type="dcterms:W3CDTF">2019-06-16T00:37:25Z</dcterms:created>
  <dcterms:modified xsi:type="dcterms:W3CDTF">2019-06-29T11:09:17Z</dcterms:modified>
</cp:coreProperties>
</file>